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47" r:id="rId1"/>
  </p:sldMasterIdLst>
  <p:notesMasterIdLst>
    <p:notesMasterId r:id="rId29"/>
  </p:notesMasterIdLst>
  <p:handoutMasterIdLst>
    <p:handoutMasterId r:id="rId30"/>
  </p:handoutMasterIdLst>
  <p:sldIdLst>
    <p:sldId id="256" r:id="rId2"/>
    <p:sldId id="301" r:id="rId3"/>
    <p:sldId id="302" r:id="rId4"/>
    <p:sldId id="310" r:id="rId5"/>
    <p:sldId id="303" r:id="rId6"/>
    <p:sldId id="288" r:id="rId7"/>
    <p:sldId id="320" r:id="rId8"/>
    <p:sldId id="328" r:id="rId9"/>
    <p:sldId id="293" r:id="rId10"/>
    <p:sldId id="287" r:id="rId11"/>
    <p:sldId id="286" r:id="rId12"/>
    <p:sldId id="329" r:id="rId13"/>
    <p:sldId id="312" r:id="rId14"/>
    <p:sldId id="313" r:id="rId15"/>
    <p:sldId id="317" r:id="rId16"/>
    <p:sldId id="318" r:id="rId17"/>
    <p:sldId id="294" r:id="rId18"/>
    <p:sldId id="325" r:id="rId19"/>
    <p:sldId id="331" r:id="rId20"/>
    <p:sldId id="324" r:id="rId21"/>
    <p:sldId id="321" r:id="rId22"/>
    <p:sldId id="330" r:id="rId23"/>
    <p:sldId id="332" r:id="rId24"/>
    <p:sldId id="296" r:id="rId25"/>
    <p:sldId id="295" r:id="rId26"/>
    <p:sldId id="333" r:id="rId27"/>
    <p:sldId id="284" r:id="rId28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7B306F3-A274-48B1-B2D5-79BD0C5BEC4A}">
          <p14:sldIdLst>
            <p14:sldId id="256"/>
            <p14:sldId id="301"/>
            <p14:sldId id="302"/>
            <p14:sldId id="310"/>
            <p14:sldId id="303"/>
            <p14:sldId id="288"/>
            <p14:sldId id="320"/>
            <p14:sldId id="328"/>
            <p14:sldId id="293"/>
            <p14:sldId id="287"/>
            <p14:sldId id="286"/>
            <p14:sldId id="329"/>
            <p14:sldId id="312"/>
            <p14:sldId id="313"/>
            <p14:sldId id="317"/>
            <p14:sldId id="318"/>
            <p14:sldId id="294"/>
            <p14:sldId id="325"/>
            <p14:sldId id="331"/>
            <p14:sldId id="324"/>
          </p14:sldIdLst>
        </p14:section>
        <p14:section name="Untitled Section" id="{8EA04B2B-D7F5-42D8-AFEC-A309388C9C7B}">
          <p14:sldIdLst>
            <p14:sldId id="321"/>
            <p14:sldId id="330"/>
            <p14:sldId id="332"/>
            <p14:sldId id="296"/>
            <p14:sldId id="295"/>
            <p14:sldId id="333"/>
            <p14:sldId id="28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91" d="100"/>
          <a:sy n="91" d="100"/>
        </p:scale>
        <p:origin x="780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E5B626-AA48-4A14-9315-7B304216BF52}" type="datetimeFigureOut">
              <a:rPr lang="en-GB" smtClean="0"/>
              <a:t>20/02/2019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D76A54-8F1E-4C0B-81F1-BFDB181D74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25171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45F94-FA98-4B75-8B4B-FD3395FE974E}" type="datetimeFigureOut">
              <a:rPr lang="en-GB" smtClean="0"/>
              <a:t>20/02/2019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5F024B-CA68-4602-B900-546496DF0B8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5551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5F024B-CA68-4602-B900-546496DF0B88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55376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CC794EB-B9F2-466F-A56B-ED952B1B0BFD}" type="slidenum">
              <a:rPr lang="en-GB" altLang="en-US" smtClean="0"/>
              <a:pPr/>
              <a:t>13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781916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3474EA9-BED8-4885-9011-D65639E210A4}" type="slidenum">
              <a:rPr lang="en-GB" altLang="en-US" smtClean="0"/>
              <a:pPr/>
              <a:t>14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2976674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A5E82-50FB-4741-A23D-50328B64FB1C}" type="datetime1">
              <a:rPr lang="en-GB" smtClean="0"/>
              <a:t>20/02/2019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Ruslan Ramanau, Faculty of Business and Law, UK</a:t>
            </a:r>
            <a:endParaRPr lang="en-GB" dirty="0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03486EED-49CA-473F-8DA1-FF260685117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0911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C2169-8AED-43BA-A39D-F3A5F46BC847}" type="datetime1">
              <a:rPr lang="en-GB" smtClean="0"/>
              <a:t>20/02/2019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Ruslan Ramanau, Faculty of Business and Law, UK</a:t>
            </a:r>
            <a:endParaRPr lang="en-GB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03486EED-49CA-473F-8DA1-FF260685117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4510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6D547-F373-42D1-892D-7CB1BFCA72AB}" type="datetime1">
              <a:rPr lang="en-GB" smtClean="0"/>
              <a:t>20/02/2019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Ruslan Ramanau, Faculty of Business and Law, UK</a:t>
            </a:r>
            <a:endParaRPr lang="en-GB" dirty="0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03486EED-49CA-473F-8DA1-FF2606851174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456491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04AB8-0C98-4C4F-B72B-D3AA770FC0B3}" type="datetime1">
              <a:rPr lang="en-GB" smtClean="0"/>
              <a:t>20/02/2019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Ruslan Ramanau, Faculty of Business and Law, UK</a:t>
            </a:r>
            <a:endParaRPr lang="en-GB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03486EED-49CA-473F-8DA1-FF260685117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19561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FDD16-29F7-428F-A6E2-5C11CBE79BD2}" type="datetime1">
              <a:rPr lang="en-GB" smtClean="0"/>
              <a:t>20/02/2019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Ruslan Ramanau, Faculty of Business and Law, UK</a:t>
            </a:r>
            <a:endParaRPr lang="en-GB" dirty="0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03486EED-49CA-473F-8DA1-FF2606851174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929986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F071C-92E5-4CD2-9FA3-3D213E969E20}" type="datetime1">
              <a:rPr lang="en-GB" smtClean="0"/>
              <a:t>20/02/2019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Ruslan Ramanau, Faculty of Business and Law, UK</a:t>
            </a:r>
            <a:endParaRPr lang="en-GB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03486EED-49CA-473F-8DA1-FF260685117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01326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8E647-C65C-4C17-83BA-7BEC95761E70}" type="datetime1">
              <a:rPr lang="en-GB" smtClean="0"/>
              <a:t>20/02/2019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Ruslan Ramanau, Faculty of Business and Law, UK</a:t>
            </a:r>
            <a:endParaRPr lang="en-GB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86EED-49CA-473F-8DA1-FF260685117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97862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F0BA7-FE6D-497D-A800-C06314D1F96E}" type="datetime1">
              <a:rPr lang="en-GB" smtClean="0"/>
              <a:t>20/02/2019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Ruslan Ramanau, Faculty of Business and Law, UK</a:t>
            </a:r>
            <a:endParaRPr lang="en-GB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86EED-49CA-473F-8DA1-FF260685117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6629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59A07-1204-48D2-942E-75362C5C2147}" type="datetime1">
              <a:rPr lang="en-GB" smtClean="0"/>
              <a:t>20/02/2019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Ruslan Ramanau, Faculty of Business and Law, UK</a:t>
            </a:r>
            <a:endParaRPr lang="en-GB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86EED-49CA-473F-8DA1-FF260685117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8137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0BB5F-20C6-43E0-9E9D-4E17C273FAFC}" type="datetime1">
              <a:rPr lang="en-GB" smtClean="0"/>
              <a:t>20/02/2019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Ruslan Ramanau, Faculty of Business and Law, UK</a:t>
            </a:r>
            <a:endParaRPr lang="en-GB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03486EED-49CA-473F-8DA1-FF260685117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8437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7E401-8D12-41DB-9F6D-5F0E5BE0B39B}" type="datetime1">
              <a:rPr lang="en-GB" smtClean="0"/>
              <a:t>20/02/2019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Ruslan Ramanau, Faculty of Business and Law, UK</a:t>
            </a:r>
            <a:endParaRPr lang="en-GB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03486EED-49CA-473F-8DA1-FF260685117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4990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085F2-B029-43AA-A8CD-F939359E1560}" type="datetime1">
              <a:rPr lang="en-GB" smtClean="0"/>
              <a:t>20/02/2019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Ruslan Ramanau, Faculty of Business and Law, UK</a:t>
            </a:r>
            <a:endParaRPr lang="en-GB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03486EED-49CA-473F-8DA1-FF260685117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0051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6DCA6-282D-4289-A6B9-F363677B7A95}" type="datetime1">
              <a:rPr lang="en-GB" smtClean="0"/>
              <a:t>20/02/2019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Ruslan Ramanau, Faculty of Business and Law, UK</a:t>
            </a:r>
            <a:endParaRPr lang="en-GB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86EED-49CA-473F-8DA1-FF260685117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5809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95733-4FC1-49D2-B5F5-7EF89084BBD2}" type="datetime1">
              <a:rPr lang="en-GB" smtClean="0"/>
              <a:t>20/02/2019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Ruslan Ramanau, Faculty of Business and Law, UK</a:t>
            </a:r>
            <a:endParaRPr lang="en-GB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86EED-49CA-473F-8DA1-FF260685117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0315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2FDB0-77E7-49DE-8CD4-8B21EC8A86AF}" type="datetime1">
              <a:rPr lang="en-GB" smtClean="0"/>
              <a:t>20/02/2019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Ruslan Ramanau, Faculty of Business and Law, UK</a:t>
            </a:r>
            <a:endParaRPr lang="en-GB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86EED-49CA-473F-8DA1-FF260685117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2557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D20EE-0B29-4E68-A867-2408DFFF16F9}" type="datetime1">
              <a:rPr lang="en-GB" smtClean="0"/>
              <a:t>20/02/2019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Ruslan Ramanau, Faculty of Business and Law, UK</a:t>
            </a:r>
            <a:endParaRPr lang="en-GB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03486EED-49CA-473F-8DA1-FF260685117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3674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34279E-C1C6-40B9-9131-7E57F29C9A3E}" type="datetime1">
              <a:rPr lang="en-GB" smtClean="0"/>
              <a:t>20/02/2019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Ruslan Ramanau, Faculty of Business and Law, UK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3486EED-49CA-473F-8DA1-FF260685117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0641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8" r:id="rId1"/>
    <p:sldLayoutId id="2147484049" r:id="rId2"/>
    <p:sldLayoutId id="2147484050" r:id="rId3"/>
    <p:sldLayoutId id="2147484051" r:id="rId4"/>
    <p:sldLayoutId id="2147484052" r:id="rId5"/>
    <p:sldLayoutId id="2147484053" r:id="rId6"/>
    <p:sldLayoutId id="2147484054" r:id="rId7"/>
    <p:sldLayoutId id="2147484055" r:id="rId8"/>
    <p:sldLayoutId id="2147484056" r:id="rId9"/>
    <p:sldLayoutId id="2147484057" r:id="rId10"/>
    <p:sldLayoutId id="2147484058" r:id="rId11"/>
    <p:sldLayoutId id="2147484059" r:id="rId12"/>
    <p:sldLayoutId id="2147484060" r:id="rId13"/>
    <p:sldLayoutId id="2147484061" r:id="rId14"/>
    <p:sldLayoutId id="2147484062" r:id="rId15"/>
    <p:sldLayoutId id="2147484063" r:id="rId16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open.ac.uk/courses/qualifications/" TargetMode="External"/><Relationship Id="rId3" Type="http://schemas.openxmlformats.org/officeDocument/2006/relationships/hyperlink" Target="https://coi.athabascau.ca/coi-model/" TargetMode="External"/><Relationship Id="rId7" Type="http://schemas.openxmlformats.org/officeDocument/2006/relationships/hyperlink" Target="https://www.futurelearn.com/partners/the-open-university" TargetMode="External"/><Relationship Id="rId2" Type="http://schemas.openxmlformats.org/officeDocument/2006/relationships/hyperlink" Target="https://www.cipd.co.uk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open.ac.uk/" TargetMode="External"/><Relationship Id="rId5" Type="http://schemas.openxmlformats.org/officeDocument/2006/relationships/hyperlink" Target="https://www.open.edu/openlearn/" TargetMode="External"/><Relationship Id="rId10" Type="http://schemas.openxmlformats.org/officeDocument/2006/relationships/hyperlink" Target="https://www.ukstandards.org.uk/" TargetMode="External"/><Relationship Id="rId4" Type="http://schemas.openxmlformats.org/officeDocument/2006/relationships/hyperlink" Target="http://www.ou-link.ru/" TargetMode="External"/><Relationship Id="rId9" Type="http://schemas.openxmlformats.org/officeDocument/2006/relationships/hyperlink" Target="https://www.gov.uk/topic/further-education-skills/apprenticeships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mailto:ruslan.ramanau@open.ac.uk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1005" y="2897643"/>
            <a:ext cx="6600451" cy="2262781"/>
          </a:xfrm>
        </p:spPr>
        <p:txBody>
          <a:bodyPr>
            <a:normAutofit fontScale="90000"/>
          </a:bodyPr>
          <a:lstStyle/>
          <a:p>
            <a:r>
              <a:rPr lang="en-GB" sz="3200" b="1" dirty="0"/>
              <a:t> </a:t>
            </a:r>
            <a:r>
              <a:rPr lang="en-GB" sz="3200" dirty="0"/>
              <a:t/>
            </a:r>
            <a:br>
              <a:rPr lang="en-GB" sz="3200" dirty="0"/>
            </a:b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/>
              <a:t/>
            </a:r>
            <a:br>
              <a:rPr lang="en-GB" sz="3200" dirty="0"/>
            </a:br>
            <a:r>
              <a:rPr lang="ru-RU" sz="3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Современные тенденции развития практико-ориентированного онлайн образования на примере Открытого Университета Великобритании </a:t>
            </a:r>
            <a:r>
              <a:rPr lang="en-GB" sz="3200" dirty="0"/>
              <a:t/>
            </a:r>
            <a:br>
              <a:rPr lang="en-GB" sz="3200" dirty="0"/>
            </a:br>
            <a:r>
              <a:rPr lang="en-US" sz="3200" dirty="0" smtClean="0">
                <a:latin typeface="Book Antiqua" panose="02040602050305030304" pitchFamily="18" charset="0"/>
              </a:rPr>
              <a:t> </a:t>
            </a:r>
            <a:r>
              <a:rPr lang="en-GB" sz="3200" b="1" cap="all" dirty="0"/>
              <a:t/>
            </a:r>
            <a:br>
              <a:rPr lang="en-GB" sz="3200" b="1" cap="all" dirty="0"/>
            </a:br>
            <a:endParaRPr lang="en-GB" sz="3200" dirty="0">
              <a:latin typeface="Book Antiqua" panose="0204060205030503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9580" y="4703224"/>
            <a:ext cx="6600451" cy="1126283"/>
          </a:xfrm>
        </p:spPr>
        <p:txBody>
          <a:bodyPr>
            <a:normAutofit fontScale="92500" lnSpcReduction="20000"/>
          </a:bodyPr>
          <a:lstStyle/>
          <a:p>
            <a:r>
              <a:rPr lang="ru-RU" altLang="en-US" sz="3600" dirty="0">
                <a:latin typeface="Arial" panose="020B0604020202020204" pitchFamily="34" charset="0"/>
              </a:rPr>
              <a:t>Романов Руслан Александрович</a:t>
            </a:r>
            <a:r>
              <a:rPr lang="ru-RU" altLang="en-US" sz="2800" dirty="0">
                <a:latin typeface="Arial" panose="020B0604020202020204" pitchFamily="34" charset="0"/>
              </a:rPr>
              <a:t/>
            </a:r>
            <a:br>
              <a:rPr lang="ru-RU" altLang="en-US" sz="2800" dirty="0">
                <a:latin typeface="Arial" panose="020B0604020202020204" pitchFamily="34" charset="0"/>
              </a:rPr>
            </a:br>
            <a:r>
              <a:rPr lang="en-GB" altLang="en-US" sz="2800" dirty="0">
                <a:latin typeface="Arial" panose="020B0604020202020204" pitchFamily="34" charset="0"/>
              </a:rPr>
              <a:t/>
            </a:r>
            <a:br>
              <a:rPr lang="en-GB" altLang="en-US" sz="2800" dirty="0">
                <a:latin typeface="Arial" panose="020B0604020202020204" pitchFamily="34" charset="0"/>
              </a:rPr>
            </a:br>
            <a:r>
              <a:rPr lang="ru-RU" altLang="en-US" dirty="0">
                <a:latin typeface="Arial" panose="020B0604020202020204" pitchFamily="34" charset="0"/>
              </a:rPr>
              <a:t>Школа бизнеса, Открытый Университет Великобритании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063" y="118811"/>
            <a:ext cx="1787937" cy="1703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0367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0744" y="941294"/>
            <a:ext cx="6899287" cy="1309940"/>
          </a:xfrm>
        </p:spPr>
        <p:txBody>
          <a:bodyPr>
            <a:normAutofit/>
          </a:bodyPr>
          <a:lstStyle/>
          <a:p>
            <a:r>
              <a:rPr lang="ru-RU" altLang="en-US" dirty="0"/>
              <a:t>Виртуализация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86EED-49CA-473F-8DA1-FF2606851174}" type="slidenum">
              <a:rPr lang="en-GB" smtClean="0"/>
              <a:t>10</a:t>
            </a:fld>
            <a:endParaRPr lang="en-GB" dirty="0"/>
          </a:p>
        </p:txBody>
      </p:sp>
      <p:pic>
        <p:nvPicPr>
          <p:cNvPr id="3074" name="Picture 2" descr="Image result for distance learner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744" y="2128964"/>
            <a:ext cx="5234268" cy="3506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063" y="118811"/>
            <a:ext cx="1787937" cy="1703067"/>
          </a:xfrm>
          <a:prstGeom prst="rect">
            <a:avLst/>
          </a:prstGeom>
        </p:spPr>
      </p:pic>
      <p:sp>
        <p:nvSpPr>
          <p:cNvPr id="10" name="Date Placeholder 3"/>
          <p:cNvSpPr txBox="1">
            <a:spLocks/>
          </p:cNvSpPr>
          <p:nvPr/>
        </p:nvSpPr>
        <p:spPr>
          <a:xfrm>
            <a:off x="7924800" y="6287489"/>
            <a:ext cx="766380" cy="370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altLang="en-US" smtClean="0">
                <a:latin typeface="Garamond" panose="02020404030301010803" pitchFamily="18" charset="0"/>
              </a:rPr>
              <a:t>14/02/2019</a:t>
            </a:r>
            <a:endParaRPr lang="en-GB" altLang="en-US" dirty="0" smtClean="0">
              <a:latin typeface="Garamond" panose="02020404030301010803" pitchFamily="18" charset="0"/>
            </a:endParaRPr>
          </a:p>
        </p:txBody>
      </p:sp>
      <p:sp>
        <p:nvSpPr>
          <p:cNvPr id="11" name="Footer Placeholder 7"/>
          <p:cNvSpPr txBox="1">
            <a:spLocks/>
          </p:cNvSpPr>
          <p:nvPr/>
        </p:nvSpPr>
        <p:spPr>
          <a:xfrm>
            <a:off x="1532965" y="6288209"/>
            <a:ext cx="627833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nl-NL" altLang="en-US" dirty="0" smtClean="0">
                <a:latin typeface="Garamond" panose="02020404030301010803" pitchFamily="18" charset="0"/>
              </a:rPr>
              <a:t>Ruslan Ramanau, Open University, UK</a:t>
            </a:r>
            <a:endParaRPr lang="en-GB" altLang="en-US" dirty="0" smtClean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7083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1988" y="787783"/>
            <a:ext cx="7176792" cy="883024"/>
          </a:xfrm>
        </p:spPr>
        <p:txBody>
          <a:bodyPr>
            <a:normAutofit fontScale="90000"/>
          </a:bodyPr>
          <a:lstStyle/>
          <a:p>
            <a:r>
              <a:rPr lang="ru-RU" sz="3200" dirty="0"/>
              <a:t>Интернационализация и диверсификация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86EED-49CA-473F-8DA1-FF2606851174}" type="slidenum">
              <a:rPr lang="en-GB" smtClean="0"/>
              <a:t>11</a:t>
            </a:fld>
            <a:endParaRPr lang="en-GB" dirty="0"/>
          </a:p>
        </p:txBody>
      </p:sp>
      <p:pic>
        <p:nvPicPr>
          <p:cNvPr id="2050" name="Picture 2" descr="Related im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899" y="1905000"/>
            <a:ext cx="6003251" cy="4004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063" y="118811"/>
            <a:ext cx="1787937" cy="1703067"/>
          </a:xfrm>
          <a:prstGeom prst="rect">
            <a:avLst/>
          </a:prstGeom>
        </p:spPr>
      </p:pic>
      <p:sp>
        <p:nvSpPr>
          <p:cNvPr id="10" name="Date Placeholder 3"/>
          <p:cNvSpPr txBox="1">
            <a:spLocks/>
          </p:cNvSpPr>
          <p:nvPr/>
        </p:nvSpPr>
        <p:spPr>
          <a:xfrm>
            <a:off x="7924800" y="6287489"/>
            <a:ext cx="766380" cy="370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altLang="en-US" dirty="0" smtClean="0">
                <a:latin typeface="Garamond" panose="02020404030301010803" pitchFamily="18" charset="0"/>
              </a:rPr>
              <a:t>14/02/2019</a:t>
            </a:r>
            <a:endParaRPr lang="en-GB" altLang="en-US" dirty="0" smtClean="0">
              <a:latin typeface="Garamond" panose="02020404030301010803" pitchFamily="18" charset="0"/>
            </a:endParaRPr>
          </a:p>
        </p:txBody>
      </p:sp>
      <p:sp>
        <p:nvSpPr>
          <p:cNvPr id="11" name="Footer Placeholder 7"/>
          <p:cNvSpPr txBox="1">
            <a:spLocks/>
          </p:cNvSpPr>
          <p:nvPr/>
        </p:nvSpPr>
        <p:spPr>
          <a:xfrm>
            <a:off x="2094815" y="6288209"/>
            <a:ext cx="571648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nl-NL" altLang="en-US" dirty="0" smtClean="0">
                <a:latin typeface="Garamond" panose="02020404030301010803" pitchFamily="18" charset="0"/>
              </a:rPr>
              <a:t>Ruslan Ramanau, Open University, UK</a:t>
            </a:r>
            <a:endParaRPr lang="en-GB" altLang="en-US" dirty="0" smtClean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1116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259" y="624110"/>
            <a:ext cx="7203141" cy="1280890"/>
          </a:xfrm>
        </p:spPr>
        <p:txBody>
          <a:bodyPr>
            <a:normAutofit/>
          </a:bodyPr>
          <a:lstStyle/>
          <a:p>
            <a:r>
              <a:rPr lang="ru-RU" altLang="en-US" sz="2200" dirty="0"/>
              <a:t>Драйверы изменений на </a:t>
            </a:r>
            <a:r>
              <a:rPr lang="ru-RU" altLang="en-US" sz="2200" dirty="0" smtClean="0"/>
              <a:t>макро-уровне</a:t>
            </a:r>
            <a:r>
              <a:rPr lang="en-GB" altLang="en-US" sz="2200" dirty="0" smtClean="0"/>
              <a:t>: </a:t>
            </a:r>
            <a:r>
              <a:rPr lang="ru-RU" altLang="en-US" sz="2200" dirty="0"/>
              <a:t>диверсификация и интернационализация</a:t>
            </a:r>
            <a:endParaRPr lang="en-GB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6207" y="2133600"/>
            <a:ext cx="7438194" cy="3777622"/>
          </a:xfrm>
        </p:spPr>
        <p:txBody>
          <a:bodyPr>
            <a:normAutofit fontScale="92500"/>
          </a:bodyPr>
          <a:lstStyle/>
          <a:p>
            <a:r>
              <a:rPr lang="ru-RU" altLang="en-US" dirty="0"/>
              <a:t>Диверсификация - вместо традиционных курсов и программ, длящихся 3 месяца и более в дистанционном режиме, предлагается куда больший выбор курсов и их фрагментов в самых различных дисциплинах и сферах знаний </a:t>
            </a:r>
          </a:p>
          <a:p>
            <a:endParaRPr lang="ru-RU" altLang="en-US" dirty="0"/>
          </a:p>
          <a:p>
            <a:r>
              <a:rPr lang="ru-RU" altLang="en-US" dirty="0"/>
              <a:t>Практико-ориентированность таких программ уже не отличительная особенность либо конкурентное преимущество, а один из необходимых критериев для успешного ее продвижения</a:t>
            </a:r>
          </a:p>
          <a:p>
            <a:endParaRPr lang="ru-RU" altLang="en-US" dirty="0"/>
          </a:p>
          <a:p>
            <a:r>
              <a:rPr lang="ru-RU" altLang="en-US" dirty="0"/>
              <a:t>Интернационализация - онлайн образование охватывает все новые территории, выходит на новые аудитории и рынки 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86EED-49CA-473F-8DA1-FF2606851174}" type="slidenum">
              <a:rPr lang="en-GB" smtClean="0"/>
              <a:t>12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063" y="118811"/>
            <a:ext cx="1787937" cy="1703067"/>
          </a:xfrm>
          <a:prstGeom prst="rect">
            <a:avLst/>
          </a:prstGeom>
        </p:spPr>
      </p:pic>
      <p:sp>
        <p:nvSpPr>
          <p:cNvPr id="9" name="Footer Placeholder 7"/>
          <p:cNvSpPr txBox="1">
            <a:spLocks/>
          </p:cNvSpPr>
          <p:nvPr/>
        </p:nvSpPr>
        <p:spPr>
          <a:xfrm>
            <a:off x="1857251" y="6330505"/>
            <a:ext cx="571648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nl-NL" altLang="en-US" smtClean="0">
                <a:latin typeface="Garamond" panose="02020404030301010803" pitchFamily="18" charset="0"/>
              </a:rPr>
              <a:t>Ruslan Ramanau, Open University, UK</a:t>
            </a:r>
            <a:endParaRPr lang="en-GB" altLang="en-US" dirty="0" smtClean="0">
              <a:latin typeface="Garamond" panose="02020404030301010803" pitchFamily="18" charset="0"/>
            </a:endParaRPr>
          </a:p>
        </p:txBody>
      </p:sp>
      <p:sp>
        <p:nvSpPr>
          <p:cNvPr id="10" name="Date Placeholder 3"/>
          <p:cNvSpPr txBox="1">
            <a:spLocks/>
          </p:cNvSpPr>
          <p:nvPr/>
        </p:nvSpPr>
        <p:spPr>
          <a:xfrm>
            <a:off x="7866841" y="6265249"/>
            <a:ext cx="766380" cy="370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altLang="en-US" dirty="0" smtClean="0">
                <a:latin typeface="Garamond" panose="02020404030301010803" pitchFamily="18" charset="0"/>
              </a:rPr>
              <a:t>14/02/2019</a:t>
            </a:r>
            <a:endParaRPr lang="en-GB" altLang="en-US" dirty="0" smtClean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5781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 bwMode="auto">
          <a:xfrm>
            <a:off x="1349397" y="696849"/>
            <a:ext cx="7283824" cy="128089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ru-RU" altLang="en-US" sz="2200" dirty="0"/>
              <a:t>Практико-ориентированность и </a:t>
            </a:r>
            <a:r>
              <a:rPr lang="ru-RU" altLang="en-US" sz="2200" dirty="0" smtClean="0"/>
              <a:t>модели</a:t>
            </a:r>
            <a:r>
              <a:rPr lang="en-GB" altLang="en-US" sz="2200" dirty="0" smtClean="0"/>
              <a:t/>
            </a:r>
            <a:br>
              <a:rPr lang="en-GB" altLang="en-US" sz="2200" dirty="0" smtClean="0"/>
            </a:br>
            <a:r>
              <a:rPr lang="ru-RU" altLang="en-US" sz="2200" dirty="0" smtClean="0"/>
              <a:t> </a:t>
            </a:r>
            <a:r>
              <a:rPr lang="ru-RU" altLang="en-US" sz="2200" dirty="0"/>
              <a:t>онлайн образования</a:t>
            </a:r>
            <a:endParaRPr lang="en-GB" altLang="en-US" sz="2200" dirty="0" smtClean="0"/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altLang="en-US" sz="2000" dirty="0" smtClean="0"/>
              <a:t>Бесплатные открытые курсы для всех желающих (Open Learn) либо для корпоративных клиентов</a:t>
            </a:r>
          </a:p>
          <a:p>
            <a:r>
              <a:rPr lang="ru-RU" altLang="en-US" sz="2000" dirty="0" smtClean="0"/>
              <a:t>Платные академические курсы и программы, длительностью от нескольких недель до нескольких лет </a:t>
            </a:r>
          </a:p>
          <a:p>
            <a:r>
              <a:rPr lang="ru-RU" altLang="en-US" sz="2000" dirty="0"/>
              <a:t>Онлайн образование без отрыва от работы (Apprenticeships)</a:t>
            </a:r>
            <a:endParaRPr lang="en-US" altLang="en-US" sz="2000" dirty="0"/>
          </a:p>
          <a:p>
            <a:r>
              <a:rPr lang="ru-RU" altLang="en-US" sz="2000" dirty="0" smtClean="0"/>
              <a:t>Массовые открытые онлайн курсы (МООКи) на портале Future Learn </a:t>
            </a:r>
          </a:p>
          <a:p>
            <a:r>
              <a:rPr lang="ru-RU" altLang="en-US" sz="2000" dirty="0" smtClean="0"/>
              <a:t>Программы, реализуемые зарубежными партнерами в рамках лицензирования либо валидирования</a:t>
            </a:r>
            <a:endParaRPr lang="en-GB" altLang="en-US" sz="2000" dirty="0" smtClean="0"/>
          </a:p>
        </p:txBody>
      </p:sp>
      <p:sp>
        <p:nvSpPr>
          <p:cNvPr id="31749" name="Footer Placeholder 2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nl-NL" altLang="en-US" smtClean="0">
                <a:latin typeface="Garamond" panose="02020404030301010803" pitchFamily="18" charset="0"/>
              </a:rPr>
              <a:t>Ruslan Ramanau, Open University, UK</a:t>
            </a:r>
            <a:endParaRPr lang="en-GB" altLang="en-US" smtClean="0">
              <a:latin typeface="Garamond" panose="02020404030301010803" pitchFamily="18" charset="0"/>
            </a:endParaRPr>
          </a:p>
        </p:txBody>
      </p:sp>
      <p:sp>
        <p:nvSpPr>
          <p:cNvPr id="3175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D8A7D1E-5D86-420C-AFE8-DBDC4B43A143}" type="slidenum">
              <a:rPr lang="en-GB" altLang="en-US" smtClean="0">
                <a:latin typeface="Garamond" panose="02020404030301010803" pitchFamily="18" charset="0"/>
              </a:rPr>
              <a:pPr/>
              <a:t>13</a:t>
            </a:fld>
            <a:endParaRPr lang="en-GB" altLang="en-US" smtClean="0">
              <a:latin typeface="Garamond" panose="02020404030301010803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063" y="118811"/>
            <a:ext cx="1787937" cy="1703067"/>
          </a:xfrm>
          <a:prstGeom prst="rect">
            <a:avLst/>
          </a:prstGeom>
        </p:spPr>
      </p:pic>
      <p:sp>
        <p:nvSpPr>
          <p:cNvPr id="8" name="Date Placeholder 3"/>
          <p:cNvSpPr txBox="1">
            <a:spLocks/>
          </p:cNvSpPr>
          <p:nvPr/>
        </p:nvSpPr>
        <p:spPr>
          <a:xfrm>
            <a:off x="7866841" y="6130763"/>
            <a:ext cx="766380" cy="370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altLang="en-US" dirty="0" smtClean="0">
                <a:latin typeface="Garamond" panose="02020404030301010803" pitchFamily="18" charset="0"/>
              </a:rPr>
              <a:t>14/02/2019</a:t>
            </a:r>
            <a:endParaRPr lang="en-GB" altLang="en-US" dirty="0" smtClean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6373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 bwMode="auto">
          <a:xfrm>
            <a:off x="1341640" y="617188"/>
            <a:ext cx="6589199" cy="128089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GB" altLang="en-US" sz="2800" dirty="0" err="1" smtClean="0"/>
              <a:t>Пример</a:t>
            </a:r>
            <a:r>
              <a:rPr lang="en-GB" altLang="en-US" sz="2800" dirty="0" smtClean="0"/>
              <a:t> </a:t>
            </a:r>
            <a:r>
              <a:rPr lang="az-Cyrl-AZ" altLang="en-US" sz="2800" dirty="0" smtClean="0"/>
              <a:t>курса </a:t>
            </a:r>
            <a:r>
              <a:rPr lang="en-GB" altLang="en-US" sz="2800" dirty="0" smtClean="0"/>
              <a:t>Open Learn - Project Management: the start of the project journey</a:t>
            </a:r>
            <a:br>
              <a:rPr lang="en-GB" altLang="en-US" sz="2800" dirty="0" smtClean="0"/>
            </a:br>
            <a:endParaRPr lang="en-GB" altLang="en-US" sz="2800" dirty="0" smtClean="0"/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ru-RU" altLang="en-US" sz="1800" dirty="0" smtClean="0"/>
          </a:p>
          <a:p>
            <a:r>
              <a:rPr lang="ru-RU" altLang="en-US" sz="1800" dirty="0" smtClean="0"/>
              <a:t>Рассчитан на 35 часов самостоятельной работы</a:t>
            </a:r>
          </a:p>
          <a:p>
            <a:endParaRPr lang="ru-RU" altLang="en-US" sz="1800" dirty="0" smtClean="0"/>
          </a:p>
          <a:p>
            <a:r>
              <a:rPr lang="ru-RU" altLang="en-US" sz="1800" dirty="0" smtClean="0"/>
              <a:t>Дает представление об основных принципах менеджмента проектов и дает его примеры в контексте проектов по разработке программного обеспечения </a:t>
            </a:r>
          </a:p>
          <a:p>
            <a:endParaRPr lang="ru-RU" altLang="en-US" sz="1800" dirty="0" smtClean="0"/>
          </a:p>
          <a:p>
            <a:r>
              <a:rPr lang="ru-RU" altLang="en-US" sz="1800" dirty="0" smtClean="0"/>
              <a:t>Обучающиеся, зарегистрировавшись, получают доступ на онлайн форум курса и могут организовывать виртуальные встречи</a:t>
            </a:r>
          </a:p>
          <a:p>
            <a:endParaRPr lang="ru-RU" altLang="en-US" sz="1800" dirty="0" smtClean="0"/>
          </a:p>
          <a:p>
            <a:r>
              <a:rPr lang="ru-RU" altLang="en-US" sz="1800" dirty="0" smtClean="0"/>
              <a:t>Те, кто ознакомился с учебными материалами, не получают сертификата либо диплома, но получают представление об учебных материалах ОУ и подходе к обучению на его курсах</a:t>
            </a:r>
          </a:p>
          <a:p>
            <a:endParaRPr lang="en-US" altLang="en-US" dirty="0" smtClean="0"/>
          </a:p>
        </p:txBody>
      </p:sp>
      <p:sp>
        <p:nvSpPr>
          <p:cNvPr id="33797" name="Footer Placeholder 2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nl-NL" altLang="en-US" smtClean="0">
                <a:latin typeface="Garamond" panose="02020404030301010803" pitchFamily="18" charset="0"/>
              </a:rPr>
              <a:t>Ruslan Ramanau, Open University, UK</a:t>
            </a:r>
            <a:endParaRPr lang="en-GB" altLang="en-US" smtClean="0">
              <a:latin typeface="Garamond" panose="02020404030301010803" pitchFamily="18" charset="0"/>
            </a:endParaRPr>
          </a:p>
        </p:txBody>
      </p:sp>
      <p:sp>
        <p:nvSpPr>
          <p:cNvPr id="3379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8F4B0F7-2989-44D1-A39A-D13EA27D0449}" type="slidenum">
              <a:rPr lang="en-GB" altLang="en-US" smtClean="0">
                <a:latin typeface="Garamond" panose="02020404030301010803" pitchFamily="18" charset="0"/>
              </a:rPr>
              <a:pPr/>
              <a:t>14</a:t>
            </a:fld>
            <a:endParaRPr lang="en-GB" altLang="en-US" smtClean="0">
              <a:latin typeface="Garamond" panose="02020404030301010803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063" y="118811"/>
            <a:ext cx="1787937" cy="1703067"/>
          </a:xfrm>
          <a:prstGeom prst="rect">
            <a:avLst/>
          </a:prstGeom>
        </p:spPr>
      </p:pic>
      <p:sp>
        <p:nvSpPr>
          <p:cNvPr id="8" name="Date Placeholder 3"/>
          <p:cNvSpPr txBox="1">
            <a:spLocks/>
          </p:cNvSpPr>
          <p:nvPr/>
        </p:nvSpPr>
        <p:spPr>
          <a:xfrm>
            <a:off x="7930839" y="6037858"/>
            <a:ext cx="766380" cy="370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altLang="en-US" smtClean="0">
                <a:latin typeface="Garamond" panose="02020404030301010803" pitchFamily="18" charset="0"/>
              </a:rPr>
              <a:t>14/02/2019</a:t>
            </a:r>
            <a:endParaRPr lang="en-GB" altLang="en-US" dirty="0" smtClean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7290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 bwMode="auto">
          <a:xfrm>
            <a:off x="1277471" y="624110"/>
            <a:ext cx="7256929" cy="128089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GB" altLang="en-US" sz="2800" dirty="0" err="1" smtClean="0"/>
              <a:t>Пример</a:t>
            </a:r>
            <a:r>
              <a:rPr lang="en-GB" altLang="en-US" sz="2800" dirty="0" smtClean="0"/>
              <a:t> </a:t>
            </a:r>
            <a:r>
              <a:rPr lang="az-Cyrl-AZ" altLang="en-US" sz="2800" dirty="0" smtClean="0"/>
              <a:t>курса </a:t>
            </a:r>
            <a:r>
              <a:rPr lang="en-GB" altLang="en-US" sz="2800" dirty="0" smtClean="0"/>
              <a:t>Open Learn - Project Management: the start of the project journey-2</a:t>
            </a:r>
          </a:p>
        </p:txBody>
      </p:sp>
      <p:sp>
        <p:nvSpPr>
          <p:cNvPr id="35845" name="Footer Placeholder 3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nl-NL" altLang="en-US" smtClean="0">
                <a:solidFill>
                  <a:prstClr val="black"/>
                </a:solidFill>
                <a:latin typeface="Garamond" panose="02020404030301010803" pitchFamily="18" charset="0"/>
              </a:rPr>
              <a:t>Ruslan Ramanau, Open University, UK</a:t>
            </a:r>
            <a:endParaRPr lang="en-GB" altLang="en-US" smtClean="0">
              <a:solidFill>
                <a:prstClr val="black"/>
              </a:solidFill>
              <a:latin typeface="Garamond" panose="02020404030301010803" pitchFamily="18" charset="0"/>
            </a:endParaRPr>
          </a:p>
        </p:txBody>
      </p:sp>
      <p:sp>
        <p:nvSpPr>
          <p:cNvPr id="3584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E1C0A8A-A7F0-4512-9D4E-1AC78DD0C94F}" type="slidenum">
              <a:rPr lang="en-GB" altLang="en-US" smtClean="0">
                <a:solidFill>
                  <a:prstClr val="black"/>
                </a:solidFill>
                <a:latin typeface="Garamond" panose="02020404030301010803" pitchFamily="18" charset="0"/>
              </a:rPr>
              <a:pPr/>
              <a:t>15</a:t>
            </a:fld>
            <a:endParaRPr lang="en-GB" altLang="en-US" smtClean="0">
              <a:solidFill>
                <a:prstClr val="black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Date Placeholder 3"/>
          <p:cNvSpPr txBox="1">
            <a:spLocks/>
          </p:cNvSpPr>
          <p:nvPr/>
        </p:nvSpPr>
        <p:spPr>
          <a:xfrm>
            <a:off x="8054788" y="6135809"/>
            <a:ext cx="766380" cy="370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altLang="en-US" dirty="0" smtClean="0">
                <a:latin typeface="Garamond" panose="02020404030301010803" pitchFamily="18" charset="0"/>
              </a:rPr>
              <a:t>14/02/2019</a:t>
            </a:r>
            <a:endParaRPr lang="en-GB" altLang="en-US" dirty="0" smtClean="0">
              <a:latin typeface="Garamond" panose="02020404030301010803" pitchFamily="18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1277471" y="1981200"/>
            <a:ext cx="6777317" cy="378758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063" y="118811"/>
            <a:ext cx="1787937" cy="1703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5207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 bwMode="auto">
          <a:xfrm>
            <a:off x="1277472" y="636025"/>
            <a:ext cx="6907306" cy="1272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GB" altLang="en-US" sz="2800" dirty="0" err="1" smtClean="0"/>
              <a:t>Пример</a:t>
            </a:r>
            <a:r>
              <a:rPr lang="en-GB" altLang="en-US" sz="2800" dirty="0" smtClean="0"/>
              <a:t> </a:t>
            </a:r>
            <a:r>
              <a:rPr lang="az-Cyrl-AZ" altLang="en-US" sz="2800" dirty="0" smtClean="0"/>
              <a:t>курса </a:t>
            </a:r>
            <a:r>
              <a:rPr lang="en-GB" altLang="en-US" sz="2800" dirty="0" err="1" smtClean="0"/>
              <a:t>FutureLearn</a:t>
            </a:r>
            <a:r>
              <a:rPr lang="en-GB" altLang="en-US" sz="2800" dirty="0" smtClean="0"/>
              <a:t> – Business Fundamentals: Effective Networking</a:t>
            </a:r>
            <a:r>
              <a:rPr lang="en-GB" altLang="en-US" sz="2800" dirty="0"/>
              <a:t/>
            </a:r>
            <a:br>
              <a:rPr lang="en-GB" altLang="en-US" sz="2800" dirty="0"/>
            </a:br>
            <a:r>
              <a:rPr lang="en-GB" altLang="en-US" dirty="0" smtClean="0"/>
              <a:t/>
            </a:r>
            <a:br>
              <a:rPr lang="en-GB" altLang="en-US" dirty="0" smtClean="0"/>
            </a:br>
            <a:endParaRPr lang="en-GB" altLang="en-US" dirty="0" smtClean="0"/>
          </a:p>
        </p:txBody>
      </p:sp>
      <p:sp>
        <p:nvSpPr>
          <p:cNvPr id="36867" name="Content Placeholder 1"/>
          <p:cNvSpPr>
            <a:spLocks noGrp="1"/>
          </p:cNvSpPr>
          <p:nvPr>
            <p:ph idx="1"/>
          </p:nvPr>
        </p:nvSpPr>
        <p:spPr>
          <a:xfrm>
            <a:off x="1066918" y="1909013"/>
            <a:ext cx="6591985" cy="3777622"/>
          </a:xfrm>
        </p:spPr>
        <p:txBody>
          <a:bodyPr>
            <a:normAutofit fontScale="92500" lnSpcReduction="10000"/>
          </a:bodyPr>
          <a:lstStyle/>
          <a:p>
            <a:r>
              <a:rPr lang="ru-RU" altLang="en-US" sz="2000" dirty="0" smtClean="0"/>
              <a:t>Курс может пройти любой желающий на английском языке </a:t>
            </a:r>
          </a:p>
          <a:p>
            <a:endParaRPr lang="ru-RU" altLang="en-US" sz="2000" dirty="0" smtClean="0"/>
          </a:p>
          <a:p>
            <a:r>
              <a:rPr lang="ru-RU" altLang="en-US" sz="2000" dirty="0" smtClean="0"/>
              <a:t>Курс рассчитан на 3 часа учебной деятельности в течение 4 недель </a:t>
            </a:r>
          </a:p>
          <a:p>
            <a:endParaRPr lang="ru-RU" altLang="en-US" sz="2000" dirty="0" smtClean="0"/>
          </a:p>
          <a:p>
            <a:r>
              <a:rPr lang="ru-RU" altLang="en-US" sz="2000" dirty="0" smtClean="0"/>
              <a:t>Сдавший тест в конце курса может получить сертификат об окончании курса за £5</a:t>
            </a:r>
            <a:r>
              <a:rPr lang="en-GB" altLang="en-US" sz="2000" dirty="0" smtClean="0"/>
              <a:t>2</a:t>
            </a:r>
            <a:r>
              <a:rPr lang="ru-RU" altLang="en-US" sz="2000" dirty="0" smtClean="0"/>
              <a:t> </a:t>
            </a:r>
          </a:p>
          <a:p>
            <a:endParaRPr lang="ru-RU" altLang="en-US" sz="2000" dirty="0" smtClean="0"/>
          </a:p>
          <a:p>
            <a:r>
              <a:rPr lang="ru-RU" altLang="en-US" sz="2000" dirty="0" smtClean="0"/>
              <a:t>4 курса по тематике Digital Economy можно изучить, </a:t>
            </a:r>
            <a:r>
              <a:rPr lang="ru-RU" altLang="en-US" sz="2000" dirty="0"/>
              <a:t>сдав тесты и экзамен, </a:t>
            </a:r>
            <a:r>
              <a:rPr lang="ru-RU" altLang="en-US" sz="2000" dirty="0" smtClean="0"/>
              <a:t>примерно за £</a:t>
            </a:r>
            <a:r>
              <a:rPr lang="en-GB" altLang="en-US" sz="2000" dirty="0" smtClean="0"/>
              <a:t>208</a:t>
            </a:r>
            <a:endParaRPr lang="ru-RU" altLang="en-US" sz="2000" dirty="0" smtClean="0"/>
          </a:p>
          <a:p>
            <a:endParaRPr lang="en-GB" altLang="en-US" dirty="0" smtClean="0"/>
          </a:p>
        </p:txBody>
      </p:sp>
      <p:sp>
        <p:nvSpPr>
          <p:cNvPr id="36869" name="Footer Placeholder 3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nl-NL" altLang="en-US" smtClean="0">
                <a:solidFill>
                  <a:prstClr val="black"/>
                </a:solidFill>
                <a:latin typeface="Garamond" panose="02020404030301010803" pitchFamily="18" charset="0"/>
              </a:rPr>
              <a:t>Ruslan Ramanau, Open University, UK</a:t>
            </a:r>
            <a:endParaRPr lang="en-GB" altLang="en-US" smtClean="0">
              <a:solidFill>
                <a:prstClr val="black"/>
              </a:solidFill>
              <a:latin typeface="Garamond" panose="02020404030301010803" pitchFamily="18" charset="0"/>
            </a:endParaRPr>
          </a:p>
        </p:txBody>
      </p:sp>
      <p:sp>
        <p:nvSpPr>
          <p:cNvPr id="3687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278229E-0651-4025-93AD-0606834E83FB}" type="slidenum">
              <a:rPr lang="en-GB" altLang="en-US" smtClean="0">
                <a:solidFill>
                  <a:prstClr val="black"/>
                </a:solidFill>
                <a:latin typeface="Garamond" panose="02020404030301010803" pitchFamily="18" charset="0"/>
              </a:rPr>
              <a:pPr/>
              <a:t>16</a:t>
            </a:fld>
            <a:endParaRPr lang="en-GB" altLang="en-US" smtClean="0">
              <a:solidFill>
                <a:prstClr val="black"/>
              </a:solidFill>
              <a:latin typeface="Garamond" panose="02020404030301010803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063" y="118811"/>
            <a:ext cx="1787937" cy="1703067"/>
          </a:xfrm>
          <a:prstGeom prst="rect">
            <a:avLst/>
          </a:prstGeom>
        </p:spPr>
      </p:pic>
      <p:sp>
        <p:nvSpPr>
          <p:cNvPr id="8" name="Date Placeholder 3"/>
          <p:cNvSpPr txBox="1">
            <a:spLocks/>
          </p:cNvSpPr>
          <p:nvPr/>
        </p:nvSpPr>
        <p:spPr>
          <a:xfrm>
            <a:off x="7960658" y="6112865"/>
            <a:ext cx="739797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altLang="en-US" dirty="0" smtClean="0">
                <a:latin typeface="Garamond" panose="02020404030301010803" pitchFamily="18" charset="0"/>
              </a:rPr>
              <a:t>14/02/2019</a:t>
            </a:r>
            <a:endParaRPr lang="en-GB" altLang="en-US" dirty="0" smtClean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3807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 bwMode="auto">
          <a:xfrm>
            <a:off x="1385047" y="624110"/>
            <a:ext cx="7149353" cy="128089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GB" altLang="en-US" sz="2500" dirty="0" err="1"/>
              <a:t>Пример</a:t>
            </a:r>
            <a:r>
              <a:rPr lang="en-GB" altLang="en-US" sz="2500" dirty="0"/>
              <a:t> </a:t>
            </a:r>
            <a:r>
              <a:rPr lang="az-Cyrl-AZ" altLang="en-US" sz="2500" dirty="0"/>
              <a:t>курса </a:t>
            </a:r>
            <a:r>
              <a:rPr lang="en-GB" altLang="en-US" sz="2500" dirty="0" err="1"/>
              <a:t>FutureLearn</a:t>
            </a:r>
            <a:r>
              <a:rPr lang="en-GB" altLang="en-US" sz="2500" dirty="0"/>
              <a:t> – Business </a:t>
            </a:r>
            <a:r>
              <a:rPr lang="en-GB" altLang="en-US" sz="2500" dirty="0" smtClean="0"/>
              <a:t>Fundamentals: Effective </a:t>
            </a:r>
            <a:r>
              <a:rPr lang="en-GB" altLang="en-US" sz="2500" dirty="0"/>
              <a:t>Networking-2</a:t>
            </a:r>
            <a:br>
              <a:rPr lang="en-GB" altLang="en-US" sz="2500" dirty="0"/>
            </a:br>
            <a:endParaRPr lang="en-GB" altLang="en-US" sz="2500" dirty="0"/>
          </a:p>
        </p:txBody>
      </p:sp>
      <p:sp>
        <p:nvSpPr>
          <p:cNvPr id="37893" name="Footer Placeholder 3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nl-NL" altLang="en-US" dirty="0" smtClean="0">
                <a:latin typeface="Garamond" panose="02020404030301010803" pitchFamily="18" charset="0"/>
              </a:rPr>
              <a:t>Ruslan Ramanau, Open University, UK</a:t>
            </a:r>
            <a:endParaRPr lang="en-GB" altLang="en-US" dirty="0" smtClean="0">
              <a:latin typeface="Garamond" panose="02020404030301010803" pitchFamily="18" charset="0"/>
            </a:endParaRPr>
          </a:p>
        </p:txBody>
      </p:sp>
      <p:sp>
        <p:nvSpPr>
          <p:cNvPr id="3789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F2D0FAA-8A0C-4263-8B61-8830CB6CBF37}" type="slidenum">
              <a:rPr lang="en-GB" altLang="en-US" smtClean="0">
                <a:latin typeface="Garamond" panose="02020404030301010803" pitchFamily="18" charset="0"/>
              </a:rPr>
              <a:pPr/>
              <a:t>17</a:t>
            </a:fld>
            <a:endParaRPr lang="en-GB" altLang="en-US" smtClean="0">
              <a:latin typeface="Garamond" panose="02020404030301010803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063" y="118811"/>
            <a:ext cx="1787937" cy="170306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731" y="1662759"/>
            <a:ext cx="7346669" cy="4130484"/>
          </a:xfrm>
          <a:prstGeom prst="rect">
            <a:avLst/>
          </a:prstGeom>
        </p:spPr>
      </p:pic>
      <p:sp>
        <p:nvSpPr>
          <p:cNvPr id="11" name="Date Placeholder 3"/>
          <p:cNvSpPr txBox="1">
            <a:spLocks/>
          </p:cNvSpPr>
          <p:nvPr/>
        </p:nvSpPr>
        <p:spPr>
          <a:xfrm>
            <a:off x="7987552" y="6135808"/>
            <a:ext cx="739797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altLang="en-US" dirty="0" smtClean="0">
                <a:latin typeface="Garamond" panose="02020404030301010803" pitchFamily="18" charset="0"/>
              </a:rPr>
              <a:t>14/02/2019</a:t>
            </a:r>
            <a:endParaRPr lang="en-GB" altLang="en-US" dirty="0" smtClean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0954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8495" y="511817"/>
            <a:ext cx="8243176" cy="1280890"/>
          </a:xfrm>
        </p:spPr>
        <p:txBody>
          <a:bodyPr>
            <a:normAutofit/>
          </a:bodyPr>
          <a:lstStyle/>
          <a:p>
            <a:r>
              <a:rPr lang="ru-RU" altLang="en-US" sz="2400" dirty="0"/>
              <a:t>Онлайн образование без отрыва </a:t>
            </a:r>
            <a:r>
              <a:rPr lang="en-GB" altLang="en-US" sz="2400" dirty="0" smtClean="0"/>
              <a:t/>
            </a:r>
            <a:br>
              <a:rPr lang="en-GB" altLang="en-US" sz="2400" dirty="0" smtClean="0"/>
            </a:br>
            <a:r>
              <a:rPr lang="ru-RU" altLang="en-US" sz="2400" dirty="0" smtClean="0"/>
              <a:t>от </a:t>
            </a:r>
            <a:r>
              <a:rPr lang="ru-RU" altLang="en-US" sz="2400" dirty="0"/>
              <a:t>работы </a:t>
            </a:r>
            <a:r>
              <a:rPr lang="en-GB" altLang="en-US" sz="2400" dirty="0" smtClean="0"/>
              <a:t>(</a:t>
            </a:r>
            <a:r>
              <a:rPr lang="en-GB" sz="2400" dirty="0" smtClean="0"/>
              <a:t>Apprenticeships)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905000"/>
            <a:ext cx="7848600" cy="4006222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Новая программа, реализуемая, главным образом, в режиме онлайн, частично финансируемая правительством Великобритании, частично </a:t>
            </a:r>
            <a:r>
              <a:rPr lang="ru-RU" dirty="0" smtClean="0"/>
              <a:t>работодателями</a:t>
            </a:r>
            <a:endParaRPr lang="ru-RU" dirty="0"/>
          </a:p>
          <a:p>
            <a:r>
              <a:rPr lang="ru-RU" dirty="0"/>
              <a:t>Ее особенность - обучение вне отрыва от работы, параллельно с выполнением своих функциональных обязанностей, но при этом часть рабочего времени предоставляется обучающимся для учебы </a:t>
            </a:r>
            <a:endParaRPr lang="en-GB" dirty="0" smtClean="0"/>
          </a:p>
          <a:p>
            <a:r>
              <a:rPr lang="ru-RU" dirty="0" smtClean="0"/>
              <a:t>Помимо </a:t>
            </a:r>
            <a:r>
              <a:rPr lang="ru-RU" dirty="0"/>
              <a:t>методического сопровождения со стороны </a:t>
            </a:r>
            <a:r>
              <a:rPr lang="ru-RU" dirty="0" smtClean="0"/>
              <a:t>ОУ</a:t>
            </a:r>
            <a:r>
              <a:rPr lang="en-GB" dirty="0" smtClean="0"/>
              <a:t>.</a:t>
            </a:r>
            <a:r>
              <a:rPr lang="ru-RU" dirty="0" smtClean="0"/>
              <a:t> </a:t>
            </a:r>
            <a:r>
              <a:rPr lang="ru-RU" dirty="0"/>
              <a:t>поддержку обучающимся оказывает и прикрепленный к ним ментор, регулярно общающийся с ними в онлайн и на очных </a:t>
            </a:r>
            <a:r>
              <a:rPr lang="ru-RU" dirty="0" smtClean="0"/>
              <a:t>встречах</a:t>
            </a:r>
            <a:endParaRPr lang="en-GB" dirty="0"/>
          </a:p>
          <a:p>
            <a:r>
              <a:rPr lang="ru-RU" dirty="0" smtClean="0"/>
              <a:t>Одним </a:t>
            </a:r>
            <a:r>
              <a:rPr lang="ru-RU" dirty="0"/>
              <a:t>из важнейших компонентов обучения является рефлексия в отношении процесса обучения, которая встраивается в процесс оценки </a:t>
            </a:r>
            <a:r>
              <a:rPr lang="ru-RU" dirty="0" smtClean="0"/>
              <a:t>знаний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86EED-49CA-473F-8DA1-FF2606851174}" type="slidenum">
              <a:rPr lang="en-GB" smtClean="0"/>
              <a:t>18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063" y="118811"/>
            <a:ext cx="1787937" cy="1703067"/>
          </a:xfrm>
          <a:prstGeom prst="rect">
            <a:avLst/>
          </a:prstGeom>
        </p:spPr>
      </p:pic>
      <p:sp>
        <p:nvSpPr>
          <p:cNvPr id="8" name="Date Placeholder 3"/>
          <p:cNvSpPr txBox="1">
            <a:spLocks/>
          </p:cNvSpPr>
          <p:nvPr/>
        </p:nvSpPr>
        <p:spPr>
          <a:xfrm>
            <a:off x="7658903" y="6023515"/>
            <a:ext cx="1032277" cy="634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altLang="en-US" dirty="0" smtClean="0">
                <a:latin typeface="Garamond" panose="02020404030301010803" pitchFamily="18" charset="0"/>
              </a:rPr>
              <a:t>14/02/2019</a:t>
            </a:r>
            <a:endParaRPr lang="en-GB" altLang="en-US" dirty="0" smtClean="0">
              <a:latin typeface="Garamond" panose="02020404030301010803" pitchFamily="18" charset="0"/>
            </a:endParaRPr>
          </a:p>
        </p:txBody>
      </p:sp>
      <p:sp>
        <p:nvSpPr>
          <p:cNvPr id="9" name="Footer Placeholder 3"/>
          <p:cNvSpPr txBox="1">
            <a:spLocks/>
          </p:cNvSpPr>
          <p:nvPr/>
        </p:nvSpPr>
        <p:spPr>
          <a:xfrm>
            <a:off x="1639575" y="6158024"/>
            <a:ext cx="571648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nl-NL" altLang="en-US" dirty="0" smtClean="0">
                <a:latin typeface="Garamond" panose="02020404030301010803" pitchFamily="18" charset="0"/>
              </a:rPr>
              <a:t>Ruslan </a:t>
            </a:r>
            <a:r>
              <a:rPr lang="nl-NL" altLang="en-US" b="1" dirty="0" smtClean="0">
                <a:latin typeface="Garamond" panose="02020404030301010803" pitchFamily="18" charset="0"/>
              </a:rPr>
              <a:t>Ramanau</a:t>
            </a:r>
            <a:r>
              <a:rPr lang="nl-NL" altLang="en-US" dirty="0" smtClean="0">
                <a:latin typeface="Garamond" panose="02020404030301010803" pitchFamily="18" charset="0"/>
              </a:rPr>
              <a:t>, Open University, UK</a:t>
            </a:r>
            <a:endParaRPr lang="en-GB" altLang="en-US" dirty="0" smtClean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0696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5389" y="624110"/>
            <a:ext cx="7109012" cy="1280890"/>
          </a:xfrm>
        </p:spPr>
        <p:txBody>
          <a:bodyPr>
            <a:normAutofit/>
          </a:bodyPr>
          <a:lstStyle/>
          <a:p>
            <a:r>
              <a:rPr lang="ru-RU" altLang="en-US" sz="2600" dirty="0"/>
              <a:t>Онлайн образование без отрыва </a:t>
            </a:r>
            <a:r>
              <a:rPr lang="en-GB" altLang="en-US" sz="2600" dirty="0"/>
              <a:t/>
            </a:r>
            <a:br>
              <a:rPr lang="en-GB" altLang="en-US" sz="2600" dirty="0"/>
            </a:br>
            <a:r>
              <a:rPr lang="ru-RU" altLang="en-US" sz="2600" dirty="0"/>
              <a:t>от работы </a:t>
            </a:r>
            <a:r>
              <a:rPr lang="en-GB" altLang="en-US" sz="2600" dirty="0"/>
              <a:t>(</a:t>
            </a:r>
            <a:r>
              <a:rPr lang="en-GB" sz="2600" dirty="0"/>
              <a:t>Apprenticeships</a:t>
            </a:r>
            <a:r>
              <a:rPr lang="en-GB" sz="2600" dirty="0" smtClean="0"/>
              <a:t>)-2 </a:t>
            </a:r>
            <a:endParaRPr lang="en-GB" sz="2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86EED-49CA-473F-8DA1-FF2606851174}" type="slidenum">
              <a:rPr lang="en-GB" smtClean="0"/>
              <a:t>19</a:t>
            </a:fld>
            <a:endParaRPr lang="en-GB" dirty="0"/>
          </a:p>
        </p:txBody>
      </p:sp>
      <p:pic>
        <p:nvPicPr>
          <p:cNvPr id="1026" name="Picture 2" descr="Image result for senior apprenticeships u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505" y="2128867"/>
            <a:ext cx="6943725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063" y="118811"/>
            <a:ext cx="1787937" cy="1703067"/>
          </a:xfrm>
          <a:prstGeom prst="rect">
            <a:avLst/>
          </a:prstGeom>
        </p:spPr>
      </p:pic>
      <p:sp>
        <p:nvSpPr>
          <p:cNvPr id="9" name="Date Placeholder 3"/>
          <p:cNvSpPr txBox="1">
            <a:spLocks/>
          </p:cNvSpPr>
          <p:nvPr/>
        </p:nvSpPr>
        <p:spPr>
          <a:xfrm>
            <a:off x="7658903" y="6023515"/>
            <a:ext cx="1032277" cy="634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altLang="en-US" dirty="0" smtClean="0">
                <a:latin typeface="Garamond" panose="02020404030301010803" pitchFamily="18" charset="0"/>
              </a:rPr>
              <a:t>14/02/2019</a:t>
            </a:r>
            <a:endParaRPr lang="en-GB" altLang="en-US" dirty="0" smtClean="0">
              <a:latin typeface="Garamond" panose="02020404030301010803" pitchFamily="18" charset="0"/>
            </a:endParaRPr>
          </a:p>
        </p:txBody>
      </p:sp>
      <p:sp>
        <p:nvSpPr>
          <p:cNvPr id="10" name="Footer Placeholder 3"/>
          <p:cNvSpPr txBox="1">
            <a:spLocks/>
          </p:cNvSpPr>
          <p:nvPr/>
        </p:nvSpPr>
        <p:spPr>
          <a:xfrm>
            <a:off x="1639575" y="6158024"/>
            <a:ext cx="571648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nl-NL" altLang="en-US" dirty="0" smtClean="0">
                <a:latin typeface="Garamond" panose="02020404030301010803" pitchFamily="18" charset="0"/>
              </a:rPr>
              <a:t>Ruslan </a:t>
            </a:r>
            <a:r>
              <a:rPr lang="nl-NL" altLang="en-US" b="1" dirty="0" smtClean="0">
                <a:latin typeface="Garamond" panose="02020404030301010803" pitchFamily="18" charset="0"/>
              </a:rPr>
              <a:t>Ramanau</a:t>
            </a:r>
            <a:r>
              <a:rPr lang="nl-NL" altLang="en-US" dirty="0" smtClean="0">
                <a:latin typeface="Garamond" panose="02020404030301010803" pitchFamily="18" charset="0"/>
              </a:rPr>
              <a:t>, Open University, UK</a:t>
            </a:r>
            <a:endParaRPr lang="en-GB" altLang="en-US" dirty="0" smtClean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846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 bwMode="auto">
          <a:xfrm>
            <a:off x="1532965" y="624110"/>
            <a:ext cx="7001435" cy="128089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altLang="en-US" sz="2800" dirty="0" smtClean="0"/>
              <a:t>Немного фактов об Открытом Университете</a:t>
            </a:r>
            <a:endParaRPr lang="en-GB" altLang="en-US" sz="2800" dirty="0" smtClean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1186454" y="2089672"/>
            <a:ext cx="6591985" cy="3777622"/>
          </a:xfrm>
        </p:spPr>
        <p:txBody>
          <a:bodyPr>
            <a:normAutofit fontScale="92500" lnSpcReduction="20000"/>
          </a:bodyPr>
          <a:lstStyle/>
          <a:p>
            <a:r>
              <a:rPr lang="ru-RU" altLang="en-US" sz="1800" dirty="0" smtClean="0"/>
              <a:t>Открытый Университет (ОУ) Великобритании был основан в 1969 году и начал обучение студентов на своих программах в начале 70-х годов прошлого века </a:t>
            </a:r>
          </a:p>
          <a:p>
            <a:r>
              <a:rPr lang="ru-RU" altLang="en-US" sz="1800" dirty="0" smtClean="0"/>
              <a:t>Поначалу основную массу студентов составляли учителя средних школ, получавшие педагогоческое образование или повышавашие свою квалификацию; однако в 80-х годах программы дистанционного обучения ОУ уже охватывали практически все дисциплины, включая бизнес и менеджмент</a:t>
            </a:r>
          </a:p>
          <a:p>
            <a:r>
              <a:rPr lang="ru-RU" altLang="en-US" sz="1800" dirty="0" smtClean="0"/>
              <a:t>Сегодня ОУ Великобритании является крупнейшим вузом Европы - на его </a:t>
            </a:r>
            <a:r>
              <a:rPr lang="en-GB" altLang="en-US" sz="1800" dirty="0" smtClean="0"/>
              <a:t> </a:t>
            </a:r>
            <a:r>
              <a:rPr lang="ru-RU" altLang="en-US" sz="1800" dirty="0" smtClean="0"/>
              <a:t>программах обучается около </a:t>
            </a:r>
            <a:r>
              <a:rPr lang="en-GB" altLang="en-US" sz="1800" dirty="0" smtClean="0"/>
              <a:t>17</a:t>
            </a:r>
            <a:r>
              <a:rPr lang="ru-RU" altLang="en-US" sz="1800" dirty="0" smtClean="0"/>
              <a:t>0 000  студентов. </a:t>
            </a:r>
          </a:p>
          <a:p>
            <a:r>
              <a:rPr lang="ru-RU" altLang="en-US" sz="1800" dirty="0" smtClean="0"/>
              <a:t>ОУ - крупнейший европейский университет по количеству студентов, Школа Бизнеса ОУ - крупнейшая бизнес-школа Европы</a:t>
            </a:r>
          </a:p>
          <a:p>
            <a:endParaRPr lang="ru-RU" altLang="en-US" dirty="0" smtClean="0"/>
          </a:p>
          <a:p>
            <a:endParaRPr lang="en-GB" altLang="en-US" dirty="0" smtClean="0"/>
          </a:p>
        </p:txBody>
      </p:sp>
      <p:sp>
        <p:nvSpPr>
          <p:cNvPr id="19460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dirty="0" smtClean="0">
                <a:latin typeface="Garamond" panose="02020404030301010803" pitchFamily="18" charset="0"/>
              </a:rPr>
              <a:t>14/02/2019</a:t>
            </a:r>
            <a:endParaRPr lang="en-GB" altLang="en-US" dirty="0" smtClean="0">
              <a:latin typeface="Garamond" panose="02020404030301010803" pitchFamily="18" charset="0"/>
            </a:endParaRPr>
          </a:p>
        </p:txBody>
      </p:sp>
      <p:sp>
        <p:nvSpPr>
          <p:cNvPr id="19461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nl-NL" altLang="en-US" dirty="0" smtClean="0">
                <a:latin typeface="Garamond" panose="02020404030301010803" pitchFamily="18" charset="0"/>
              </a:rPr>
              <a:t>Ruslan Ramanau, Open University, UK</a:t>
            </a:r>
            <a:endParaRPr lang="en-GB" altLang="en-US" dirty="0" smtClean="0">
              <a:latin typeface="Garamond" panose="02020404030301010803" pitchFamily="18" charset="0"/>
            </a:endParaRPr>
          </a:p>
        </p:txBody>
      </p:sp>
      <p:sp>
        <p:nvSpPr>
          <p:cNvPr id="194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F2DA37D-2138-44BE-92E0-EBC4CA1646E1}" type="slidenum">
              <a:rPr lang="en-GB" altLang="en-US" smtClean="0">
                <a:latin typeface="Garamond" panose="02020404030301010803" pitchFamily="18" charset="0"/>
              </a:rPr>
              <a:pPr/>
              <a:t>2</a:t>
            </a:fld>
            <a:endParaRPr lang="en-GB" altLang="en-US" smtClean="0">
              <a:latin typeface="Garamond" panose="02020404030301010803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063" y="118811"/>
            <a:ext cx="1787937" cy="1703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0140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5601" y="483661"/>
            <a:ext cx="6589199" cy="1280890"/>
          </a:xfrm>
        </p:spPr>
        <p:txBody>
          <a:bodyPr>
            <a:noAutofit/>
          </a:bodyPr>
          <a:lstStyle/>
          <a:p>
            <a:r>
              <a:rPr lang="ru-RU" sz="2000" dirty="0"/>
              <a:t>Встраивание практико-ориентированности в сам учебно-методический комплекс и </a:t>
            </a: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ru-RU" sz="2000" dirty="0" smtClean="0"/>
              <a:t>учебный </a:t>
            </a:r>
            <a:r>
              <a:rPr lang="ru-RU" sz="2000" dirty="0"/>
              <a:t>процесс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1295" y="2133600"/>
            <a:ext cx="7593106" cy="3777622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ru-RU" dirty="0"/>
              <a:t>До того, как курс будет запущен, он должен пройти экспертизу на нескольких уровнях</a:t>
            </a:r>
            <a:r>
              <a:rPr lang="en-GB" dirty="0"/>
              <a:t>: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ru-RU" dirty="0"/>
              <a:t>а) с технической точки зрения, т.е. с точки зрения навигации, аудио и видео, возможности использования студентами с ограниченными возможностями</a:t>
            </a:r>
            <a:r>
              <a:rPr lang="en-GB" dirty="0"/>
              <a:t>;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ru-RU" dirty="0"/>
              <a:t>б) с содержательной стороны - соответствует ли материал целям и задачам обучения на данном этапе, понятен ли он студентам и т.д.</a:t>
            </a:r>
            <a:r>
              <a:rPr lang="en-GB" dirty="0"/>
              <a:t>;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ru-RU" dirty="0"/>
              <a:t>в) с педагогической точки зрения - насколько эффективными являются предложенные методы преподавания и обучения, какова роль тьютора и т.д</a:t>
            </a:r>
            <a:r>
              <a:rPr lang="en-GB" dirty="0"/>
              <a:t>.</a:t>
            </a:r>
          </a:p>
          <a:p>
            <a:pPr>
              <a:defRPr/>
            </a:pPr>
            <a:r>
              <a:rPr lang="ru-RU" dirty="0"/>
              <a:t>Кроме того, проводится основательный анализ востребованности курса на образовательном рынке и экономической целесообразности</a:t>
            </a:r>
            <a:endParaRPr lang="en-GB" dirty="0"/>
          </a:p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86EED-49CA-473F-8DA1-FF2606851174}" type="slidenum">
              <a:rPr lang="en-GB" smtClean="0"/>
              <a:t>20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063" y="118811"/>
            <a:ext cx="1787937" cy="1703067"/>
          </a:xfrm>
          <a:prstGeom prst="rect">
            <a:avLst/>
          </a:prstGeom>
        </p:spPr>
      </p:pic>
      <p:sp>
        <p:nvSpPr>
          <p:cNvPr id="8" name="Date Placeholder 3"/>
          <p:cNvSpPr txBox="1">
            <a:spLocks/>
          </p:cNvSpPr>
          <p:nvPr/>
        </p:nvSpPr>
        <p:spPr>
          <a:xfrm>
            <a:off x="7924800" y="6287489"/>
            <a:ext cx="766380" cy="370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altLang="en-US" smtClean="0">
                <a:latin typeface="Garamond" panose="02020404030301010803" pitchFamily="18" charset="0"/>
              </a:rPr>
              <a:t>14/02/2019</a:t>
            </a:r>
            <a:endParaRPr lang="en-GB" altLang="en-US" dirty="0" smtClean="0">
              <a:latin typeface="Garamond" panose="02020404030301010803" pitchFamily="18" charset="0"/>
            </a:endParaRPr>
          </a:p>
        </p:txBody>
      </p:sp>
      <p:sp>
        <p:nvSpPr>
          <p:cNvPr id="9" name="Footer Placeholder 3"/>
          <p:cNvSpPr txBox="1">
            <a:spLocks/>
          </p:cNvSpPr>
          <p:nvPr/>
        </p:nvSpPr>
        <p:spPr>
          <a:xfrm>
            <a:off x="1639575" y="6158024"/>
            <a:ext cx="571648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nl-NL" altLang="en-US" dirty="0" smtClean="0">
                <a:latin typeface="Garamond" panose="02020404030301010803" pitchFamily="18" charset="0"/>
              </a:rPr>
              <a:t>Ruslan </a:t>
            </a:r>
            <a:r>
              <a:rPr lang="nl-NL" altLang="en-US" b="1" dirty="0" smtClean="0">
                <a:latin typeface="Garamond" panose="02020404030301010803" pitchFamily="18" charset="0"/>
              </a:rPr>
              <a:t>Ramanau</a:t>
            </a:r>
            <a:r>
              <a:rPr lang="nl-NL" altLang="en-US" dirty="0" smtClean="0">
                <a:latin typeface="Garamond" panose="02020404030301010803" pitchFamily="18" charset="0"/>
              </a:rPr>
              <a:t>, Open University, UK</a:t>
            </a:r>
            <a:endParaRPr lang="en-GB" altLang="en-US" dirty="0" smtClean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1100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5729" y="605118"/>
            <a:ext cx="7068672" cy="1299882"/>
          </a:xfrm>
        </p:spPr>
        <p:txBody>
          <a:bodyPr>
            <a:normAutofit/>
          </a:bodyPr>
          <a:lstStyle/>
          <a:p>
            <a:r>
              <a:rPr lang="en-GB" sz="2400" dirty="0" smtClean="0"/>
              <a:t>National occupational standards and </a:t>
            </a:r>
            <a:br>
              <a:rPr lang="en-GB" sz="2400" dirty="0" smtClean="0"/>
            </a:br>
            <a:r>
              <a:rPr lang="en-GB" sz="2400" dirty="0" smtClean="0"/>
              <a:t>learning outcomes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endParaRPr lang="en-GB" dirty="0" smtClean="0"/>
          </a:p>
          <a:p>
            <a:r>
              <a:rPr lang="ru-RU" sz="5600" dirty="0"/>
              <a:t>Разработка курсов основывается на достижении обучающимися результатов обучения (learning outcomes) </a:t>
            </a:r>
          </a:p>
          <a:p>
            <a:r>
              <a:rPr lang="ru-RU" sz="5600" dirty="0"/>
              <a:t>Результаты обучения же тесно связаны, как с национальными профессиональными стандартами (national occupational standards), так и с требованиями профессиональных ассоциаций либо аккредитационных агентств (скажем, в отношении программ МВА</a:t>
            </a:r>
            <a:r>
              <a:rPr lang="ru-RU" sz="5600" dirty="0" smtClean="0"/>
              <a:t>)</a:t>
            </a:r>
            <a:endParaRPr lang="ru-RU" sz="5600" dirty="0"/>
          </a:p>
          <a:p>
            <a:r>
              <a:rPr lang="ru-RU" sz="5600" dirty="0"/>
              <a:t>Многие курсы ведут как к получению диплома ОУ, так и к зачету этих курсов для получения иных профессиональных </a:t>
            </a:r>
            <a:r>
              <a:rPr lang="ru-RU" sz="5600" dirty="0" smtClean="0"/>
              <a:t>квалификаций</a:t>
            </a:r>
            <a:endParaRPr lang="ru-RU" sz="5600" dirty="0"/>
          </a:p>
          <a:p>
            <a:r>
              <a:rPr lang="ru-RU" sz="5600" dirty="0"/>
              <a:t>Например, год обучения по магистерской программе по управлению человеческими ресурсами ведет является также и одной ступеней для членстве в Лицензированном институте управления персоналом и кадрового развития (CIPD) одной из ведущих мировых профессиональных организаций, занимающихся вопросами управления персоналом и кадрового </a:t>
            </a:r>
            <a:r>
              <a:rPr lang="ru-RU" sz="5600" dirty="0" smtClean="0"/>
              <a:t>развития</a:t>
            </a:r>
            <a:endParaRPr lang="en-GB" sz="5600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86EED-49CA-473F-8DA1-FF2606851174}" type="slidenum">
              <a:rPr lang="en-GB" smtClean="0"/>
              <a:t>21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063" y="118811"/>
            <a:ext cx="1787937" cy="1703067"/>
          </a:xfrm>
          <a:prstGeom prst="rect">
            <a:avLst/>
          </a:prstGeom>
        </p:spPr>
      </p:pic>
      <p:sp>
        <p:nvSpPr>
          <p:cNvPr id="8" name="Date Placeholder 3"/>
          <p:cNvSpPr txBox="1">
            <a:spLocks/>
          </p:cNvSpPr>
          <p:nvPr/>
        </p:nvSpPr>
        <p:spPr>
          <a:xfrm>
            <a:off x="7965141" y="6152978"/>
            <a:ext cx="766380" cy="370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altLang="en-US" smtClean="0">
                <a:latin typeface="Garamond" panose="02020404030301010803" pitchFamily="18" charset="0"/>
              </a:rPr>
              <a:t>14/02/2019</a:t>
            </a:r>
            <a:endParaRPr lang="en-GB" altLang="en-US" dirty="0" smtClean="0">
              <a:latin typeface="Garamond" panose="02020404030301010803" pitchFamily="18" charset="0"/>
            </a:endParaRPr>
          </a:p>
        </p:txBody>
      </p:sp>
      <p:sp>
        <p:nvSpPr>
          <p:cNvPr id="9" name="Footer Placeholder 3"/>
          <p:cNvSpPr txBox="1">
            <a:spLocks/>
          </p:cNvSpPr>
          <p:nvPr/>
        </p:nvSpPr>
        <p:spPr>
          <a:xfrm>
            <a:off x="1639575" y="6158024"/>
            <a:ext cx="571648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nl-NL" altLang="en-US" dirty="0" smtClean="0">
                <a:latin typeface="Garamond" panose="02020404030301010803" pitchFamily="18" charset="0"/>
              </a:rPr>
              <a:t>Ruslan </a:t>
            </a:r>
            <a:r>
              <a:rPr lang="nl-NL" altLang="en-US" b="1" dirty="0" smtClean="0">
                <a:latin typeface="Garamond" panose="02020404030301010803" pitchFamily="18" charset="0"/>
              </a:rPr>
              <a:t>Ramanau</a:t>
            </a:r>
            <a:r>
              <a:rPr lang="nl-NL" altLang="en-US" dirty="0" smtClean="0">
                <a:latin typeface="Garamond" panose="02020404030301010803" pitchFamily="18" charset="0"/>
              </a:rPr>
              <a:t>, Open University, UK</a:t>
            </a:r>
            <a:endParaRPr lang="en-GB" altLang="en-US" dirty="0" smtClean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60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6529" y="540988"/>
            <a:ext cx="6589199" cy="1280890"/>
          </a:xfrm>
        </p:spPr>
        <p:txBody>
          <a:bodyPr>
            <a:normAutofit/>
          </a:bodyPr>
          <a:lstStyle/>
          <a:p>
            <a:r>
              <a:rPr lang="ru-RU" sz="2400" dirty="0"/>
              <a:t>Пример практико-ориентированного </a:t>
            </a:r>
            <a:r>
              <a:rPr lang="ru-RU" sz="2400" dirty="0" smtClean="0"/>
              <a:t>курса</a:t>
            </a:r>
            <a:r>
              <a:rPr lang="en-GB" sz="2400" dirty="0" smtClean="0"/>
              <a:t>: B628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Курс В628: Управление и управление персоналом, одна из двух частей Профессионального Сертификата в сфере Менеджмента</a:t>
            </a:r>
          </a:p>
          <a:p>
            <a:endParaRPr lang="ru-RU" dirty="0"/>
          </a:p>
          <a:p>
            <a:r>
              <a:rPr lang="ru-RU" dirty="0"/>
              <a:t>Программа обучения построена целиком на проблемно-ориентированном подходе, где обучающиеся принимают участие в решение реальных управленческих проблем, используя различные теоретические модели и концепции</a:t>
            </a:r>
          </a:p>
          <a:p>
            <a:endParaRPr lang="ru-RU" dirty="0"/>
          </a:p>
          <a:p>
            <a:r>
              <a:rPr lang="ru-RU" dirty="0"/>
              <a:t>Использование проблемно-ориентированного подхода встроено в большинство учебных заданий, а также в написание финального проекта </a:t>
            </a:r>
          </a:p>
          <a:p>
            <a:endParaRPr lang="ru-RU" dirty="0"/>
          </a:p>
          <a:p>
            <a:r>
              <a:rPr lang="ru-RU" dirty="0"/>
              <a:t>Во время очных и онлайн занятий работа над проблемными ситуациями ведется не только индивидуально, но и в парах и в малых группах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59A07-1204-48D2-942E-75362C5C2147}" type="datetime1">
              <a:rPr lang="en-GB" smtClean="0"/>
              <a:t>20/02/2019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86EED-49CA-473F-8DA1-FF2606851174}" type="slidenum">
              <a:rPr lang="en-GB" smtClean="0"/>
              <a:t>22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063" y="118811"/>
            <a:ext cx="1787937" cy="1703067"/>
          </a:xfrm>
          <a:prstGeom prst="rect">
            <a:avLst/>
          </a:prstGeom>
        </p:spPr>
      </p:pic>
      <p:sp>
        <p:nvSpPr>
          <p:cNvPr id="8" name="Footer Placeholder 3"/>
          <p:cNvSpPr txBox="1">
            <a:spLocks/>
          </p:cNvSpPr>
          <p:nvPr/>
        </p:nvSpPr>
        <p:spPr>
          <a:xfrm>
            <a:off x="1639575" y="6158024"/>
            <a:ext cx="571648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nl-NL" altLang="en-US" dirty="0" smtClean="0">
                <a:latin typeface="Garamond" panose="02020404030301010803" pitchFamily="18" charset="0"/>
              </a:rPr>
              <a:t>Ruslan </a:t>
            </a:r>
            <a:r>
              <a:rPr lang="nl-NL" altLang="en-US" b="1" dirty="0" smtClean="0">
                <a:latin typeface="Garamond" panose="02020404030301010803" pitchFamily="18" charset="0"/>
              </a:rPr>
              <a:t>Ramanau</a:t>
            </a:r>
            <a:r>
              <a:rPr lang="nl-NL" altLang="en-US" dirty="0" smtClean="0">
                <a:latin typeface="Garamond" panose="02020404030301010803" pitchFamily="18" charset="0"/>
              </a:rPr>
              <a:t>, Open University, UK</a:t>
            </a:r>
            <a:endParaRPr lang="en-GB" altLang="en-US" dirty="0" smtClean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9365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6788" y="591670"/>
            <a:ext cx="7341993" cy="1507735"/>
          </a:xfrm>
        </p:spPr>
        <p:txBody>
          <a:bodyPr>
            <a:normAutofit/>
          </a:bodyPr>
          <a:lstStyle/>
          <a:p>
            <a:r>
              <a:rPr lang="ru-RU" sz="2400" dirty="0"/>
              <a:t>Заглавная страница В628: Управление и управление персоналом</a:t>
            </a:r>
            <a:endParaRPr lang="en-GB" sz="24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2169" y="1821878"/>
            <a:ext cx="7178054" cy="4035684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03459" y="6135089"/>
            <a:ext cx="1035321" cy="370171"/>
          </a:xfrm>
        </p:spPr>
        <p:txBody>
          <a:bodyPr/>
          <a:lstStyle/>
          <a:p>
            <a:fld id="{00F59A07-1204-48D2-942E-75362C5C2147}" type="datetime1">
              <a:rPr lang="en-GB" smtClean="0"/>
              <a:t>20/02/2019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86EED-49CA-473F-8DA1-FF2606851174}" type="slidenum">
              <a:rPr lang="en-GB" smtClean="0"/>
              <a:t>23</a:t>
            </a:fld>
            <a:endParaRPr lang="en-GB" dirty="0"/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1639575" y="6158024"/>
            <a:ext cx="571648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nl-NL" altLang="en-US" dirty="0" smtClean="0">
                <a:latin typeface="Garamond" panose="02020404030301010803" pitchFamily="18" charset="0"/>
              </a:rPr>
              <a:t>Ruslan </a:t>
            </a:r>
            <a:r>
              <a:rPr lang="nl-NL" altLang="en-US" b="1" dirty="0" smtClean="0">
                <a:latin typeface="Garamond" panose="02020404030301010803" pitchFamily="18" charset="0"/>
              </a:rPr>
              <a:t>Ramanau</a:t>
            </a:r>
            <a:r>
              <a:rPr lang="nl-NL" altLang="en-US" dirty="0" smtClean="0">
                <a:latin typeface="Garamond" panose="02020404030301010803" pitchFamily="18" charset="0"/>
              </a:rPr>
              <a:t>, Open University, UK</a:t>
            </a:r>
            <a:endParaRPr lang="en-GB" altLang="en-US" dirty="0" smtClean="0">
              <a:latin typeface="Garamond" panose="02020404030301010803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063" y="118811"/>
            <a:ext cx="1787937" cy="1703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3572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 bwMode="auto">
          <a:xfrm>
            <a:off x="1314745" y="540988"/>
            <a:ext cx="6589199" cy="128089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ru-RU" altLang="en-US" sz="2400" dirty="0"/>
              <a:t>Педагогическая </a:t>
            </a:r>
            <a:r>
              <a:rPr lang="ru-RU" altLang="en-US" sz="2400" dirty="0" smtClean="0"/>
              <a:t>составляющая</a:t>
            </a:r>
            <a:r>
              <a:rPr lang="en-GB" altLang="en-US" sz="2400" dirty="0" smtClean="0"/>
              <a:t>:</a:t>
            </a:r>
            <a:br>
              <a:rPr lang="en-GB" altLang="en-US" sz="2400" dirty="0" smtClean="0"/>
            </a:br>
            <a:r>
              <a:rPr lang="en-GB" altLang="en-US" sz="2400" dirty="0" err="1" smtClean="0"/>
              <a:t>G.Conole’s</a:t>
            </a:r>
            <a:r>
              <a:rPr lang="en-GB" altLang="en-US" sz="2400" dirty="0" smtClean="0"/>
              <a:t> framework</a:t>
            </a: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endParaRPr lang="en-GB" altLang="en-US" sz="2800" dirty="0" smtClean="0"/>
          </a:p>
        </p:txBody>
      </p:sp>
      <p:pic>
        <p:nvPicPr>
          <p:cNvPr id="39939" name="Picture 2" descr="diagram (12KB) : Figure 1 : Pedagogy framework for mapping 'tools-in-use'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71717" y="1737714"/>
            <a:ext cx="4994275" cy="4244975"/>
          </a:xfrm>
          <a:noFill/>
        </p:spPr>
      </p:pic>
      <p:sp>
        <p:nvSpPr>
          <p:cNvPr id="7" name="Rectangle 6"/>
          <p:cNvSpPr/>
          <p:nvPr/>
        </p:nvSpPr>
        <p:spPr>
          <a:xfrm>
            <a:off x="323850" y="1844675"/>
            <a:ext cx="4705350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sz="1600" dirty="0" err="1"/>
              <a:t>Типы</a:t>
            </a:r>
            <a:r>
              <a:rPr lang="en-GB" sz="1600" dirty="0"/>
              <a:t> </a:t>
            </a:r>
            <a:r>
              <a:rPr lang="en-GB" sz="1600" dirty="0" err="1"/>
              <a:t>видов</a:t>
            </a:r>
            <a:r>
              <a:rPr lang="en-GB" sz="1600" dirty="0"/>
              <a:t> </a:t>
            </a:r>
            <a:r>
              <a:rPr lang="en-GB" sz="1600" dirty="0" err="1"/>
              <a:t>деятельности</a:t>
            </a:r>
            <a:endParaRPr lang="en-GB" sz="1600" dirty="0"/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en-GB" sz="1600" dirty="0" err="1"/>
              <a:t>индивидуальные</a:t>
            </a:r>
            <a:r>
              <a:rPr lang="en-GB" sz="1600" dirty="0"/>
              <a:t>/ </a:t>
            </a:r>
            <a:r>
              <a:rPr lang="en-GB" sz="1600" dirty="0" err="1"/>
              <a:t>социальные</a:t>
            </a:r>
            <a:r>
              <a:rPr lang="en-GB" sz="1600" dirty="0"/>
              <a:t> 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en-GB" sz="1600" dirty="0" err="1"/>
              <a:t>пассивные</a:t>
            </a:r>
            <a:r>
              <a:rPr lang="en-GB" sz="1600" dirty="0"/>
              <a:t>/ </a:t>
            </a:r>
            <a:r>
              <a:rPr lang="en-GB" sz="1600" dirty="0" err="1"/>
              <a:t>активные</a:t>
            </a:r>
            <a:r>
              <a:rPr lang="en-GB" sz="1600" dirty="0"/>
              <a:t> 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en-GB" sz="1600" dirty="0" err="1"/>
              <a:t>основанные</a:t>
            </a:r>
            <a:r>
              <a:rPr lang="en-GB" sz="1600" dirty="0"/>
              <a:t> </a:t>
            </a:r>
            <a:r>
              <a:rPr lang="en-GB" sz="1600" dirty="0" err="1"/>
              <a:t>на</a:t>
            </a:r>
            <a:r>
              <a:rPr lang="en-GB" sz="1600" dirty="0"/>
              <a:t> </a:t>
            </a:r>
            <a:r>
              <a:rPr lang="en-GB" sz="1600" dirty="0" err="1"/>
              <a:t>собственном</a:t>
            </a:r>
            <a:r>
              <a:rPr lang="en-GB" sz="1600" dirty="0"/>
              <a:t> </a:t>
            </a:r>
            <a:r>
              <a:rPr lang="en-GB" sz="1600" dirty="0" err="1"/>
              <a:t>опыте</a:t>
            </a:r>
            <a:r>
              <a:rPr lang="en-GB" sz="1600" dirty="0"/>
              <a:t>/ </a:t>
            </a:r>
            <a:r>
              <a:rPr lang="ru-RU" sz="1600" dirty="0" smtClean="0"/>
              <a:t>иной</a:t>
            </a:r>
            <a:r>
              <a:rPr lang="en-GB" sz="1600" dirty="0" smtClean="0"/>
              <a:t> </a:t>
            </a:r>
            <a:r>
              <a:rPr lang="en-GB" sz="1600" dirty="0" err="1" smtClean="0"/>
              <a:t>информации</a:t>
            </a:r>
            <a:endParaRPr lang="en-GB" sz="1600" dirty="0"/>
          </a:p>
        </p:txBody>
      </p:sp>
      <p:sp>
        <p:nvSpPr>
          <p:cNvPr id="39942" name="Footer Placeholder 8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nl-NL" altLang="en-US" smtClean="0">
                <a:latin typeface="Garamond" panose="02020404030301010803" pitchFamily="18" charset="0"/>
              </a:rPr>
              <a:t>Ruslan Ramanau, Open University, UK</a:t>
            </a:r>
            <a:endParaRPr lang="en-GB" altLang="en-US" smtClean="0">
              <a:latin typeface="Garamond" panose="02020404030301010803" pitchFamily="18" charset="0"/>
            </a:endParaRPr>
          </a:p>
        </p:txBody>
      </p:sp>
      <p:sp>
        <p:nvSpPr>
          <p:cNvPr id="39943" name="Slide Number Placeholder 9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4F51F09-23BB-42BD-95EE-0062BBCF6DAF}" type="slidenum">
              <a:rPr lang="en-GB" altLang="en-US" smtClean="0">
                <a:latin typeface="Garamond" panose="02020404030301010803" pitchFamily="18" charset="0"/>
              </a:rPr>
              <a:pPr/>
              <a:t>24</a:t>
            </a:fld>
            <a:endParaRPr lang="en-GB" altLang="en-US" smtClean="0">
              <a:latin typeface="Garamond" panose="02020404030301010803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063" y="118811"/>
            <a:ext cx="1787937" cy="1703067"/>
          </a:xfrm>
          <a:prstGeom prst="rect">
            <a:avLst/>
          </a:prstGeom>
        </p:spPr>
      </p:pic>
      <p:sp>
        <p:nvSpPr>
          <p:cNvPr id="9" name="Date Placeholder 3"/>
          <p:cNvSpPr txBox="1">
            <a:spLocks/>
          </p:cNvSpPr>
          <p:nvPr/>
        </p:nvSpPr>
        <p:spPr>
          <a:xfrm>
            <a:off x="7927912" y="6135809"/>
            <a:ext cx="766380" cy="370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altLang="en-US" dirty="0" smtClean="0">
                <a:latin typeface="Garamond" panose="02020404030301010803" pitchFamily="18" charset="0"/>
              </a:rPr>
              <a:t>14/02/2019</a:t>
            </a:r>
            <a:endParaRPr lang="en-GB" altLang="en-US" dirty="0" smtClean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3179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 bwMode="auto">
          <a:xfrm>
            <a:off x="1411941" y="624110"/>
            <a:ext cx="7122459" cy="128089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ru-RU" altLang="en-US" sz="2200" dirty="0"/>
              <a:t>Модель педагогического </a:t>
            </a:r>
            <a:r>
              <a:rPr lang="ru-RU" altLang="en-US" sz="2200" dirty="0" smtClean="0"/>
              <a:t>дизайна</a:t>
            </a:r>
            <a:r>
              <a:rPr lang="en-GB" altLang="en-US" sz="2200" dirty="0" smtClean="0"/>
              <a:t/>
            </a:r>
            <a:br>
              <a:rPr lang="en-GB" altLang="en-US" sz="2200" dirty="0" smtClean="0"/>
            </a:br>
            <a:r>
              <a:rPr lang="en-GB" altLang="en-US" sz="2200" dirty="0" smtClean="0"/>
              <a:t>Community </a:t>
            </a:r>
            <a:r>
              <a:rPr lang="en-GB" altLang="en-US" sz="2200" dirty="0"/>
              <a:t>of Inquiry framework (COI)</a:t>
            </a:r>
            <a:endParaRPr lang="en-GB" altLang="en-US" sz="2200" dirty="0" smtClean="0"/>
          </a:p>
        </p:txBody>
      </p:sp>
      <p:pic>
        <p:nvPicPr>
          <p:cNvPr id="38915" name="Picture 13" descr="Картинки по запросу community of inquiry framework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79838" y="2276475"/>
            <a:ext cx="3238500" cy="3143250"/>
          </a:xfrm>
          <a:noFill/>
        </p:spPr>
      </p:pic>
      <p:sp>
        <p:nvSpPr>
          <p:cNvPr id="7" name="Rectangle 6"/>
          <p:cNvSpPr/>
          <p:nvPr/>
        </p:nvSpPr>
        <p:spPr>
          <a:xfrm>
            <a:off x="846138" y="2308225"/>
            <a:ext cx="457200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dirty="0" err="1"/>
              <a:t>Типы</a:t>
            </a:r>
            <a:r>
              <a:rPr lang="en-GB" dirty="0"/>
              <a:t> "</a:t>
            </a:r>
            <a:r>
              <a:rPr lang="en-GB" dirty="0" err="1"/>
              <a:t>присутствия</a:t>
            </a:r>
            <a:r>
              <a:rPr lang="en-GB" dirty="0"/>
              <a:t>":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/>
              <a:t>- </a:t>
            </a:r>
            <a:r>
              <a:rPr lang="en-GB" dirty="0" err="1"/>
              <a:t>когнитивное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/>
              <a:t>- </a:t>
            </a:r>
            <a:r>
              <a:rPr lang="en-GB" dirty="0" err="1"/>
              <a:t>социальное</a:t>
            </a:r>
            <a:r>
              <a:rPr lang="en-GB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/>
              <a:t>- </a:t>
            </a:r>
            <a:r>
              <a:rPr lang="en-GB" dirty="0" err="1"/>
              <a:t>педагогическое</a:t>
            </a:r>
            <a:endParaRPr lang="en-GB" dirty="0"/>
          </a:p>
        </p:txBody>
      </p:sp>
      <p:sp>
        <p:nvSpPr>
          <p:cNvPr id="38918" name="Footer Placeholder 8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nl-NL" altLang="en-US" smtClean="0">
                <a:latin typeface="Garamond" panose="02020404030301010803" pitchFamily="18" charset="0"/>
              </a:rPr>
              <a:t>Ruslan Ramanau, Open University, UK</a:t>
            </a:r>
            <a:endParaRPr lang="en-GB" altLang="en-US" smtClean="0">
              <a:latin typeface="Garamond" panose="02020404030301010803" pitchFamily="18" charset="0"/>
            </a:endParaRPr>
          </a:p>
        </p:txBody>
      </p:sp>
      <p:sp>
        <p:nvSpPr>
          <p:cNvPr id="38919" name="Slide Number Placeholder 9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4592F64-34CD-4017-B003-43BE0897C052}" type="slidenum">
              <a:rPr lang="en-GB" altLang="en-US" smtClean="0">
                <a:latin typeface="Garamond" panose="02020404030301010803" pitchFamily="18" charset="0"/>
              </a:rPr>
              <a:pPr/>
              <a:t>25</a:t>
            </a:fld>
            <a:endParaRPr lang="en-GB" altLang="en-US" smtClean="0">
              <a:latin typeface="Garamond" panose="02020404030301010803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063" y="118811"/>
            <a:ext cx="1787937" cy="1703067"/>
          </a:xfrm>
          <a:prstGeom prst="rect">
            <a:avLst/>
          </a:prstGeom>
        </p:spPr>
      </p:pic>
      <p:sp>
        <p:nvSpPr>
          <p:cNvPr id="9" name="Date Placeholder 3"/>
          <p:cNvSpPr txBox="1">
            <a:spLocks/>
          </p:cNvSpPr>
          <p:nvPr/>
        </p:nvSpPr>
        <p:spPr>
          <a:xfrm>
            <a:off x="7866841" y="6130763"/>
            <a:ext cx="766380" cy="370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altLang="en-US" dirty="0" smtClean="0">
                <a:latin typeface="Garamond" panose="02020404030301010803" pitchFamily="18" charset="0"/>
              </a:rPr>
              <a:t>14/02/2019</a:t>
            </a:r>
            <a:endParaRPr lang="en-GB" altLang="en-US" dirty="0" smtClean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37111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Ресурсы, использованные в презентации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smtClean="0"/>
              <a:t>Chartered Institute of Personnel and Development (</a:t>
            </a:r>
            <a:r>
              <a:rPr lang="ru-RU" dirty="0" smtClean="0"/>
              <a:t>CIPD</a:t>
            </a:r>
            <a:r>
              <a:rPr lang="en-GB" dirty="0"/>
              <a:t>): </a:t>
            </a:r>
            <a:r>
              <a:rPr lang="en-GB" dirty="0">
                <a:hlinkClick r:id="rId2"/>
              </a:rPr>
              <a:t>https://www.cipd.co.uk/</a:t>
            </a:r>
            <a:r>
              <a:rPr lang="en-GB" dirty="0"/>
              <a:t> </a:t>
            </a:r>
            <a:endParaRPr lang="en-GB" dirty="0" smtClean="0"/>
          </a:p>
          <a:p>
            <a:r>
              <a:rPr lang="en-GB" dirty="0" smtClean="0"/>
              <a:t>Community of inquiry (COI</a:t>
            </a:r>
            <a:r>
              <a:rPr lang="en-GB" dirty="0"/>
              <a:t>) framework: </a:t>
            </a:r>
            <a:r>
              <a:rPr lang="en-GB" dirty="0">
                <a:hlinkClick r:id="rId3"/>
              </a:rPr>
              <a:t>https://coi.athabascau.ca/coi-model</a:t>
            </a:r>
            <a:r>
              <a:rPr lang="en-GB" dirty="0" smtClean="0">
                <a:hlinkClick r:id="rId3"/>
              </a:rPr>
              <a:t>/</a:t>
            </a:r>
            <a:r>
              <a:rPr lang="en-GB" dirty="0" smtClean="0"/>
              <a:t> </a:t>
            </a:r>
            <a:endParaRPr lang="en-GB" dirty="0"/>
          </a:p>
          <a:p>
            <a:r>
              <a:rPr lang="en-GB" dirty="0"/>
              <a:t>IIM LINK website: </a:t>
            </a:r>
            <a:r>
              <a:rPr lang="en-GB" dirty="0">
                <a:hlinkClick r:id="rId4"/>
              </a:rPr>
              <a:t>www.ou-link.ru</a:t>
            </a:r>
            <a:r>
              <a:rPr lang="en-GB" dirty="0"/>
              <a:t> </a:t>
            </a:r>
          </a:p>
          <a:p>
            <a:r>
              <a:rPr lang="en-GB" dirty="0"/>
              <a:t>Open Learn portal: </a:t>
            </a:r>
            <a:r>
              <a:rPr lang="en-GB" dirty="0">
                <a:hlinkClick r:id="rId5"/>
              </a:rPr>
              <a:t>https://www.open.edu/openlearn/</a:t>
            </a:r>
            <a:r>
              <a:rPr lang="en-GB" dirty="0"/>
              <a:t> </a:t>
            </a:r>
          </a:p>
          <a:p>
            <a:r>
              <a:rPr lang="en-GB" dirty="0" smtClean="0"/>
              <a:t>Open University website: </a:t>
            </a:r>
            <a:r>
              <a:rPr lang="en-GB" dirty="0" smtClean="0">
                <a:hlinkClick r:id="rId6"/>
              </a:rPr>
              <a:t>www.open.ac.uk</a:t>
            </a:r>
            <a:r>
              <a:rPr lang="en-GB" dirty="0" smtClean="0"/>
              <a:t> </a:t>
            </a:r>
          </a:p>
          <a:p>
            <a:r>
              <a:rPr lang="en-GB" dirty="0" smtClean="0"/>
              <a:t>OU courses on </a:t>
            </a:r>
            <a:r>
              <a:rPr lang="en-GB" dirty="0" err="1" smtClean="0"/>
              <a:t>FutureLearn</a:t>
            </a:r>
            <a:r>
              <a:rPr lang="en-GB" dirty="0"/>
              <a:t>: </a:t>
            </a:r>
            <a:r>
              <a:rPr lang="en-GB" dirty="0">
                <a:hlinkClick r:id="rId7"/>
              </a:rPr>
              <a:t>https://</a:t>
            </a:r>
            <a:r>
              <a:rPr lang="en-GB" dirty="0" smtClean="0">
                <a:hlinkClick r:id="rId7"/>
              </a:rPr>
              <a:t>www.futurelearn.com/partners/the-open-university</a:t>
            </a:r>
            <a:r>
              <a:rPr lang="en-GB" dirty="0" smtClean="0"/>
              <a:t> </a:t>
            </a:r>
          </a:p>
          <a:p>
            <a:r>
              <a:rPr lang="en-GB" dirty="0" smtClean="0"/>
              <a:t>OU courses and qualifications</a:t>
            </a:r>
            <a:r>
              <a:rPr lang="en-GB" dirty="0"/>
              <a:t>: </a:t>
            </a:r>
            <a:r>
              <a:rPr lang="en-GB" dirty="0">
                <a:hlinkClick r:id="rId8"/>
              </a:rPr>
              <a:t>http://www.open.ac.uk/courses/qualifications</a:t>
            </a:r>
            <a:r>
              <a:rPr lang="en-GB" dirty="0" smtClean="0">
                <a:hlinkClick r:id="rId8"/>
              </a:rPr>
              <a:t>/</a:t>
            </a:r>
            <a:r>
              <a:rPr lang="en-GB" dirty="0" smtClean="0"/>
              <a:t> </a:t>
            </a:r>
          </a:p>
          <a:p>
            <a:r>
              <a:rPr lang="en-GB" dirty="0" smtClean="0"/>
              <a:t>UK apprenticeships</a:t>
            </a:r>
            <a:r>
              <a:rPr lang="en-GB" dirty="0"/>
              <a:t>:  </a:t>
            </a:r>
            <a:r>
              <a:rPr lang="en-GB" dirty="0">
                <a:hlinkClick r:id="rId9"/>
              </a:rPr>
              <a:t>https://</a:t>
            </a:r>
            <a:r>
              <a:rPr lang="en-GB" dirty="0" smtClean="0">
                <a:hlinkClick r:id="rId9"/>
              </a:rPr>
              <a:t>www.gov.uk/topic/further-education-skills/apprenticeships</a:t>
            </a:r>
            <a:r>
              <a:rPr lang="en-GB" dirty="0" smtClean="0"/>
              <a:t> </a:t>
            </a:r>
          </a:p>
          <a:p>
            <a:r>
              <a:rPr lang="en-GB" dirty="0" smtClean="0"/>
              <a:t>UK National occupational standards</a:t>
            </a:r>
            <a:r>
              <a:rPr lang="en-GB" dirty="0"/>
              <a:t>: </a:t>
            </a:r>
            <a:r>
              <a:rPr lang="en-GB" dirty="0">
                <a:hlinkClick r:id="rId10"/>
              </a:rPr>
              <a:t>https://www.ukstandards.org.uk</a:t>
            </a:r>
            <a:r>
              <a:rPr lang="en-GB" dirty="0" smtClean="0">
                <a:hlinkClick r:id="rId10"/>
              </a:rPr>
              <a:t>/</a:t>
            </a:r>
            <a:r>
              <a:rPr lang="en-GB" dirty="0" smtClean="0"/>
              <a:t> </a:t>
            </a:r>
          </a:p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86EED-49CA-473F-8DA1-FF2606851174}" type="slidenum">
              <a:rPr lang="en-GB" smtClean="0"/>
              <a:t>26</a:t>
            </a:fld>
            <a:endParaRPr lang="en-GB" dirty="0"/>
          </a:p>
        </p:txBody>
      </p:sp>
      <p:sp>
        <p:nvSpPr>
          <p:cNvPr id="8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1942415" y="6135809"/>
            <a:ext cx="5716488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nl-NL" altLang="en-US" smtClean="0">
                <a:latin typeface="Garamond" panose="02020404030301010803" pitchFamily="18" charset="0"/>
              </a:rPr>
              <a:t>Ruslan Ramanau, Open University, UK</a:t>
            </a:r>
            <a:endParaRPr lang="en-GB" altLang="en-US" smtClean="0">
              <a:latin typeface="Garamond" panose="02020404030301010803" pitchFamily="18" charset="0"/>
            </a:endParaRPr>
          </a:p>
        </p:txBody>
      </p:sp>
      <p:sp>
        <p:nvSpPr>
          <p:cNvPr id="9" name="Date Placeholder 3"/>
          <p:cNvSpPr txBox="1">
            <a:spLocks/>
          </p:cNvSpPr>
          <p:nvPr/>
        </p:nvSpPr>
        <p:spPr>
          <a:xfrm>
            <a:off x="7894964" y="6130763"/>
            <a:ext cx="766380" cy="370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altLang="en-US" dirty="0" smtClean="0">
                <a:latin typeface="Garamond" panose="02020404030301010803" pitchFamily="18" charset="0"/>
              </a:rPr>
              <a:t>14/02/2019</a:t>
            </a:r>
            <a:endParaRPr lang="en-GB" altLang="en-US" dirty="0" smtClean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33107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417" y="970345"/>
            <a:ext cx="6589199" cy="1280890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Book Antiqua" panose="02040602050305030304" pitchFamily="18" charset="0"/>
              </a:rPr>
              <a:t>Вопросы? Комментарии?</a:t>
            </a:r>
            <a:endParaRPr lang="en-GB" sz="3200" dirty="0">
              <a:latin typeface="Book Antiqua" panose="020406020503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1635" y="2133600"/>
            <a:ext cx="7552765" cy="3777622"/>
          </a:xfrm>
        </p:spPr>
        <p:txBody>
          <a:bodyPr/>
          <a:lstStyle/>
          <a:p>
            <a:r>
              <a:rPr lang="en-GB" dirty="0" err="1" smtClean="0"/>
              <a:t>Dr.</a:t>
            </a:r>
            <a:r>
              <a:rPr lang="en-GB" dirty="0" smtClean="0"/>
              <a:t> Ruslan Ramanau, Lecturer in eLearning, Open University Business School</a:t>
            </a:r>
          </a:p>
          <a:p>
            <a:r>
              <a:rPr lang="en-GB" dirty="0" smtClean="0"/>
              <a:t>E-mail: </a:t>
            </a:r>
            <a:r>
              <a:rPr lang="en-GB" dirty="0" smtClean="0">
                <a:hlinkClick r:id="rId2"/>
              </a:rPr>
              <a:t>ruslan.ramanau@open.ac.uk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86EED-49CA-473F-8DA1-FF2606851174}" type="slidenum">
              <a:rPr lang="en-GB" smtClean="0"/>
              <a:t>27</a:t>
            </a:fld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687" y="-63751"/>
            <a:ext cx="1787937" cy="1703067"/>
          </a:xfrm>
          <a:prstGeom prst="rect">
            <a:avLst/>
          </a:prstGeom>
        </p:spPr>
      </p:pic>
      <p:sp>
        <p:nvSpPr>
          <p:cNvPr id="10" name="Date Placeholder 3"/>
          <p:cNvSpPr txBox="1">
            <a:spLocks/>
          </p:cNvSpPr>
          <p:nvPr/>
        </p:nvSpPr>
        <p:spPr>
          <a:xfrm>
            <a:off x="7859977" y="6135809"/>
            <a:ext cx="766380" cy="370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altLang="en-US" smtClean="0">
                <a:latin typeface="Garamond" panose="02020404030301010803" pitchFamily="18" charset="0"/>
              </a:rPr>
              <a:t>14/02/2019</a:t>
            </a:r>
            <a:endParaRPr lang="en-GB" altLang="en-US" dirty="0" smtClean="0">
              <a:latin typeface="Garamond" panose="02020404030301010803" pitchFamily="18" charset="0"/>
            </a:endParaRPr>
          </a:p>
        </p:txBody>
      </p:sp>
      <p:sp>
        <p:nvSpPr>
          <p:cNvPr id="11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1942415" y="6135809"/>
            <a:ext cx="5716488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nl-NL" altLang="en-US" smtClean="0">
                <a:latin typeface="Garamond" panose="02020404030301010803" pitchFamily="18" charset="0"/>
              </a:rPr>
              <a:t>Ruslan Ramanau, Open University, UK</a:t>
            </a:r>
            <a:endParaRPr lang="en-GB" altLang="en-US" smtClean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59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85047" y="624110"/>
            <a:ext cx="7149353" cy="128089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ru-RU" altLang="en-US" sz="2600" dirty="0" smtClean="0"/>
              <a:t>Роль ОУ в развитии дистанционного образования</a:t>
            </a:r>
            <a:r>
              <a:rPr lang="en-GB" altLang="en-US" dirty="0" smtClean="0"/>
              <a:t/>
            </a:r>
            <a:br>
              <a:rPr lang="en-GB" altLang="en-US" dirty="0" smtClean="0"/>
            </a:br>
            <a:endParaRPr lang="en-GB" altLang="en-US" dirty="0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711446"/>
            <a:ext cx="8229600" cy="4789488"/>
          </a:xfrm>
        </p:spPr>
        <p:txBody>
          <a:bodyPr>
            <a:normAutofit/>
          </a:bodyPr>
          <a:lstStyle/>
          <a:p>
            <a:r>
              <a:rPr lang="ru-RU" altLang="en-US" sz="1700" dirty="0" smtClean="0"/>
              <a:t>ОУ стал первым британским вузом, который предоставил возможность учиться на программах высшего образования без каких-то ограничений в отношения уровня предыдущего образования, т.е. любой желающий</a:t>
            </a:r>
            <a:r>
              <a:rPr lang="en-GB" altLang="en-US" sz="1700" dirty="0" smtClean="0"/>
              <a:t> </a:t>
            </a:r>
            <a:r>
              <a:rPr lang="ru-RU" altLang="en-US" sz="1700" dirty="0" smtClean="0"/>
              <a:t>может проходить обучение на его программах</a:t>
            </a:r>
          </a:p>
          <a:p>
            <a:r>
              <a:rPr lang="ru-RU" altLang="en-US" sz="1700" dirty="0"/>
              <a:t>Понятие "открытости" в контексте дистанционного образования было внедрено ОУ - например, открытых образовательных платформ, открытых баз данных исследований и т.д. </a:t>
            </a:r>
          </a:p>
          <a:p>
            <a:r>
              <a:rPr lang="ru-RU" altLang="en-US" sz="1700" dirty="0"/>
              <a:t>Понятие открытого образования тоже было введено в </a:t>
            </a:r>
            <a:r>
              <a:rPr lang="ru-RU" altLang="en-US" sz="1700" dirty="0" smtClean="0"/>
              <a:t>оборо</a:t>
            </a:r>
            <a:r>
              <a:rPr lang="ru-RU" altLang="en-US" sz="1700" dirty="0"/>
              <a:t>т</a:t>
            </a:r>
            <a:r>
              <a:rPr lang="ru-RU" altLang="en-US" sz="1700" dirty="0" smtClean="0"/>
              <a:t> </a:t>
            </a:r>
            <a:r>
              <a:rPr lang="ru-RU" altLang="en-US" sz="1700" dirty="0"/>
              <a:t>с развитием ОУ, во многих случаях употребляясь параллельно с понятиями дистанционного, затем онлайн образования </a:t>
            </a:r>
          </a:p>
          <a:p>
            <a:r>
              <a:rPr lang="ru-RU" altLang="en-US" sz="1700" dirty="0"/>
              <a:t>ОУ Великобритании стал примером </a:t>
            </a:r>
            <a:r>
              <a:rPr lang="ru-RU" altLang="en-US" sz="1700" dirty="0" smtClean="0"/>
              <a:t> для </a:t>
            </a:r>
            <a:r>
              <a:rPr lang="ru-RU" altLang="en-US" sz="1700" dirty="0"/>
              <a:t>вузов в других странах, где также появились открытые университеты (В Голландии, Израиле, Каталонии и т.д.)</a:t>
            </a:r>
          </a:p>
        </p:txBody>
      </p:sp>
      <p:sp>
        <p:nvSpPr>
          <p:cNvPr id="21509" name="Footer Placeholder 2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nl-NL" altLang="en-US" smtClean="0">
                <a:latin typeface="Garamond" panose="02020404030301010803" pitchFamily="18" charset="0"/>
              </a:rPr>
              <a:t>Ruslan Ramanau, Open University, UK</a:t>
            </a:r>
            <a:endParaRPr lang="en-GB" altLang="en-US" smtClean="0">
              <a:latin typeface="Garamond" panose="02020404030301010803" pitchFamily="18" charset="0"/>
            </a:endParaRPr>
          </a:p>
        </p:txBody>
      </p:sp>
      <p:sp>
        <p:nvSpPr>
          <p:cNvPr id="2151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F565016-B7CC-4657-8EEC-CADCFD564FB0}" type="slidenum">
              <a:rPr lang="en-GB" altLang="en-US" smtClean="0">
                <a:latin typeface="Garamond" panose="02020404030301010803" pitchFamily="18" charset="0"/>
              </a:rPr>
              <a:pPr/>
              <a:t>3</a:t>
            </a:fld>
            <a:endParaRPr lang="en-GB" altLang="en-US" smtClean="0">
              <a:latin typeface="Garamond" panose="02020404030301010803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063" y="118811"/>
            <a:ext cx="1787937" cy="1703067"/>
          </a:xfrm>
          <a:prstGeom prst="rect">
            <a:avLst/>
          </a:prstGeom>
        </p:spPr>
      </p:pic>
      <p:sp>
        <p:nvSpPr>
          <p:cNvPr id="8" name="Date Placeholder 3"/>
          <p:cNvSpPr txBox="1">
            <a:spLocks/>
          </p:cNvSpPr>
          <p:nvPr/>
        </p:nvSpPr>
        <p:spPr>
          <a:xfrm>
            <a:off x="7658903" y="6052687"/>
            <a:ext cx="766380" cy="370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altLang="en-US" dirty="0" smtClean="0">
                <a:latin typeface="Garamond" panose="02020404030301010803" pitchFamily="18" charset="0"/>
              </a:rPr>
              <a:t>14/02/2019</a:t>
            </a:r>
            <a:endParaRPr lang="en-GB" altLang="en-US" dirty="0" smtClean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445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altLang="en-US" smtClean="0"/>
              <a:t>Роль Тьютора</a:t>
            </a:r>
            <a:endParaRPr lang="en-GB" altLang="en-US" smtClean="0"/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511229" y="2057400"/>
            <a:ext cx="8023172" cy="3853822"/>
          </a:xfrm>
        </p:spPr>
        <p:txBody>
          <a:bodyPr>
            <a:normAutofit lnSpcReduction="10000"/>
          </a:bodyPr>
          <a:lstStyle/>
          <a:p>
            <a:r>
              <a:rPr lang="ru-RU" altLang="en-US" sz="1600" dirty="0" smtClean="0"/>
              <a:t>Важнейшей чертой модели ОУ которого является роль тьютора, который  выполняет роли преподавателя, консультанта и наставника в процессе изучения студентами учебных материалов</a:t>
            </a:r>
          </a:p>
          <a:p>
            <a:r>
              <a:rPr lang="en-GB" altLang="en-US" sz="1600" dirty="0"/>
              <a:t>T</a:t>
            </a:r>
            <a:r>
              <a:rPr lang="ru-RU" altLang="en-US" sz="1600" dirty="0" smtClean="0"/>
              <a:t>ьютор достаточно редко принимает участие в написании материалов курса (этим занимается команда авторов)</a:t>
            </a:r>
            <a:r>
              <a:rPr lang="en-GB" altLang="en-US" sz="1600" dirty="0" smtClean="0"/>
              <a:t>, </a:t>
            </a:r>
            <a:r>
              <a:rPr lang="ru-RU" altLang="en-US" sz="1600" dirty="0" smtClean="0"/>
              <a:t>и в его обязанности входит прежде всего преподавание</a:t>
            </a:r>
            <a:endParaRPr lang="en-GB" altLang="en-US" sz="1600" dirty="0" smtClean="0"/>
          </a:p>
          <a:p>
            <a:r>
              <a:rPr lang="ru-RU" altLang="en-US" sz="1600" dirty="0" smtClean="0"/>
              <a:t>Основными формами контакта между тьютором и студентом при обучении на программах ОУ являются регулярные</a:t>
            </a:r>
            <a:r>
              <a:rPr lang="en-GB" altLang="en-US" sz="1600" dirty="0" smtClean="0"/>
              <a:t> </a:t>
            </a:r>
            <a:r>
              <a:rPr lang="ru-RU" altLang="en-US" sz="1600" dirty="0" smtClean="0"/>
              <a:t>занятия, общение по электронной почте и в онлайн конференциях</a:t>
            </a:r>
          </a:p>
          <a:p>
            <a:r>
              <a:rPr lang="ru-RU" altLang="en-US" sz="1600" dirty="0" smtClean="0"/>
              <a:t>В настоящее время тьютор ОУ должен хорошо знать не только сам предмет и методику его преподавания, но и уметь мотивировать студентов работать длительный период времени самостоятельно, и обладать хорошими знаниями в сфере использования информационных технологий в ДО</a:t>
            </a:r>
            <a:endParaRPr lang="en-GB" altLang="en-US" sz="1600" dirty="0" smtClean="0"/>
          </a:p>
        </p:txBody>
      </p:sp>
      <p:sp>
        <p:nvSpPr>
          <p:cNvPr id="29701" name="Footer Placeholder 2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nl-NL" altLang="en-US" smtClean="0">
                <a:latin typeface="Garamond" panose="02020404030301010803" pitchFamily="18" charset="0"/>
              </a:rPr>
              <a:t>Ruslan Ramanau, Open University, UK</a:t>
            </a:r>
            <a:endParaRPr lang="en-GB" altLang="en-US" smtClean="0">
              <a:latin typeface="Garamond" panose="02020404030301010803" pitchFamily="18" charset="0"/>
            </a:endParaRPr>
          </a:p>
        </p:txBody>
      </p:sp>
      <p:sp>
        <p:nvSpPr>
          <p:cNvPr id="2970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9F186BB-621C-496D-92DE-2EF596B2384C}" type="slidenum">
              <a:rPr lang="en-GB" altLang="en-US" smtClean="0">
                <a:latin typeface="Garamond" panose="02020404030301010803" pitchFamily="18" charset="0"/>
              </a:rPr>
              <a:pPr/>
              <a:t>4</a:t>
            </a:fld>
            <a:endParaRPr lang="en-GB" altLang="en-US" smtClean="0">
              <a:latin typeface="Garamond" panose="02020404030301010803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063" y="118811"/>
            <a:ext cx="1787937" cy="1703067"/>
          </a:xfrm>
          <a:prstGeom prst="rect">
            <a:avLst/>
          </a:prstGeom>
        </p:spPr>
      </p:pic>
      <p:sp>
        <p:nvSpPr>
          <p:cNvPr id="8" name="Date Placeholder 3"/>
          <p:cNvSpPr txBox="1">
            <a:spLocks/>
          </p:cNvSpPr>
          <p:nvPr/>
        </p:nvSpPr>
        <p:spPr>
          <a:xfrm>
            <a:off x="7924800" y="6287489"/>
            <a:ext cx="766380" cy="370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altLang="en-US" smtClean="0">
                <a:latin typeface="Garamond" panose="02020404030301010803" pitchFamily="18" charset="0"/>
              </a:rPr>
              <a:t>14/02/2019</a:t>
            </a:r>
            <a:endParaRPr lang="en-GB" altLang="en-US" dirty="0" smtClean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666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1250576" y="1073276"/>
            <a:ext cx="7283824" cy="83172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ru-RU" altLang="en-US" sz="2000" dirty="0"/>
              <a:t>Партнерские связи в странах бывшего СССР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sz="half" idx="1"/>
          </p:nvPr>
        </p:nvSpPr>
        <p:spPr>
          <a:xfrm>
            <a:off x="555321" y="1587818"/>
            <a:ext cx="7570788" cy="4530725"/>
          </a:xfrm>
        </p:spPr>
        <p:txBody>
          <a:bodyPr/>
          <a:lstStyle/>
          <a:p>
            <a:r>
              <a:rPr lang="ru-RU" altLang="en-US" sz="1400" dirty="0" smtClean="0"/>
              <a:t>МИМ ЛИНК -- эксклюзивный партнер ОУ в странах бывшего СССР</a:t>
            </a:r>
            <a:endParaRPr lang="en-GB" altLang="en-US" sz="1400" dirty="0" smtClean="0"/>
          </a:p>
          <a:p>
            <a:r>
              <a:rPr lang="en-GB" altLang="en-US" sz="1400" dirty="0" smtClean="0"/>
              <a:t>52</a:t>
            </a:r>
            <a:r>
              <a:rPr lang="ru-RU" altLang="en-US" sz="1400" dirty="0" smtClean="0"/>
              <a:t> учебных центра</a:t>
            </a:r>
            <a:r>
              <a:rPr lang="en-GB" altLang="en-US" sz="1400" dirty="0" smtClean="0"/>
              <a:t> </a:t>
            </a:r>
          </a:p>
          <a:p>
            <a:r>
              <a:rPr lang="ru-RU" altLang="en-US" sz="1400" dirty="0" smtClean="0"/>
              <a:t>негосударственный ВУЗ с российской </a:t>
            </a:r>
            <a:br>
              <a:rPr lang="ru-RU" altLang="en-US" sz="1400" dirty="0" smtClean="0"/>
            </a:br>
            <a:r>
              <a:rPr lang="ru-RU" altLang="en-US" sz="1400" dirty="0" smtClean="0"/>
              <a:t>государственной и международной (АМВА) аккредитациями </a:t>
            </a:r>
            <a:endParaRPr lang="en-GB" altLang="en-US" sz="1400" dirty="0" smtClean="0"/>
          </a:p>
          <a:p>
            <a:r>
              <a:rPr lang="ru-RU" altLang="en-US" sz="1400" dirty="0" smtClean="0"/>
              <a:t>более 75 000 выпускников</a:t>
            </a:r>
          </a:p>
        </p:txBody>
      </p:sp>
      <p:grpSp>
        <p:nvGrpSpPr>
          <p:cNvPr id="22532" name="Group 4"/>
          <p:cNvGrpSpPr>
            <a:grpSpLocks noGrp="1"/>
          </p:cNvGrpSpPr>
          <p:nvPr/>
        </p:nvGrpSpPr>
        <p:grpSpPr bwMode="auto">
          <a:xfrm>
            <a:off x="1714559" y="3034702"/>
            <a:ext cx="6172200" cy="2947987"/>
            <a:chOff x="396" y="816"/>
            <a:chExt cx="5364" cy="3024"/>
          </a:xfrm>
        </p:grpSpPr>
        <p:sp>
          <p:nvSpPr>
            <p:cNvPr id="22536" name="Freeform 5"/>
            <p:cNvSpPr>
              <a:spLocks/>
            </p:cNvSpPr>
            <p:nvPr/>
          </p:nvSpPr>
          <p:spPr bwMode="auto">
            <a:xfrm>
              <a:off x="4746" y="2685"/>
              <a:ext cx="30" cy="44"/>
            </a:xfrm>
            <a:custGeom>
              <a:avLst/>
              <a:gdLst>
                <a:gd name="T0" fmla="*/ 10 w 29"/>
                <a:gd name="T1" fmla="*/ 56 h 39"/>
                <a:gd name="T2" fmla="*/ 0 w 29"/>
                <a:gd name="T3" fmla="*/ 56 h 39"/>
                <a:gd name="T4" fmla="*/ 0 w 29"/>
                <a:gd name="T5" fmla="*/ 42 h 39"/>
                <a:gd name="T6" fmla="*/ 0 w 29"/>
                <a:gd name="T7" fmla="*/ 27 h 39"/>
                <a:gd name="T8" fmla="*/ 0 w 29"/>
                <a:gd name="T9" fmla="*/ 14 h 39"/>
                <a:gd name="T10" fmla="*/ 10 w 29"/>
                <a:gd name="T11" fmla="*/ 0 h 39"/>
                <a:gd name="T12" fmla="*/ 23 w 29"/>
                <a:gd name="T13" fmla="*/ 0 h 39"/>
                <a:gd name="T14" fmla="*/ 32 w 29"/>
                <a:gd name="T15" fmla="*/ 14 h 39"/>
                <a:gd name="T16" fmla="*/ 32 w 29"/>
                <a:gd name="T17" fmla="*/ 27 h 39"/>
                <a:gd name="T18" fmla="*/ 32 w 29"/>
                <a:gd name="T19" fmla="*/ 42 h 39"/>
                <a:gd name="T20" fmla="*/ 23 w 29"/>
                <a:gd name="T21" fmla="*/ 56 h 39"/>
                <a:gd name="T22" fmla="*/ 10 w 29"/>
                <a:gd name="T23" fmla="*/ 56 h 3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9" h="39">
                  <a:moveTo>
                    <a:pt x="10" y="39"/>
                  </a:moveTo>
                  <a:lnTo>
                    <a:pt x="0" y="39"/>
                  </a:lnTo>
                  <a:lnTo>
                    <a:pt x="0" y="29"/>
                  </a:lnTo>
                  <a:lnTo>
                    <a:pt x="0" y="19"/>
                  </a:lnTo>
                  <a:lnTo>
                    <a:pt x="0" y="10"/>
                  </a:lnTo>
                  <a:lnTo>
                    <a:pt x="10" y="0"/>
                  </a:lnTo>
                  <a:lnTo>
                    <a:pt x="20" y="0"/>
                  </a:lnTo>
                  <a:lnTo>
                    <a:pt x="29" y="10"/>
                  </a:lnTo>
                  <a:lnTo>
                    <a:pt x="29" y="19"/>
                  </a:lnTo>
                  <a:lnTo>
                    <a:pt x="29" y="29"/>
                  </a:lnTo>
                  <a:lnTo>
                    <a:pt x="20" y="39"/>
                  </a:lnTo>
                  <a:lnTo>
                    <a:pt x="10" y="39"/>
                  </a:lnTo>
                  <a:close/>
                </a:path>
              </a:pathLst>
            </a:custGeom>
            <a:solidFill>
              <a:srgbClr val="ADFF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537" name="Freeform 6"/>
            <p:cNvSpPr>
              <a:spLocks/>
            </p:cNvSpPr>
            <p:nvPr/>
          </p:nvSpPr>
          <p:spPr bwMode="auto">
            <a:xfrm>
              <a:off x="4746" y="2685"/>
              <a:ext cx="30" cy="44"/>
            </a:xfrm>
            <a:custGeom>
              <a:avLst/>
              <a:gdLst>
                <a:gd name="T0" fmla="*/ 10 w 29"/>
                <a:gd name="T1" fmla="*/ 56 h 39"/>
                <a:gd name="T2" fmla="*/ 0 w 29"/>
                <a:gd name="T3" fmla="*/ 56 h 39"/>
                <a:gd name="T4" fmla="*/ 0 w 29"/>
                <a:gd name="T5" fmla="*/ 42 h 39"/>
                <a:gd name="T6" fmla="*/ 0 w 29"/>
                <a:gd name="T7" fmla="*/ 27 h 39"/>
                <a:gd name="T8" fmla="*/ 0 w 29"/>
                <a:gd name="T9" fmla="*/ 14 h 39"/>
                <a:gd name="T10" fmla="*/ 10 w 29"/>
                <a:gd name="T11" fmla="*/ 0 h 39"/>
                <a:gd name="T12" fmla="*/ 23 w 29"/>
                <a:gd name="T13" fmla="*/ 0 h 39"/>
                <a:gd name="T14" fmla="*/ 32 w 29"/>
                <a:gd name="T15" fmla="*/ 14 h 39"/>
                <a:gd name="T16" fmla="*/ 32 w 29"/>
                <a:gd name="T17" fmla="*/ 27 h 39"/>
                <a:gd name="T18" fmla="*/ 32 w 29"/>
                <a:gd name="T19" fmla="*/ 42 h 39"/>
                <a:gd name="T20" fmla="*/ 23 w 29"/>
                <a:gd name="T21" fmla="*/ 56 h 39"/>
                <a:gd name="T22" fmla="*/ 10 w 29"/>
                <a:gd name="T23" fmla="*/ 56 h 3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9" h="39">
                  <a:moveTo>
                    <a:pt x="10" y="39"/>
                  </a:moveTo>
                  <a:lnTo>
                    <a:pt x="0" y="39"/>
                  </a:lnTo>
                  <a:lnTo>
                    <a:pt x="0" y="29"/>
                  </a:lnTo>
                  <a:lnTo>
                    <a:pt x="0" y="19"/>
                  </a:lnTo>
                  <a:lnTo>
                    <a:pt x="0" y="10"/>
                  </a:lnTo>
                  <a:lnTo>
                    <a:pt x="10" y="0"/>
                  </a:lnTo>
                  <a:lnTo>
                    <a:pt x="20" y="0"/>
                  </a:lnTo>
                  <a:lnTo>
                    <a:pt x="29" y="10"/>
                  </a:lnTo>
                  <a:lnTo>
                    <a:pt x="29" y="19"/>
                  </a:lnTo>
                  <a:lnTo>
                    <a:pt x="29" y="29"/>
                  </a:lnTo>
                  <a:lnTo>
                    <a:pt x="20" y="39"/>
                  </a:lnTo>
                  <a:lnTo>
                    <a:pt x="10" y="39"/>
                  </a:lnTo>
                </a:path>
              </a:pathLst>
            </a:custGeom>
            <a:noFill/>
            <a:ln w="6350">
              <a:solidFill>
                <a:srgbClr val="7F7F7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538" name="Freeform 7"/>
            <p:cNvSpPr>
              <a:spLocks/>
            </p:cNvSpPr>
            <p:nvPr/>
          </p:nvSpPr>
          <p:spPr bwMode="auto">
            <a:xfrm>
              <a:off x="4958" y="2652"/>
              <a:ext cx="330" cy="552"/>
            </a:xfrm>
            <a:custGeom>
              <a:avLst/>
              <a:gdLst>
                <a:gd name="T0" fmla="*/ 20 w 315"/>
                <a:gd name="T1" fmla="*/ 85 h 486"/>
                <a:gd name="T2" fmla="*/ 30 w 315"/>
                <a:gd name="T3" fmla="*/ 57 h 486"/>
                <a:gd name="T4" fmla="*/ 10 w 315"/>
                <a:gd name="T5" fmla="*/ 30 h 486"/>
                <a:gd name="T6" fmla="*/ 10 w 315"/>
                <a:gd name="T7" fmla="*/ 0 h 486"/>
                <a:gd name="T8" fmla="*/ 30 w 315"/>
                <a:gd name="T9" fmla="*/ 42 h 486"/>
                <a:gd name="T10" fmla="*/ 65 w 315"/>
                <a:gd name="T11" fmla="*/ 70 h 486"/>
                <a:gd name="T12" fmla="*/ 89 w 315"/>
                <a:gd name="T13" fmla="*/ 112 h 486"/>
                <a:gd name="T14" fmla="*/ 108 w 315"/>
                <a:gd name="T15" fmla="*/ 170 h 486"/>
                <a:gd name="T16" fmla="*/ 141 w 315"/>
                <a:gd name="T17" fmla="*/ 211 h 486"/>
                <a:gd name="T18" fmla="*/ 175 w 315"/>
                <a:gd name="T19" fmla="*/ 268 h 486"/>
                <a:gd name="T20" fmla="*/ 207 w 315"/>
                <a:gd name="T21" fmla="*/ 278 h 486"/>
                <a:gd name="T22" fmla="*/ 228 w 315"/>
                <a:gd name="T23" fmla="*/ 321 h 486"/>
                <a:gd name="T24" fmla="*/ 271 w 315"/>
                <a:gd name="T25" fmla="*/ 349 h 486"/>
                <a:gd name="T26" fmla="*/ 295 w 315"/>
                <a:gd name="T27" fmla="*/ 378 h 486"/>
                <a:gd name="T28" fmla="*/ 329 w 315"/>
                <a:gd name="T29" fmla="*/ 407 h 486"/>
                <a:gd name="T30" fmla="*/ 307 w 315"/>
                <a:gd name="T31" fmla="*/ 407 h 486"/>
                <a:gd name="T32" fmla="*/ 271 w 315"/>
                <a:gd name="T33" fmla="*/ 378 h 486"/>
                <a:gd name="T34" fmla="*/ 251 w 315"/>
                <a:gd name="T35" fmla="*/ 378 h 486"/>
                <a:gd name="T36" fmla="*/ 228 w 315"/>
                <a:gd name="T37" fmla="*/ 407 h 486"/>
                <a:gd name="T38" fmla="*/ 228 w 315"/>
                <a:gd name="T39" fmla="*/ 430 h 486"/>
                <a:gd name="T40" fmla="*/ 240 w 315"/>
                <a:gd name="T41" fmla="*/ 462 h 486"/>
                <a:gd name="T42" fmla="*/ 240 w 315"/>
                <a:gd name="T43" fmla="*/ 504 h 486"/>
                <a:gd name="T44" fmla="*/ 262 w 315"/>
                <a:gd name="T45" fmla="*/ 529 h 486"/>
                <a:gd name="T46" fmla="*/ 271 w 315"/>
                <a:gd name="T47" fmla="*/ 547 h 486"/>
                <a:gd name="T48" fmla="*/ 295 w 315"/>
                <a:gd name="T49" fmla="*/ 560 h 486"/>
                <a:gd name="T50" fmla="*/ 307 w 315"/>
                <a:gd name="T51" fmla="*/ 586 h 486"/>
                <a:gd name="T52" fmla="*/ 348 w 315"/>
                <a:gd name="T53" fmla="*/ 586 h 486"/>
                <a:gd name="T54" fmla="*/ 362 w 315"/>
                <a:gd name="T55" fmla="*/ 617 h 486"/>
                <a:gd name="T56" fmla="*/ 348 w 315"/>
                <a:gd name="T57" fmla="*/ 641 h 486"/>
                <a:gd name="T58" fmla="*/ 348 w 315"/>
                <a:gd name="T59" fmla="*/ 617 h 486"/>
                <a:gd name="T60" fmla="*/ 329 w 315"/>
                <a:gd name="T61" fmla="*/ 629 h 486"/>
                <a:gd name="T62" fmla="*/ 307 w 315"/>
                <a:gd name="T63" fmla="*/ 629 h 486"/>
                <a:gd name="T64" fmla="*/ 307 w 315"/>
                <a:gd name="T65" fmla="*/ 656 h 486"/>
                <a:gd name="T66" fmla="*/ 315 w 315"/>
                <a:gd name="T67" fmla="*/ 697 h 486"/>
                <a:gd name="T68" fmla="*/ 295 w 315"/>
                <a:gd name="T69" fmla="*/ 712 h 486"/>
                <a:gd name="T70" fmla="*/ 271 w 315"/>
                <a:gd name="T71" fmla="*/ 672 h 486"/>
                <a:gd name="T72" fmla="*/ 262 w 315"/>
                <a:gd name="T73" fmla="*/ 641 h 486"/>
                <a:gd name="T74" fmla="*/ 240 w 315"/>
                <a:gd name="T75" fmla="*/ 602 h 486"/>
                <a:gd name="T76" fmla="*/ 228 w 315"/>
                <a:gd name="T77" fmla="*/ 560 h 486"/>
                <a:gd name="T78" fmla="*/ 218 w 315"/>
                <a:gd name="T79" fmla="*/ 519 h 486"/>
                <a:gd name="T80" fmla="*/ 185 w 315"/>
                <a:gd name="T81" fmla="*/ 488 h 486"/>
                <a:gd name="T82" fmla="*/ 175 w 315"/>
                <a:gd name="T83" fmla="*/ 449 h 486"/>
                <a:gd name="T84" fmla="*/ 166 w 315"/>
                <a:gd name="T85" fmla="*/ 407 h 486"/>
                <a:gd name="T86" fmla="*/ 130 w 315"/>
                <a:gd name="T87" fmla="*/ 363 h 486"/>
                <a:gd name="T88" fmla="*/ 119 w 315"/>
                <a:gd name="T89" fmla="*/ 308 h 486"/>
                <a:gd name="T90" fmla="*/ 96 w 315"/>
                <a:gd name="T91" fmla="*/ 253 h 486"/>
                <a:gd name="T92" fmla="*/ 52 w 315"/>
                <a:gd name="T93" fmla="*/ 223 h 486"/>
                <a:gd name="T94" fmla="*/ 30 w 315"/>
                <a:gd name="T95" fmla="*/ 183 h 486"/>
                <a:gd name="T96" fmla="*/ 30 w 315"/>
                <a:gd name="T97" fmla="*/ 154 h 486"/>
                <a:gd name="T98" fmla="*/ 10 w 315"/>
                <a:gd name="T99" fmla="*/ 112 h 48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15" h="486">
                  <a:moveTo>
                    <a:pt x="10" y="77"/>
                  </a:moveTo>
                  <a:lnTo>
                    <a:pt x="17" y="58"/>
                  </a:lnTo>
                  <a:lnTo>
                    <a:pt x="27" y="48"/>
                  </a:lnTo>
                  <a:lnTo>
                    <a:pt x="27" y="39"/>
                  </a:lnTo>
                  <a:lnTo>
                    <a:pt x="17" y="29"/>
                  </a:lnTo>
                  <a:lnTo>
                    <a:pt x="10" y="20"/>
                  </a:lnTo>
                  <a:lnTo>
                    <a:pt x="0" y="10"/>
                  </a:lnTo>
                  <a:lnTo>
                    <a:pt x="10" y="0"/>
                  </a:lnTo>
                  <a:lnTo>
                    <a:pt x="17" y="20"/>
                  </a:lnTo>
                  <a:lnTo>
                    <a:pt x="27" y="29"/>
                  </a:lnTo>
                  <a:lnTo>
                    <a:pt x="38" y="39"/>
                  </a:lnTo>
                  <a:lnTo>
                    <a:pt x="56" y="48"/>
                  </a:lnTo>
                  <a:lnTo>
                    <a:pt x="65" y="68"/>
                  </a:lnTo>
                  <a:lnTo>
                    <a:pt x="77" y="77"/>
                  </a:lnTo>
                  <a:lnTo>
                    <a:pt x="84" y="96"/>
                  </a:lnTo>
                  <a:lnTo>
                    <a:pt x="94" y="116"/>
                  </a:lnTo>
                  <a:lnTo>
                    <a:pt x="104" y="125"/>
                  </a:lnTo>
                  <a:lnTo>
                    <a:pt x="123" y="144"/>
                  </a:lnTo>
                  <a:lnTo>
                    <a:pt x="152" y="164"/>
                  </a:lnTo>
                  <a:lnTo>
                    <a:pt x="152" y="183"/>
                  </a:lnTo>
                  <a:lnTo>
                    <a:pt x="171" y="190"/>
                  </a:lnTo>
                  <a:lnTo>
                    <a:pt x="180" y="190"/>
                  </a:lnTo>
                  <a:lnTo>
                    <a:pt x="190" y="210"/>
                  </a:lnTo>
                  <a:lnTo>
                    <a:pt x="199" y="219"/>
                  </a:lnTo>
                  <a:lnTo>
                    <a:pt x="209" y="229"/>
                  </a:lnTo>
                  <a:lnTo>
                    <a:pt x="236" y="238"/>
                  </a:lnTo>
                  <a:lnTo>
                    <a:pt x="236" y="248"/>
                  </a:lnTo>
                  <a:lnTo>
                    <a:pt x="257" y="258"/>
                  </a:lnTo>
                  <a:lnTo>
                    <a:pt x="267" y="267"/>
                  </a:lnTo>
                  <a:lnTo>
                    <a:pt x="286" y="277"/>
                  </a:lnTo>
                  <a:lnTo>
                    <a:pt x="274" y="277"/>
                  </a:lnTo>
                  <a:lnTo>
                    <a:pt x="267" y="277"/>
                  </a:lnTo>
                  <a:lnTo>
                    <a:pt x="257" y="267"/>
                  </a:lnTo>
                  <a:lnTo>
                    <a:pt x="236" y="258"/>
                  </a:lnTo>
                  <a:lnTo>
                    <a:pt x="228" y="258"/>
                  </a:lnTo>
                  <a:lnTo>
                    <a:pt x="219" y="258"/>
                  </a:lnTo>
                  <a:lnTo>
                    <a:pt x="209" y="267"/>
                  </a:lnTo>
                  <a:lnTo>
                    <a:pt x="199" y="277"/>
                  </a:lnTo>
                  <a:lnTo>
                    <a:pt x="190" y="286"/>
                  </a:lnTo>
                  <a:lnTo>
                    <a:pt x="199" y="294"/>
                  </a:lnTo>
                  <a:lnTo>
                    <a:pt x="209" y="306"/>
                  </a:lnTo>
                  <a:lnTo>
                    <a:pt x="209" y="315"/>
                  </a:lnTo>
                  <a:lnTo>
                    <a:pt x="209" y="323"/>
                  </a:lnTo>
                  <a:lnTo>
                    <a:pt x="209" y="344"/>
                  </a:lnTo>
                  <a:lnTo>
                    <a:pt x="219" y="354"/>
                  </a:lnTo>
                  <a:lnTo>
                    <a:pt x="228" y="361"/>
                  </a:lnTo>
                  <a:lnTo>
                    <a:pt x="236" y="361"/>
                  </a:lnTo>
                  <a:lnTo>
                    <a:pt x="236" y="373"/>
                  </a:lnTo>
                  <a:lnTo>
                    <a:pt x="247" y="382"/>
                  </a:lnTo>
                  <a:lnTo>
                    <a:pt x="257" y="382"/>
                  </a:lnTo>
                  <a:lnTo>
                    <a:pt x="267" y="392"/>
                  </a:lnTo>
                  <a:lnTo>
                    <a:pt x="267" y="400"/>
                  </a:lnTo>
                  <a:lnTo>
                    <a:pt x="295" y="400"/>
                  </a:lnTo>
                  <a:lnTo>
                    <a:pt x="303" y="400"/>
                  </a:lnTo>
                  <a:lnTo>
                    <a:pt x="303" y="411"/>
                  </a:lnTo>
                  <a:lnTo>
                    <a:pt x="315" y="421"/>
                  </a:lnTo>
                  <a:lnTo>
                    <a:pt x="315" y="430"/>
                  </a:lnTo>
                  <a:lnTo>
                    <a:pt x="303" y="438"/>
                  </a:lnTo>
                  <a:lnTo>
                    <a:pt x="303" y="430"/>
                  </a:lnTo>
                  <a:lnTo>
                    <a:pt x="303" y="421"/>
                  </a:lnTo>
                  <a:lnTo>
                    <a:pt x="295" y="430"/>
                  </a:lnTo>
                  <a:lnTo>
                    <a:pt x="286" y="430"/>
                  </a:lnTo>
                  <a:lnTo>
                    <a:pt x="267" y="421"/>
                  </a:lnTo>
                  <a:lnTo>
                    <a:pt x="267" y="430"/>
                  </a:lnTo>
                  <a:lnTo>
                    <a:pt x="267" y="438"/>
                  </a:lnTo>
                  <a:lnTo>
                    <a:pt x="267" y="448"/>
                  </a:lnTo>
                  <a:lnTo>
                    <a:pt x="274" y="459"/>
                  </a:lnTo>
                  <a:lnTo>
                    <a:pt x="274" y="476"/>
                  </a:lnTo>
                  <a:lnTo>
                    <a:pt x="267" y="486"/>
                  </a:lnTo>
                  <a:lnTo>
                    <a:pt x="257" y="486"/>
                  </a:lnTo>
                  <a:lnTo>
                    <a:pt x="247" y="467"/>
                  </a:lnTo>
                  <a:lnTo>
                    <a:pt x="236" y="459"/>
                  </a:lnTo>
                  <a:lnTo>
                    <a:pt x="228" y="448"/>
                  </a:lnTo>
                  <a:lnTo>
                    <a:pt x="228" y="438"/>
                  </a:lnTo>
                  <a:lnTo>
                    <a:pt x="219" y="421"/>
                  </a:lnTo>
                  <a:lnTo>
                    <a:pt x="209" y="411"/>
                  </a:lnTo>
                  <a:lnTo>
                    <a:pt x="199" y="392"/>
                  </a:lnTo>
                  <a:lnTo>
                    <a:pt x="199" y="382"/>
                  </a:lnTo>
                  <a:lnTo>
                    <a:pt x="199" y="373"/>
                  </a:lnTo>
                  <a:lnTo>
                    <a:pt x="190" y="354"/>
                  </a:lnTo>
                  <a:lnTo>
                    <a:pt x="180" y="344"/>
                  </a:lnTo>
                  <a:lnTo>
                    <a:pt x="161" y="334"/>
                  </a:lnTo>
                  <a:lnTo>
                    <a:pt x="161" y="323"/>
                  </a:lnTo>
                  <a:lnTo>
                    <a:pt x="152" y="306"/>
                  </a:lnTo>
                  <a:lnTo>
                    <a:pt x="152" y="286"/>
                  </a:lnTo>
                  <a:lnTo>
                    <a:pt x="144" y="277"/>
                  </a:lnTo>
                  <a:lnTo>
                    <a:pt x="132" y="258"/>
                  </a:lnTo>
                  <a:lnTo>
                    <a:pt x="113" y="248"/>
                  </a:lnTo>
                  <a:lnTo>
                    <a:pt x="104" y="219"/>
                  </a:lnTo>
                  <a:lnTo>
                    <a:pt x="104" y="210"/>
                  </a:lnTo>
                  <a:lnTo>
                    <a:pt x="104" y="183"/>
                  </a:lnTo>
                  <a:lnTo>
                    <a:pt x="84" y="173"/>
                  </a:lnTo>
                  <a:lnTo>
                    <a:pt x="56" y="164"/>
                  </a:lnTo>
                  <a:lnTo>
                    <a:pt x="46" y="152"/>
                  </a:lnTo>
                  <a:lnTo>
                    <a:pt x="38" y="135"/>
                  </a:lnTo>
                  <a:lnTo>
                    <a:pt x="27" y="125"/>
                  </a:lnTo>
                  <a:lnTo>
                    <a:pt x="27" y="116"/>
                  </a:lnTo>
                  <a:lnTo>
                    <a:pt x="27" y="106"/>
                  </a:lnTo>
                  <a:lnTo>
                    <a:pt x="17" y="96"/>
                  </a:lnTo>
                  <a:lnTo>
                    <a:pt x="10" y="77"/>
                  </a:lnTo>
                  <a:close/>
                </a:path>
              </a:pathLst>
            </a:custGeom>
            <a:solidFill>
              <a:srgbClr val="ADFF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539" name="Freeform 8"/>
            <p:cNvSpPr>
              <a:spLocks/>
            </p:cNvSpPr>
            <p:nvPr/>
          </p:nvSpPr>
          <p:spPr bwMode="auto">
            <a:xfrm>
              <a:off x="4958" y="2652"/>
              <a:ext cx="330" cy="552"/>
            </a:xfrm>
            <a:custGeom>
              <a:avLst/>
              <a:gdLst>
                <a:gd name="T0" fmla="*/ 20 w 315"/>
                <a:gd name="T1" fmla="*/ 85 h 486"/>
                <a:gd name="T2" fmla="*/ 30 w 315"/>
                <a:gd name="T3" fmla="*/ 57 h 486"/>
                <a:gd name="T4" fmla="*/ 10 w 315"/>
                <a:gd name="T5" fmla="*/ 30 h 486"/>
                <a:gd name="T6" fmla="*/ 10 w 315"/>
                <a:gd name="T7" fmla="*/ 0 h 486"/>
                <a:gd name="T8" fmla="*/ 30 w 315"/>
                <a:gd name="T9" fmla="*/ 42 h 486"/>
                <a:gd name="T10" fmla="*/ 65 w 315"/>
                <a:gd name="T11" fmla="*/ 70 h 486"/>
                <a:gd name="T12" fmla="*/ 89 w 315"/>
                <a:gd name="T13" fmla="*/ 112 h 486"/>
                <a:gd name="T14" fmla="*/ 108 w 315"/>
                <a:gd name="T15" fmla="*/ 170 h 486"/>
                <a:gd name="T16" fmla="*/ 141 w 315"/>
                <a:gd name="T17" fmla="*/ 211 h 486"/>
                <a:gd name="T18" fmla="*/ 175 w 315"/>
                <a:gd name="T19" fmla="*/ 268 h 486"/>
                <a:gd name="T20" fmla="*/ 207 w 315"/>
                <a:gd name="T21" fmla="*/ 278 h 486"/>
                <a:gd name="T22" fmla="*/ 228 w 315"/>
                <a:gd name="T23" fmla="*/ 321 h 486"/>
                <a:gd name="T24" fmla="*/ 271 w 315"/>
                <a:gd name="T25" fmla="*/ 349 h 486"/>
                <a:gd name="T26" fmla="*/ 295 w 315"/>
                <a:gd name="T27" fmla="*/ 378 h 486"/>
                <a:gd name="T28" fmla="*/ 329 w 315"/>
                <a:gd name="T29" fmla="*/ 407 h 486"/>
                <a:gd name="T30" fmla="*/ 307 w 315"/>
                <a:gd name="T31" fmla="*/ 407 h 486"/>
                <a:gd name="T32" fmla="*/ 271 w 315"/>
                <a:gd name="T33" fmla="*/ 378 h 486"/>
                <a:gd name="T34" fmla="*/ 251 w 315"/>
                <a:gd name="T35" fmla="*/ 378 h 486"/>
                <a:gd name="T36" fmla="*/ 228 w 315"/>
                <a:gd name="T37" fmla="*/ 407 h 486"/>
                <a:gd name="T38" fmla="*/ 228 w 315"/>
                <a:gd name="T39" fmla="*/ 430 h 486"/>
                <a:gd name="T40" fmla="*/ 240 w 315"/>
                <a:gd name="T41" fmla="*/ 462 h 486"/>
                <a:gd name="T42" fmla="*/ 240 w 315"/>
                <a:gd name="T43" fmla="*/ 504 h 486"/>
                <a:gd name="T44" fmla="*/ 262 w 315"/>
                <a:gd name="T45" fmla="*/ 529 h 486"/>
                <a:gd name="T46" fmla="*/ 271 w 315"/>
                <a:gd name="T47" fmla="*/ 547 h 486"/>
                <a:gd name="T48" fmla="*/ 295 w 315"/>
                <a:gd name="T49" fmla="*/ 560 h 486"/>
                <a:gd name="T50" fmla="*/ 307 w 315"/>
                <a:gd name="T51" fmla="*/ 586 h 486"/>
                <a:gd name="T52" fmla="*/ 348 w 315"/>
                <a:gd name="T53" fmla="*/ 586 h 486"/>
                <a:gd name="T54" fmla="*/ 362 w 315"/>
                <a:gd name="T55" fmla="*/ 617 h 486"/>
                <a:gd name="T56" fmla="*/ 348 w 315"/>
                <a:gd name="T57" fmla="*/ 641 h 486"/>
                <a:gd name="T58" fmla="*/ 348 w 315"/>
                <a:gd name="T59" fmla="*/ 617 h 486"/>
                <a:gd name="T60" fmla="*/ 329 w 315"/>
                <a:gd name="T61" fmla="*/ 629 h 486"/>
                <a:gd name="T62" fmla="*/ 307 w 315"/>
                <a:gd name="T63" fmla="*/ 629 h 486"/>
                <a:gd name="T64" fmla="*/ 307 w 315"/>
                <a:gd name="T65" fmla="*/ 656 h 486"/>
                <a:gd name="T66" fmla="*/ 315 w 315"/>
                <a:gd name="T67" fmla="*/ 697 h 486"/>
                <a:gd name="T68" fmla="*/ 295 w 315"/>
                <a:gd name="T69" fmla="*/ 712 h 486"/>
                <a:gd name="T70" fmla="*/ 271 w 315"/>
                <a:gd name="T71" fmla="*/ 672 h 486"/>
                <a:gd name="T72" fmla="*/ 262 w 315"/>
                <a:gd name="T73" fmla="*/ 641 h 486"/>
                <a:gd name="T74" fmla="*/ 240 w 315"/>
                <a:gd name="T75" fmla="*/ 602 h 486"/>
                <a:gd name="T76" fmla="*/ 228 w 315"/>
                <a:gd name="T77" fmla="*/ 560 h 486"/>
                <a:gd name="T78" fmla="*/ 218 w 315"/>
                <a:gd name="T79" fmla="*/ 519 h 486"/>
                <a:gd name="T80" fmla="*/ 185 w 315"/>
                <a:gd name="T81" fmla="*/ 488 h 486"/>
                <a:gd name="T82" fmla="*/ 175 w 315"/>
                <a:gd name="T83" fmla="*/ 449 h 486"/>
                <a:gd name="T84" fmla="*/ 166 w 315"/>
                <a:gd name="T85" fmla="*/ 407 h 486"/>
                <a:gd name="T86" fmla="*/ 130 w 315"/>
                <a:gd name="T87" fmla="*/ 363 h 486"/>
                <a:gd name="T88" fmla="*/ 119 w 315"/>
                <a:gd name="T89" fmla="*/ 308 h 486"/>
                <a:gd name="T90" fmla="*/ 96 w 315"/>
                <a:gd name="T91" fmla="*/ 253 h 486"/>
                <a:gd name="T92" fmla="*/ 52 w 315"/>
                <a:gd name="T93" fmla="*/ 223 h 486"/>
                <a:gd name="T94" fmla="*/ 30 w 315"/>
                <a:gd name="T95" fmla="*/ 183 h 486"/>
                <a:gd name="T96" fmla="*/ 30 w 315"/>
                <a:gd name="T97" fmla="*/ 154 h 486"/>
                <a:gd name="T98" fmla="*/ 10 w 315"/>
                <a:gd name="T99" fmla="*/ 112 h 48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15" h="486">
                  <a:moveTo>
                    <a:pt x="10" y="77"/>
                  </a:moveTo>
                  <a:lnTo>
                    <a:pt x="17" y="58"/>
                  </a:lnTo>
                  <a:lnTo>
                    <a:pt x="27" y="48"/>
                  </a:lnTo>
                  <a:lnTo>
                    <a:pt x="27" y="39"/>
                  </a:lnTo>
                  <a:lnTo>
                    <a:pt x="17" y="29"/>
                  </a:lnTo>
                  <a:lnTo>
                    <a:pt x="10" y="20"/>
                  </a:lnTo>
                  <a:lnTo>
                    <a:pt x="0" y="10"/>
                  </a:lnTo>
                  <a:lnTo>
                    <a:pt x="10" y="0"/>
                  </a:lnTo>
                  <a:lnTo>
                    <a:pt x="17" y="20"/>
                  </a:lnTo>
                  <a:lnTo>
                    <a:pt x="27" y="29"/>
                  </a:lnTo>
                  <a:lnTo>
                    <a:pt x="38" y="39"/>
                  </a:lnTo>
                  <a:lnTo>
                    <a:pt x="56" y="48"/>
                  </a:lnTo>
                  <a:lnTo>
                    <a:pt x="65" y="68"/>
                  </a:lnTo>
                  <a:lnTo>
                    <a:pt x="77" y="77"/>
                  </a:lnTo>
                  <a:lnTo>
                    <a:pt x="84" y="96"/>
                  </a:lnTo>
                  <a:lnTo>
                    <a:pt x="94" y="116"/>
                  </a:lnTo>
                  <a:lnTo>
                    <a:pt x="104" y="125"/>
                  </a:lnTo>
                  <a:lnTo>
                    <a:pt x="123" y="144"/>
                  </a:lnTo>
                  <a:lnTo>
                    <a:pt x="152" y="164"/>
                  </a:lnTo>
                  <a:lnTo>
                    <a:pt x="152" y="183"/>
                  </a:lnTo>
                  <a:lnTo>
                    <a:pt x="171" y="190"/>
                  </a:lnTo>
                  <a:lnTo>
                    <a:pt x="180" y="190"/>
                  </a:lnTo>
                  <a:lnTo>
                    <a:pt x="190" y="210"/>
                  </a:lnTo>
                  <a:lnTo>
                    <a:pt x="199" y="219"/>
                  </a:lnTo>
                  <a:lnTo>
                    <a:pt x="209" y="229"/>
                  </a:lnTo>
                  <a:lnTo>
                    <a:pt x="236" y="238"/>
                  </a:lnTo>
                  <a:lnTo>
                    <a:pt x="236" y="248"/>
                  </a:lnTo>
                  <a:lnTo>
                    <a:pt x="257" y="258"/>
                  </a:lnTo>
                  <a:lnTo>
                    <a:pt x="267" y="267"/>
                  </a:lnTo>
                  <a:lnTo>
                    <a:pt x="286" y="277"/>
                  </a:lnTo>
                  <a:lnTo>
                    <a:pt x="274" y="277"/>
                  </a:lnTo>
                  <a:lnTo>
                    <a:pt x="267" y="277"/>
                  </a:lnTo>
                  <a:lnTo>
                    <a:pt x="257" y="267"/>
                  </a:lnTo>
                  <a:lnTo>
                    <a:pt x="236" y="258"/>
                  </a:lnTo>
                  <a:lnTo>
                    <a:pt x="228" y="258"/>
                  </a:lnTo>
                  <a:lnTo>
                    <a:pt x="219" y="258"/>
                  </a:lnTo>
                  <a:lnTo>
                    <a:pt x="209" y="267"/>
                  </a:lnTo>
                  <a:lnTo>
                    <a:pt x="199" y="277"/>
                  </a:lnTo>
                  <a:lnTo>
                    <a:pt x="190" y="286"/>
                  </a:lnTo>
                  <a:lnTo>
                    <a:pt x="199" y="294"/>
                  </a:lnTo>
                  <a:lnTo>
                    <a:pt x="209" y="306"/>
                  </a:lnTo>
                  <a:lnTo>
                    <a:pt x="209" y="315"/>
                  </a:lnTo>
                  <a:lnTo>
                    <a:pt x="209" y="323"/>
                  </a:lnTo>
                  <a:lnTo>
                    <a:pt x="209" y="344"/>
                  </a:lnTo>
                  <a:lnTo>
                    <a:pt x="219" y="354"/>
                  </a:lnTo>
                  <a:lnTo>
                    <a:pt x="228" y="361"/>
                  </a:lnTo>
                  <a:lnTo>
                    <a:pt x="236" y="361"/>
                  </a:lnTo>
                  <a:lnTo>
                    <a:pt x="236" y="373"/>
                  </a:lnTo>
                  <a:lnTo>
                    <a:pt x="247" y="382"/>
                  </a:lnTo>
                  <a:lnTo>
                    <a:pt x="257" y="382"/>
                  </a:lnTo>
                  <a:lnTo>
                    <a:pt x="267" y="392"/>
                  </a:lnTo>
                  <a:lnTo>
                    <a:pt x="267" y="400"/>
                  </a:lnTo>
                  <a:lnTo>
                    <a:pt x="295" y="400"/>
                  </a:lnTo>
                  <a:lnTo>
                    <a:pt x="303" y="400"/>
                  </a:lnTo>
                  <a:lnTo>
                    <a:pt x="303" y="411"/>
                  </a:lnTo>
                  <a:lnTo>
                    <a:pt x="315" y="421"/>
                  </a:lnTo>
                  <a:lnTo>
                    <a:pt x="315" y="430"/>
                  </a:lnTo>
                  <a:lnTo>
                    <a:pt x="303" y="438"/>
                  </a:lnTo>
                  <a:lnTo>
                    <a:pt x="303" y="430"/>
                  </a:lnTo>
                  <a:lnTo>
                    <a:pt x="303" y="421"/>
                  </a:lnTo>
                  <a:lnTo>
                    <a:pt x="295" y="430"/>
                  </a:lnTo>
                  <a:lnTo>
                    <a:pt x="286" y="430"/>
                  </a:lnTo>
                  <a:lnTo>
                    <a:pt x="267" y="421"/>
                  </a:lnTo>
                  <a:lnTo>
                    <a:pt x="267" y="430"/>
                  </a:lnTo>
                  <a:lnTo>
                    <a:pt x="267" y="438"/>
                  </a:lnTo>
                  <a:lnTo>
                    <a:pt x="267" y="448"/>
                  </a:lnTo>
                  <a:lnTo>
                    <a:pt x="274" y="459"/>
                  </a:lnTo>
                  <a:lnTo>
                    <a:pt x="274" y="476"/>
                  </a:lnTo>
                  <a:lnTo>
                    <a:pt x="267" y="486"/>
                  </a:lnTo>
                  <a:lnTo>
                    <a:pt x="257" y="486"/>
                  </a:lnTo>
                  <a:lnTo>
                    <a:pt x="247" y="467"/>
                  </a:lnTo>
                  <a:lnTo>
                    <a:pt x="236" y="459"/>
                  </a:lnTo>
                  <a:lnTo>
                    <a:pt x="228" y="448"/>
                  </a:lnTo>
                  <a:lnTo>
                    <a:pt x="228" y="438"/>
                  </a:lnTo>
                  <a:lnTo>
                    <a:pt x="219" y="421"/>
                  </a:lnTo>
                  <a:lnTo>
                    <a:pt x="209" y="411"/>
                  </a:lnTo>
                  <a:lnTo>
                    <a:pt x="199" y="392"/>
                  </a:lnTo>
                  <a:lnTo>
                    <a:pt x="199" y="382"/>
                  </a:lnTo>
                  <a:lnTo>
                    <a:pt x="199" y="373"/>
                  </a:lnTo>
                  <a:lnTo>
                    <a:pt x="190" y="354"/>
                  </a:lnTo>
                  <a:lnTo>
                    <a:pt x="180" y="344"/>
                  </a:lnTo>
                  <a:lnTo>
                    <a:pt x="161" y="334"/>
                  </a:lnTo>
                  <a:lnTo>
                    <a:pt x="161" y="323"/>
                  </a:lnTo>
                  <a:lnTo>
                    <a:pt x="152" y="306"/>
                  </a:lnTo>
                  <a:lnTo>
                    <a:pt x="152" y="286"/>
                  </a:lnTo>
                  <a:lnTo>
                    <a:pt x="144" y="277"/>
                  </a:lnTo>
                  <a:lnTo>
                    <a:pt x="132" y="258"/>
                  </a:lnTo>
                  <a:lnTo>
                    <a:pt x="113" y="248"/>
                  </a:lnTo>
                  <a:lnTo>
                    <a:pt x="104" y="219"/>
                  </a:lnTo>
                  <a:lnTo>
                    <a:pt x="104" y="210"/>
                  </a:lnTo>
                  <a:lnTo>
                    <a:pt x="104" y="183"/>
                  </a:lnTo>
                  <a:lnTo>
                    <a:pt x="84" y="173"/>
                  </a:lnTo>
                  <a:lnTo>
                    <a:pt x="56" y="164"/>
                  </a:lnTo>
                  <a:lnTo>
                    <a:pt x="46" y="152"/>
                  </a:lnTo>
                  <a:lnTo>
                    <a:pt x="38" y="135"/>
                  </a:lnTo>
                  <a:lnTo>
                    <a:pt x="27" y="125"/>
                  </a:lnTo>
                  <a:lnTo>
                    <a:pt x="27" y="116"/>
                  </a:lnTo>
                  <a:lnTo>
                    <a:pt x="27" y="106"/>
                  </a:lnTo>
                  <a:lnTo>
                    <a:pt x="17" y="96"/>
                  </a:lnTo>
                  <a:lnTo>
                    <a:pt x="10" y="77"/>
                  </a:lnTo>
                </a:path>
              </a:pathLst>
            </a:custGeom>
            <a:noFill/>
            <a:ln w="6350">
              <a:solidFill>
                <a:srgbClr val="7F7F7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540" name="Freeform 9"/>
            <p:cNvSpPr>
              <a:spLocks/>
            </p:cNvSpPr>
            <p:nvPr/>
          </p:nvSpPr>
          <p:spPr bwMode="auto">
            <a:xfrm>
              <a:off x="5387" y="1853"/>
              <a:ext cx="42" cy="66"/>
            </a:xfrm>
            <a:custGeom>
              <a:avLst/>
              <a:gdLst>
                <a:gd name="T0" fmla="*/ 32 w 40"/>
                <a:gd name="T1" fmla="*/ 85 h 58"/>
                <a:gd name="T2" fmla="*/ 22 w 40"/>
                <a:gd name="T3" fmla="*/ 72 h 58"/>
                <a:gd name="T4" fmla="*/ 9 w 40"/>
                <a:gd name="T5" fmla="*/ 55 h 58"/>
                <a:gd name="T6" fmla="*/ 0 w 40"/>
                <a:gd name="T7" fmla="*/ 43 h 58"/>
                <a:gd name="T8" fmla="*/ 9 w 40"/>
                <a:gd name="T9" fmla="*/ 15 h 58"/>
                <a:gd name="T10" fmla="*/ 22 w 40"/>
                <a:gd name="T11" fmla="*/ 0 h 58"/>
                <a:gd name="T12" fmla="*/ 46 w 40"/>
                <a:gd name="T13" fmla="*/ 15 h 58"/>
                <a:gd name="T14" fmla="*/ 32 w 40"/>
                <a:gd name="T15" fmla="*/ 28 h 58"/>
                <a:gd name="T16" fmla="*/ 32 w 40"/>
                <a:gd name="T17" fmla="*/ 55 h 58"/>
                <a:gd name="T18" fmla="*/ 46 w 40"/>
                <a:gd name="T19" fmla="*/ 72 h 58"/>
                <a:gd name="T20" fmla="*/ 46 w 40"/>
                <a:gd name="T21" fmla="*/ 85 h 58"/>
                <a:gd name="T22" fmla="*/ 32 w 40"/>
                <a:gd name="T23" fmla="*/ 85 h 5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0" h="58">
                  <a:moveTo>
                    <a:pt x="28" y="58"/>
                  </a:moveTo>
                  <a:lnTo>
                    <a:pt x="19" y="48"/>
                  </a:lnTo>
                  <a:lnTo>
                    <a:pt x="9" y="37"/>
                  </a:lnTo>
                  <a:lnTo>
                    <a:pt x="0" y="29"/>
                  </a:lnTo>
                  <a:lnTo>
                    <a:pt x="9" y="10"/>
                  </a:lnTo>
                  <a:lnTo>
                    <a:pt x="19" y="0"/>
                  </a:lnTo>
                  <a:lnTo>
                    <a:pt x="40" y="10"/>
                  </a:lnTo>
                  <a:lnTo>
                    <a:pt x="28" y="19"/>
                  </a:lnTo>
                  <a:lnTo>
                    <a:pt x="28" y="37"/>
                  </a:lnTo>
                  <a:lnTo>
                    <a:pt x="40" y="48"/>
                  </a:lnTo>
                  <a:lnTo>
                    <a:pt x="40" y="58"/>
                  </a:lnTo>
                  <a:lnTo>
                    <a:pt x="28" y="58"/>
                  </a:lnTo>
                  <a:close/>
                </a:path>
              </a:pathLst>
            </a:custGeom>
            <a:solidFill>
              <a:srgbClr val="ADFF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541" name="Freeform 10"/>
            <p:cNvSpPr>
              <a:spLocks/>
            </p:cNvSpPr>
            <p:nvPr/>
          </p:nvSpPr>
          <p:spPr bwMode="auto">
            <a:xfrm>
              <a:off x="5387" y="1853"/>
              <a:ext cx="42" cy="66"/>
            </a:xfrm>
            <a:custGeom>
              <a:avLst/>
              <a:gdLst>
                <a:gd name="T0" fmla="*/ 32 w 40"/>
                <a:gd name="T1" fmla="*/ 85 h 58"/>
                <a:gd name="T2" fmla="*/ 22 w 40"/>
                <a:gd name="T3" fmla="*/ 72 h 58"/>
                <a:gd name="T4" fmla="*/ 9 w 40"/>
                <a:gd name="T5" fmla="*/ 55 h 58"/>
                <a:gd name="T6" fmla="*/ 0 w 40"/>
                <a:gd name="T7" fmla="*/ 43 h 58"/>
                <a:gd name="T8" fmla="*/ 9 w 40"/>
                <a:gd name="T9" fmla="*/ 15 h 58"/>
                <a:gd name="T10" fmla="*/ 22 w 40"/>
                <a:gd name="T11" fmla="*/ 0 h 58"/>
                <a:gd name="T12" fmla="*/ 46 w 40"/>
                <a:gd name="T13" fmla="*/ 15 h 58"/>
                <a:gd name="T14" fmla="*/ 32 w 40"/>
                <a:gd name="T15" fmla="*/ 28 h 58"/>
                <a:gd name="T16" fmla="*/ 32 w 40"/>
                <a:gd name="T17" fmla="*/ 55 h 58"/>
                <a:gd name="T18" fmla="*/ 46 w 40"/>
                <a:gd name="T19" fmla="*/ 72 h 58"/>
                <a:gd name="T20" fmla="*/ 46 w 40"/>
                <a:gd name="T21" fmla="*/ 85 h 58"/>
                <a:gd name="T22" fmla="*/ 32 w 40"/>
                <a:gd name="T23" fmla="*/ 85 h 5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0" h="58">
                  <a:moveTo>
                    <a:pt x="28" y="58"/>
                  </a:moveTo>
                  <a:lnTo>
                    <a:pt x="19" y="48"/>
                  </a:lnTo>
                  <a:lnTo>
                    <a:pt x="9" y="37"/>
                  </a:lnTo>
                  <a:lnTo>
                    <a:pt x="0" y="29"/>
                  </a:lnTo>
                  <a:lnTo>
                    <a:pt x="9" y="10"/>
                  </a:lnTo>
                  <a:lnTo>
                    <a:pt x="19" y="0"/>
                  </a:lnTo>
                  <a:lnTo>
                    <a:pt x="40" y="10"/>
                  </a:lnTo>
                  <a:lnTo>
                    <a:pt x="28" y="19"/>
                  </a:lnTo>
                  <a:lnTo>
                    <a:pt x="28" y="37"/>
                  </a:lnTo>
                  <a:lnTo>
                    <a:pt x="40" y="48"/>
                  </a:lnTo>
                  <a:lnTo>
                    <a:pt x="40" y="58"/>
                  </a:lnTo>
                  <a:lnTo>
                    <a:pt x="28" y="58"/>
                  </a:lnTo>
                </a:path>
              </a:pathLst>
            </a:custGeom>
            <a:noFill/>
            <a:ln w="6350">
              <a:solidFill>
                <a:srgbClr val="7F7F7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542" name="Freeform 11"/>
            <p:cNvSpPr>
              <a:spLocks/>
            </p:cNvSpPr>
            <p:nvPr/>
          </p:nvSpPr>
          <p:spPr bwMode="auto">
            <a:xfrm>
              <a:off x="4968" y="890"/>
              <a:ext cx="48" cy="107"/>
            </a:xfrm>
            <a:custGeom>
              <a:avLst/>
              <a:gdLst>
                <a:gd name="T0" fmla="*/ 7 w 46"/>
                <a:gd name="T1" fmla="*/ 127 h 94"/>
                <a:gd name="T2" fmla="*/ 0 w 46"/>
                <a:gd name="T3" fmla="*/ 114 h 94"/>
                <a:gd name="T4" fmla="*/ 0 w 46"/>
                <a:gd name="T5" fmla="*/ 99 h 94"/>
                <a:gd name="T6" fmla="*/ 0 w 46"/>
                <a:gd name="T7" fmla="*/ 82 h 94"/>
                <a:gd name="T8" fmla="*/ 0 w 46"/>
                <a:gd name="T9" fmla="*/ 72 h 94"/>
                <a:gd name="T10" fmla="*/ 0 w 46"/>
                <a:gd name="T11" fmla="*/ 44 h 94"/>
                <a:gd name="T12" fmla="*/ 7 w 46"/>
                <a:gd name="T13" fmla="*/ 28 h 94"/>
                <a:gd name="T14" fmla="*/ 7 w 46"/>
                <a:gd name="T15" fmla="*/ 13 h 94"/>
                <a:gd name="T16" fmla="*/ 20 w 46"/>
                <a:gd name="T17" fmla="*/ 0 h 94"/>
                <a:gd name="T18" fmla="*/ 31 w 46"/>
                <a:gd name="T19" fmla="*/ 13 h 94"/>
                <a:gd name="T20" fmla="*/ 42 w 46"/>
                <a:gd name="T21" fmla="*/ 13 h 94"/>
                <a:gd name="T22" fmla="*/ 52 w 46"/>
                <a:gd name="T23" fmla="*/ 13 h 94"/>
                <a:gd name="T24" fmla="*/ 52 w 46"/>
                <a:gd name="T25" fmla="*/ 28 h 94"/>
                <a:gd name="T26" fmla="*/ 52 w 46"/>
                <a:gd name="T27" fmla="*/ 72 h 94"/>
                <a:gd name="T28" fmla="*/ 42 w 46"/>
                <a:gd name="T29" fmla="*/ 82 h 94"/>
                <a:gd name="T30" fmla="*/ 42 w 46"/>
                <a:gd name="T31" fmla="*/ 99 h 94"/>
                <a:gd name="T32" fmla="*/ 42 w 46"/>
                <a:gd name="T33" fmla="*/ 114 h 94"/>
                <a:gd name="T34" fmla="*/ 42 w 46"/>
                <a:gd name="T35" fmla="*/ 127 h 94"/>
                <a:gd name="T36" fmla="*/ 31 w 46"/>
                <a:gd name="T37" fmla="*/ 139 h 94"/>
                <a:gd name="T38" fmla="*/ 7 w 46"/>
                <a:gd name="T39" fmla="*/ 127 h 9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6" h="94">
                  <a:moveTo>
                    <a:pt x="7" y="86"/>
                  </a:moveTo>
                  <a:lnTo>
                    <a:pt x="0" y="77"/>
                  </a:lnTo>
                  <a:lnTo>
                    <a:pt x="0" y="67"/>
                  </a:lnTo>
                  <a:lnTo>
                    <a:pt x="0" y="55"/>
                  </a:lnTo>
                  <a:lnTo>
                    <a:pt x="0" y="48"/>
                  </a:lnTo>
                  <a:lnTo>
                    <a:pt x="0" y="30"/>
                  </a:lnTo>
                  <a:lnTo>
                    <a:pt x="7" y="19"/>
                  </a:lnTo>
                  <a:lnTo>
                    <a:pt x="7" y="9"/>
                  </a:lnTo>
                  <a:lnTo>
                    <a:pt x="17" y="0"/>
                  </a:lnTo>
                  <a:lnTo>
                    <a:pt x="28" y="9"/>
                  </a:lnTo>
                  <a:lnTo>
                    <a:pt x="36" y="9"/>
                  </a:lnTo>
                  <a:lnTo>
                    <a:pt x="46" y="9"/>
                  </a:lnTo>
                  <a:lnTo>
                    <a:pt x="46" y="19"/>
                  </a:lnTo>
                  <a:lnTo>
                    <a:pt x="46" y="48"/>
                  </a:lnTo>
                  <a:lnTo>
                    <a:pt x="36" y="55"/>
                  </a:lnTo>
                  <a:lnTo>
                    <a:pt x="36" y="67"/>
                  </a:lnTo>
                  <a:lnTo>
                    <a:pt x="36" y="77"/>
                  </a:lnTo>
                  <a:lnTo>
                    <a:pt x="36" y="86"/>
                  </a:lnTo>
                  <a:lnTo>
                    <a:pt x="28" y="94"/>
                  </a:lnTo>
                  <a:lnTo>
                    <a:pt x="7" y="86"/>
                  </a:lnTo>
                  <a:close/>
                </a:path>
              </a:pathLst>
            </a:custGeom>
            <a:solidFill>
              <a:srgbClr val="ADFF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543" name="Freeform 12"/>
            <p:cNvSpPr>
              <a:spLocks/>
            </p:cNvSpPr>
            <p:nvPr/>
          </p:nvSpPr>
          <p:spPr bwMode="auto">
            <a:xfrm>
              <a:off x="4968" y="890"/>
              <a:ext cx="48" cy="107"/>
            </a:xfrm>
            <a:custGeom>
              <a:avLst/>
              <a:gdLst>
                <a:gd name="T0" fmla="*/ 7 w 46"/>
                <a:gd name="T1" fmla="*/ 127 h 94"/>
                <a:gd name="T2" fmla="*/ 0 w 46"/>
                <a:gd name="T3" fmla="*/ 114 h 94"/>
                <a:gd name="T4" fmla="*/ 0 w 46"/>
                <a:gd name="T5" fmla="*/ 99 h 94"/>
                <a:gd name="T6" fmla="*/ 0 w 46"/>
                <a:gd name="T7" fmla="*/ 82 h 94"/>
                <a:gd name="T8" fmla="*/ 0 w 46"/>
                <a:gd name="T9" fmla="*/ 72 h 94"/>
                <a:gd name="T10" fmla="*/ 0 w 46"/>
                <a:gd name="T11" fmla="*/ 44 h 94"/>
                <a:gd name="T12" fmla="*/ 7 w 46"/>
                <a:gd name="T13" fmla="*/ 28 h 94"/>
                <a:gd name="T14" fmla="*/ 7 w 46"/>
                <a:gd name="T15" fmla="*/ 13 h 94"/>
                <a:gd name="T16" fmla="*/ 20 w 46"/>
                <a:gd name="T17" fmla="*/ 0 h 94"/>
                <a:gd name="T18" fmla="*/ 31 w 46"/>
                <a:gd name="T19" fmla="*/ 13 h 94"/>
                <a:gd name="T20" fmla="*/ 42 w 46"/>
                <a:gd name="T21" fmla="*/ 13 h 94"/>
                <a:gd name="T22" fmla="*/ 52 w 46"/>
                <a:gd name="T23" fmla="*/ 13 h 94"/>
                <a:gd name="T24" fmla="*/ 52 w 46"/>
                <a:gd name="T25" fmla="*/ 28 h 94"/>
                <a:gd name="T26" fmla="*/ 52 w 46"/>
                <a:gd name="T27" fmla="*/ 72 h 94"/>
                <a:gd name="T28" fmla="*/ 42 w 46"/>
                <a:gd name="T29" fmla="*/ 82 h 94"/>
                <a:gd name="T30" fmla="*/ 42 w 46"/>
                <a:gd name="T31" fmla="*/ 99 h 94"/>
                <a:gd name="T32" fmla="*/ 42 w 46"/>
                <a:gd name="T33" fmla="*/ 114 h 94"/>
                <a:gd name="T34" fmla="*/ 42 w 46"/>
                <a:gd name="T35" fmla="*/ 127 h 94"/>
                <a:gd name="T36" fmla="*/ 31 w 46"/>
                <a:gd name="T37" fmla="*/ 139 h 94"/>
                <a:gd name="T38" fmla="*/ 7 w 46"/>
                <a:gd name="T39" fmla="*/ 127 h 9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6" h="94">
                  <a:moveTo>
                    <a:pt x="7" y="86"/>
                  </a:moveTo>
                  <a:lnTo>
                    <a:pt x="0" y="77"/>
                  </a:lnTo>
                  <a:lnTo>
                    <a:pt x="0" y="67"/>
                  </a:lnTo>
                  <a:lnTo>
                    <a:pt x="0" y="55"/>
                  </a:lnTo>
                  <a:lnTo>
                    <a:pt x="0" y="48"/>
                  </a:lnTo>
                  <a:lnTo>
                    <a:pt x="0" y="30"/>
                  </a:lnTo>
                  <a:lnTo>
                    <a:pt x="7" y="19"/>
                  </a:lnTo>
                  <a:lnTo>
                    <a:pt x="7" y="9"/>
                  </a:lnTo>
                  <a:lnTo>
                    <a:pt x="17" y="0"/>
                  </a:lnTo>
                  <a:lnTo>
                    <a:pt x="28" y="9"/>
                  </a:lnTo>
                  <a:lnTo>
                    <a:pt x="36" y="9"/>
                  </a:lnTo>
                  <a:lnTo>
                    <a:pt x="46" y="9"/>
                  </a:lnTo>
                  <a:lnTo>
                    <a:pt x="46" y="19"/>
                  </a:lnTo>
                  <a:lnTo>
                    <a:pt x="46" y="48"/>
                  </a:lnTo>
                  <a:lnTo>
                    <a:pt x="36" y="55"/>
                  </a:lnTo>
                  <a:lnTo>
                    <a:pt x="36" y="67"/>
                  </a:lnTo>
                  <a:lnTo>
                    <a:pt x="36" y="77"/>
                  </a:lnTo>
                  <a:lnTo>
                    <a:pt x="36" y="86"/>
                  </a:lnTo>
                  <a:lnTo>
                    <a:pt x="28" y="94"/>
                  </a:lnTo>
                  <a:lnTo>
                    <a:pt x="7" y="86"/>
                  </a:lnTo>
                </a:path>
              </a:pathLst>
            </a:custGeom>
            <a:noFill/>
            <a:ln w="6350">
              <a:solidFill>
                <a:srgbClr val="7F7F7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544" name="Freeform 13"/>
            <p:cNvSpPr>
              <a:spLocks/>
            </p:cNvSpPr>
            <p:nvPr/>
          </p:nvSpPr>
          <p:spPr bwMode="auto">
            <a:xfrm>
              <a:off x="4268" y="1269"/>
              <a:ext cx="98" cy="52"/>
            </a:xfrm>
            <a:custGeom>
              <a:avLst/>
              <a:gdLst>
                <a:gd name="T0" fmla="*/ 0 w 94"/>
                <a:gd name="T1" fmla="*/ 42 h 46"/>
                <a:gd name="T2" fmla="*/ 22 w 94"/>
                <a:gd name="T3" fmla="*/ 42 h 46"/>
                <a:gd name="T4" fmla="*/ 32 w 94"/>
                <a:gd name="T5" fmla="*/ 55 h 46"/>
                <a:gd name="T6" fmla="*/ 52 w 94"/>
                <a:gd name="T7" fmla="*/ 67 h 46"/>
                <a:gd name="T8" fmla="*/ 65 w 94"/>
                <a:gd name="T9" fmla="*/ 55 h 46"/>
                <a:gd name="T10" fmla="*/ 87 w 94"/>
                <a:gd name="T11" fmla="*/ 55 h 46"/>
                <a:gd name="T12" fmla="*/ 96 w 94"/>
                <a:gd name="T13" fmla="*/ 42 h 46"/>
                <a:gd name="T14" fmla="*/ 106 w 94"/>
                <a:gd name="T15" fmla="*/ 42 h 46"/>
                <a:gd name="T16" fmla="*/ 106 w 94"/>
                <a:gd name="T17" fmla="*/ 10 h 46"/>
                <a:gd name="T18" fmla="*/ 96 w 94"/>
                <a:gd name="T19" fmla="*/ 0 h 46"/>
                <a:gd name="T20" fmla="*/ 87 w 94"/>
                <a:gd name="T21" fmla="*/ 0 h 46"/>
                <a:gd name="T22" fmla="*/ 74 w 94"/>
                <a:gd name="T23" fmla="*/ 0 h 46"/>
                <a:gd name="T24" fmla="*/ 52 w 94"/>
                <a:gd name="T25" fmla="*/ 10 h 46"/>
                <a:gd name="T26" fmla="*/ 52 w 94"/>
                <a:gd name="T27" fmla="*/ 0 h 46"/>
                <a:gd name="T28" fmla="*/ 44 w 94"/>
                <a:gd name="T29" fmla="*/ 0 h 46"/>
                <a:gd name="T30" fmla="*/ 32 w 94"/>
                <a:gd name="T31" fmla="*/ 10 h 46"/>
                <a:gd name="T32" fmla="*/ 22 w 94"/>
                <a:gd name="T33" fmla="*/ 27 h 46"/>
                <a:gd name="T34" fmla="*/ 7 w 94"/>
                <a:gd name="T35" fmla="*/ 27 h 46"/>
                <a:gd name="T36" fmla="*/ 0 w 94"/>
                <a:gd name="T37" fmla="*/ 42 h 4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4" h="46">
                  <a:moveTo>
                    <a:pt x="0" y="29"/>
                  </a:moveTo>
                  <a:lnTo>
                    <a:pt x="19" y="29"/>
                  </a:lnTo>
                  <a:lnTo>
                    <a:pt x="29" y="38"/>
                  </a:lnTo>
                  <a:lnTo>
                    <a:pt x="46" y="46"/>
                  </a:lnTo>
                  <a:lnTo>
                    <a:pt x="57" y="38"/>
                  </a:lnTo>
                  <a:lnTo>
                    <a:pt x="77" y="38"/>
                  </a:lnTo>
                  <a:lnTo>
                    <a:pt x="84" y="29"/>
                  </a:lnTo>
                  <a:lnTo>
                    <a:pt x="94" y="29"/>
                  </a:lnTo>
                  <a:lnTo>
                    <a:pt x="94" y="7"/>
                  </a:lnTo>
                  <a:lnTo>
                    <a:pt x="84" y="0"/>
                  </a:lnTo>
                  <a:lnTo>
                    <a:pt x="77" y="0"/>
                  </a:lnTo>
                  <a:lnTo>
                    <a:pt x="65" y="0"/>
                  </a:lnTo>
                  <a:lnTo>
                    <a:pt x="46" y="7"/>
                  </a:lnTo>
                  <a:lnTo>
                    <a:pt x="46" y="0"/>
                  </a:lnTo>
                  <a:lnTo>
                    <a:pt x="38" y="0"/>
                  </a:lnTo>
                  <a:lnTo>
                    <a:pt x="29" y="7"/>
                  </a:lnTo>
                  <a:lnTo>
                    <a:pt x="19" y="19"/>
                  </a:lnTo>
                  <a:lnTo>
                    <a:pt x="7" y="19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ADFF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545" name="Freeform 14"/>
            <p:cNvSpPr>
              <a:spLocks/>
            </p:cNvSpPr>
            <p:nvPr/>
          </p:nvSpPr>
          <p:spPr bwMode="auto">
            <a:xfrm>
              <a:off x="4268" y="1269"/>
              <a:ext cx="98" cy="52"/>
            </a:xfrm>
            <a:custGeom>
              <a:avLst/>
              <a:gdLst>
                <a:gd name="T0" fmla="*/ 0 w 94"/>
                <a:gd name="T1" fmla="*/ 42 h 46"/>
                <a:gd name="T2" fmla="*/ 22 w 94"/>
                <a:gd name="T3" fmla="*/ 42 h 46"/>
                <a:gd name="T4" fmla="*/ 32 w 94"/>
                <a:gd name="T5" fmla="*/ 55 h 46"/>
                <a:gd name="T6" fmla="*/ 52 w 94"/>
                <a:gd name="T7" fmla="*/ 67 h 46"/>
                <a:gd name="T8" fmla="*/ 65 w 94"/>
                <a:gd name="T9" fmla="*/ 55 h 46"/>
                <a:gd name="T10" fmla="*/ 87 w 94"/>
                <a:gd name="T11" fmla="*/ 55 h 46"/>
                <a:gd name="T12" fmla="*/ 96 w 94"/>
                <a:gd name="T13" fmla="*/ 42 h 46"/>
                <a:gd name="T14" fmla="*/ 106 w 94"/>
                <a:gd name="T15" fmla="*/ 42 h 46"/>
                <a:gd name="T16" fmla="*/ 106 w 94"/>
                <a:gd name="T17" fmla="*/ 10 h 46"/>
                <a:gd name="T18" fmla="*/ 96 w 94"/>
                <a:gd name="T19" fmla="*/ 0 h 46"/>
                <a:gd name="T20" fmla="*/ 87 w 94"/>
                <a:gd name="T21" fmla="*/ 0 h 46"/>
                <a:gd name="T22" fmla="*/ 74 w 94"/>
                <a:gd name="T23" fmla="*/ 0 h 46"/>
                <a:gd name="T24" fmla="*/ 52 w 94"/>
                <a:gd name="T25" fmla="*/ 10 h 46"/>
                <a:gd name="T26" fmla="*/ 52 w 94"/>
                <a:gd name="T27" fmla="*/ 0 h 46"/>
                <a:gd name="T28" fmla="*/ 44 w 94"/>
                <a:gd name="T29" fmla="*/ 0 h 46"/>
                <a:gd name="T30" fmla="*/ 32 w 94"/>
                <a:gd name="T31" fmla="*/ 10 h 46"/>
                <a:gd name="T32" fmla="*/ 22 w 94"/>
                <a:gd name="T33" fmla="*/ 27 h 46"/>
                <a:gd name="T34" fmla="*/ 7 w 94"/>
                <a:gd name="T35" fmla="*/ 27 h 46"/>
                <a:gd name="T36" fmla="*/ 0 w 94"/>
                <a:gd name="T37" fmla="*/ 42 h 4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4" h="46">
                  <a:moveTo>
                    <a:pt x="0" y="29"/>
                  </a:moveTo>
                  <a:lnTo>
                    <a:pt x="19" y="29"/>
                  </a:lnTo>
                  <a:lnTo>
                    <a:pt x="29" y="38"/>
                  </a:lnTo>
                  <a:lnTo>
                    <a:pt x="46" y="46"/>
                  </a:lnTo>
                  <a:lnTo>
                    <a:pt x="57" y="38"/>
                  </a:lnTo>
                  <a:lnTo>
                    <a:pt x="77" y="38"/>
                  </a:lnTo>
                  <a:lnTo>
                    <a:pt x="84" y="29"/>
                  </a:lnTo>
                  <a:lnTo>
                    <a:pt x="94" y="29"/>
                  </a:lnTo>
                  <a:lnTo>
                    <a:pt x="94" y="7"/>
                  </a:lnTo>
                  <a:lnTo>
                    <a:pt x="84" y="0"/>
                  </a:lnTo>
                  <a:lnTo>
                    <a:pt x="77" y="0"/>
                  </a:lnTo>
                  <a:lnTo>
                    <a:pt x="65" y="0"/>
                  </a:lnTo>
                  <a:lnTo>
                    <a:pt x="46" y="7"/>
                  </a:lnTo>
                  <a:lnTo>
                    <a:pt x="46" y="0"/>
                  </a:lnTo>
                  <a:lnTo>
                    <a:pt x="38" y="0"/>
                  </a:lnTo>
                  <a:lnTo>
                    <a:pt x="29" y="7"/>
                  </a:lnTo>
                  <a:lnTo>
                    <a:pt x="19" y="19"/>
                  </a:lnTo>
                  <a:lnTo>
                    <a:pt x="7" y="19"/>
                  </a:lnTo>
                  <a:lnTo>
                    <a:pt x="0" y="29"/>
                  </a:lnTo>
                </a:path>
              </a:pathLst>
            </a:custGeom>
            <a:noFill/>
            <a:ln w="6350">
              <a:solidFill>
                <a:srgbClr val="7F7F7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546" name="Freeform 15"/>
            <p:cNvSpPr>
              <a:spLocks/>
            </p:cNvSpPr>
            <p:nvPr/>
          </p:nvSpPr>
          <p:spPr bwMode="auto">
            <a:xfrm>
              <a:off x="4086" y="1291"/>
              <a:ext cx="171" cy="128"/>
            </a:xfrm>
            <a:custGeom>
              <a:avLst/>
              <a:gdLst>
                <a:gd name="T0" fmla="*/ 122 w 163"/>
                <a:gd name="T1" fmla="*/ 40 h 113"/>
                <a:gd name="T2" fmla="*/ 133 w 163"/>
                <a:gd name="T3" fmla="*/ 52 h 113"/>
                <a:gd name="T4" fmla="*/ 144 w 163"/>
                <a:gd name="T5" fmla="*/ 69 h 113"/>
                <a:gd name="T6" fmla="*/ 144 w 163"/>
                <a:gd name="T7" fmla="*/ 80 h 113"/>
                <a:gd name="T8" fmla="*/ 155 w 163"/>
                <a:gd name="T9" fmla="*/ 80 h 113"/>
                <a:gd name="T10" fmla="*/ 178 w 163"/>
                <a:gd name="T11" fmla="*/ 69 h 113"/>
                <a:gd name="T12" fmla="*/ 188 w 163"/>
                <a:gd name="T13" fmla="*/ 52 h 113"/>
                <a:gd name="T14" fmla="*/ 188 w 163"/>
                <a:gd name="T15" fmla="*/ 40 h 113"/>
                <a:gd name="T16" fmla="*/ 178 w 163"/>
                <a:gd name="T17" fmla="*/ 40 h 113"/>
                <a:gd name="T18" fmla="*/ 178 w 163"/>
                <a:gd name="T19" fmla="*/ 28 h 113"/>
                <a:gd name="T20" fmla="*/ 155 w 163"/>
                <a:gd name="T21" fmla="*/ 14 h 113"/>
                <a:gd name="T22" fmla="*/ 144 w 163"/>
                <a:gd name="T23" fmla="*/ 0 h 113"/>
                <a:gd name="T24" fmla="*/ 144 w 163"/>
                <a:gd name="T25" fmla="*/ 14 h 113"/>
                <a:gd name="T26" fmla="*/ 133 w 163"/>
                <a:gd name="T27" fmla="*/ 28 h 113"/>
                <a:gd name="T28" fmla="*/ 122 w 163"/>
                <a:gd name="T29" fmla="*/ 14 h 113"/>
                <a:gd name="T30" fmla="*/ 99 w 163"/>
                <a:gd name="T31" fmla="*/ 14 h 113"/>
                <a:gd name="T32" fmla="*/ 89 w 163"/>
                <a:gd name="T33" fmla="*/ 14 h 113"/>
                <a:gd name="T34" fmla="*/ 89 w 163"/>
                <a:gd name="T35" fmla="*/ 28 h 113"/>
                <a:gd name="T36" fmla="*/ 99 w 163"/>
                <a:gd name="T37" fmla="*/ 40 h 113"/>
                <a:gd name="T38" fmla="*/ 99 w 163"/>
                <a:gd name="T39" fmla="*/ 52 h 113"/>
                <a:gd name="T40" fmla="*/ 89 w 163"/>
                <a:gd name="T41" fmla="*/ 69 h 113"/>
                <a:gd name="T42" fmla="*/ 77 w 163"/>
                <a:gd name="T43" fmla="*/ 52 h 113"/>
                <a:gd name="T44" fmla="*/ 67 w 163"/>
                <a:gd name="T45" fmla="*/ 52 h 113"/>
                <a:gd name="T46" fmla="*/ 33 w 163"/>
                <a:gd name="T47" fmla="*/ 40 h 113"/>
                <a:gd name="T48" fmla="*/ 22 w 163"/>
                <a:gd name="T49" fmla="*/ 40 h 113"/>
                <a:gd name="T50" fmla="*/ 10 w 163"/>
                <a:gd name="T51" fmla="*/ 52 h 113"/>
                <a:gd name="T52" fmla="*/ 0 w 163"/>
                <a:gd name="T53" fmla="*/ 95 h 113"/>
                <a:gd name="T54" fmla="*/ 10 w 163"/>
                <a:gd name="T55" fmla="*/ 112 h 113"/>
                <a:gd name="T56" fmla="*/ 22 w 163"/>
                <a:gd name="T57" fmla="*/ 122 h 113"/>
                <a:gd name="T58" fmla="*/ 22 w 163"/>
                <a:gd name="T59" fmla="*/ 136 h 113"/>
                <a:gd name="T60" fmla="*/ 22 w 163"/>
                <a:gd name="T61" fmla="*/ 152 h 113"/>
                <a:gd name="T62" fmla="*/ 33 w 163"/>
                <a:gd name="T63" fmla="*/ 164 h 113"/>
                <a:gd name="T64" fmla="*/ 55 w 163"/>
                <a:gd name="T65" fmla="*/ 164 h 113"/>
                <a:gd name="T66" fmla="*/ 67 w 163"/>
                <a:gd name="T67" fmla="*/ 164 h 113"/>
                <a:gd name="T68" fmla="*/ 89 w 163"/>
                <a:gd name="T69" fmla="*/ 164 h 113"/>
                <a:gd name="T70" fmla="*/ 99 w 163"/>
                <a:gd name="T71" fmla="*/ 164 h 113"/>
                <a:gd name="T72" fmla="*/ 99 w 163"/>
                <a:gd name="T73" fmla="*/ 152 h 113"/>
                <a:gd name="T74" fmla="*/ 99 w 163"/>
                <a:gd name="T75" fmla="*/ 136 h 113"/>
                <a:gd name="T76" fmla="*/ 111 w 163"/>
                <a:gd name="T77" fmla="*/ 136 h 113"/>
                <a:gd name="T78" fmla="*/ 122 w 163"/>
                <a:gd name="T79" fmla="*/ 136 h 113"/>
                <a:gd name="T80" fmla="*/ 133 w 163"/>
                <a:gd name="T81" fmla="*/ 122 h 113"/>
                <a:gd name="T82" fmla="*/ 133 w 163"/>
                <a:gd name="T83" fmla="*/ 112 h 113"/>
                <a:gd name="T84" fmla="*/ 144 w 163"/>
                <a:gd name="T85" fmla="*/ 112 h 113"/>
                <a:gd name="T86" fmla="*/ 166 w 163"/>
                <a:gd name="T87" fmla="*/ 112 h 113"/>
                <a:gd name="T88" fmla="*/ 166 w 163"/>
                <a:gd name="T89" fmla="*/ 95 h 113"/>
                <a:gd name="T90" fmla="*/ 155 w 163"/>
                <a:gd name="T91" fmla="*/ 95 h 113"/>
                <a:gd name="T92" fmla="*/ 144 w 163"/>
                <a:gd name="T93" fmla="*/ 80 h 113"/>
                <a:gd name="T94" fmla="*/ 133 w 163"/>
                <a:gd name="T95" fmla="*/ 80 h 113"/>
                <a:gd name="T96" fmla="*/ 122 w 163"/>
                <a:gd name="T97" fmla="*/ 69 h 113"/>
                <a:gd name="T98" fmla="*/ 122 w 163"/>
                <a:gd name="T99" fmla="*/ 52 h 113"/>
                <a:gd name="T100" fmla="*/ 122 w 163"/>
                <a:gd name="T101" fmla="*/ 40 h 11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63" h="113">
                  <a:moveTo>
                    <a:pt x="106" y="27"/>
                  </a:moveTo>
                  <a:lnTo>
                    <a:pt x="115" y="36"/>
                  </a:lnTo>
                  <a:lnTo>
                    <a:pt x="125" y="48"/>
                  </a:lnTo>
                  <a:lnTo>
                    <a:pt x="125" y="56"/>
                  </a:lnTo>
                  <a:lnTo>
                    <a:pt x="134" y="56"/>
                  </a:lnTo>
                  <a:lnTo>
                    <a:pt x="154" y="48"/>
                  </a:lnTo>
                  <a:lnTo>
                    <a:pt x="163" y="36"/>
                  </a:lnTo>
                  <a:lnTo>
                    <a:pt x="163" y="27"/>
                  </a:lnTo>
                  <a:lnTo>
                    <a:pt x="154" y="27"/>
                  </a:lnTo>
                  <a:lnTo>
                    <a:pt x="154" y="19"/>
                  </a:lnTo>
                  <a:lnTo>
                    <a:pt x="134" y="10"/>
                  </a:lnTo>
                  <a:lnTo>
                    <a:pt x="125" y="0"/>
                  </a:lnTo>
                  <a:lnTo>
                    <a:pt x="125" y="10"/>
                  </a:lnTo>
                  <a:lnTo>
                    <a:pt x="115" y="19"/>
                  </a:lnTo>
                  <a:lnTo>
                    <a:pt x="106" y="10"/>
                  </a:lnTo>
                  <a:lnTo>
                    <a:pt x="86" y="10"/>
                  </a:lnTo>
                  <a:lnTo>
                    <a:pt x="77" y="10"/>
                  </a:lnTo>
                  <a:lnTo>
                    <a:pt x="77" y="19"/>
                  </a:lnTo>
                  <a:lnTo>
                    <a:pt x="86" y="27"/>
                  </a:lnTo>
                  <a:lnTo>
                    <a:pt x="86" y="36"/>
                  </a:lnTo>
                  <a:lnTo>
                    <a:pt x="77" y="48"/>
                  </a:lnTo>
                  <a:lnTo>
                    <a:pt x="67" y="36"/>
                  </a:lnTo>
                  <a:lnTo>
                    <a:pt x="58" y="36"/>
                  </a:lnTo>
                  <a:lnTo>
                    <a:pt x="29" y="27"/>
                  </a:lnTo>
                  <a:lnTo>
                    <a:pt x="19" y="27"/>
                  </a:lnTo>
                  <a:lnTo>
                    <a:pt x="10" y="36"/>
                  </a:lnTo>
                  <a:lnTo>
                    <a:pt x="0" y="65"/>
                  </a:lnTo>
                  <a:lnTo>
                    <a:pt x="10" y="77"/>
                  </a:lnTo>
                  <a:lnTo>
                    <a:pt x="19" y="84"/>
                  </a:lnTo>
                  <a:lnTo>
                    <a:pt x="19" y="94"/>
                  </a:lnTo>
                  <a:lnTo>
                    <a:pt x="19" y="104"/>
                  </a:lnTo>
                  <a:lnTo>
                    <a:pt x="29" y="113"/>
                  </a:lnTo>
                  <a:lnTo>
                    <a:pt x="48" y="113"/>
                  </a:lnTo>
                  <a:lnTo>
                    <a:pt x="58" y="113"/>
                  </a:lnTo>
                  <a:lnTo>
                    <a:pt x="77" y="113"/>
                  </a:lnTo>
                  <a:lnTo>
                    <a:pt x="86" y="113"/>
                  </a:lnTo>
                  <a:lnTo>
                    <a:pt x="86" y="104"/>
                  </a:lnTo>
                  <a:lnTo>
                    <a:pt x="86" y="94"/>
                  </a:lnTo>
                  <a:lnTo>
                    <a:pt x="96" y="94"/>
                  </a:lnTo>
                  <a:lnTo>
                    <a:pt x="106" y="94"/>
                  </a:lnTo>
                  <a:lnTo>
                    <a:pt x="115" y="84"/>
                  </a:lnTo>
                  <a:lnTo>
                    <a:pt x="115" y="77"/>
                  </a:lnTo>
                  <a:lnTo>
                    <a:pt x="125" y="77"/>
                  </a:lnTo>
                  <a:lnTo>
                    <a:pt x="144" y="77"/>
                  </a:lnTo>
                  <a:lnTo>
                    <a:pt x="144" y="65"/>
                  </a:lnTo>
                  <a:lnTo>
                    <a:pt x="134" y="65"/>
                  </a:lnTo>
                  <a:lnTo>
                    <a:pt x="125" y="56"/>
                  </a:lnTo>
                  <a:lnTo>
                    <a:pt x="115" y="56"/>
                  </a:lnTo>
                  <a:lnTo>
                    <a:pt x="106" y="48"/>
                  </a:lnTo>
                  <a:lnTo>
                    <a:pt x="106" y="36"/>
                  </a:lnTo>
                  <a:lnTo>
                    <a:pt x="106" y="27"/>
                  </a:lnTo>
                  <a:close/>
                </a:path>
              </a:pathLst>
            </a:custGeom>
            <a:solidFill>
              <a:srgbClr val="ADFF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547" name="Freeform 16"/>
            <p:cNvSpPr>
              <a:spLocks/>
            </p:cNvSpPr>
            <p:nvPr/>
          </p:nvSpPr>
          <p:spPr bwMode="auto">
            <a:xfrm>
              <a:off x="4086" y="1291"/>
              <a:ext cx="171" cy="128"/>
            </a:xfrm>
            <a:custGeom>
              <a:avLst/>
              <a:gdLst>
                <a:gd name="T0" fmla="*/ 122 w 163"/>
                <a:gd name="T1" fmla="*/ 40 h 113"/>
                <a:gd name="T2" fmla="*/ 133 w 163"/>
                <a:gd name="T3" fmla="*/ 52 h 113"/>
                <a:gd name="T4" fmla="*/ 144 w 163"/>
                <a:gd name="T5" fmla="*/ 69 h 113"/>
                <a:gd name="T6" fmla="*/ 144 w 163"/>
                <a:gd name="T7" fmla="*/ 80 h 113"/>
                <a:gd name="T8" fmla="*/ 155 w 163"/>
                <a:gd name="T9" fmla="*/ 80 h 113"/>
                <a:gd name="T10" fmla="*/ 178 w 163"/>
                <a:gd name="T11" fmla="*/ 69 h 113"/>
                <a:gd name="T12" fmla="*/ 188 w 163"/>
                <a:gd name="T13" fmla="*/ 52 h 113"/>
                <a:gd name="T14" fmla="*/ 188 w 163"/>
                <a:gd name="T15" fmla="*/ 40 h 113"/>
                <a:gd name="T16" fmla="*/ 178 w 163"/>
                <a:gd name="T17" fmla="*/ 40 h 113"/>
                <a:gd name="T18" fmla="*/ 178 w 163"/>
                <a:gd name="T19" fmla="*/ 28 h 113"/>
                <a:gd name="T20" fmla="*/ 155 w 163"/>
                <a:gd name="T21" fmla="*/ 14 h 113"/>
                <a:gd name="T22" fmla="*/ 144 w 163"/>
                <a:gd name="T23" fmla="*/ 0 h 113"/>
                <a:gd name="T24" fmla="*/ 144 w 163"/>
                <a:gd name="T25" fmla="*/ 14 h 113"/>
                <a:gd name="T26" fmla="*/ 133 w 163"/>
                <a:gd name="T27" fmla="*/ 28 h 113"/>
                <a:gd name="T28" fmla="*/ 122 w 163"/>
                <a:gd name="T29" fmla="*/ 14 h 113"/>
                <a:gd name="T30" fmla="*/ 99 w 163"/>
                <a:gd name="T31" fmla="*/ 14 h 113"/>
                <a:gd name="T32" fmla="*/ 89 w 163"/>
                <a:gd name="T33" fmla="*/ 14 h 113"/>
                <a:gd name="T34" fmla="*/ 89 w 163"/>
                <a:gd name="T35" fmla="*/ 28 h 113"/>
                <a:gd name="T36" fmla="*/ 99 w 163"/>
                <a:gd name="T37" fmla="*/ 40 h 113"/>
                <a:gd name="T38" fmla="*/ 99 w 163"/>
                <a:gd name="T39" fmla="*/ 52 h 113"/>
                <a:gd name="T40" fmla="*/ 89 w 163"/>
                <a:gd name="T41" fmla="*/ 69 h 113"/>
                <a:gd name="T42" fmla="*/ 77 w 163"/>
                <a:gd name="T43" fmla="*/ 52 h 113"/>
                <a:gd name="T44" fmla="*/ 67 w 163"/>
                <a:gd name="T45" fmla="*/ 52 h 113"/>
                <a:gd name="T46" fmla="*/ 33 w 163"/>
                <a:gd name="T47" fmla="*/ 40 h 113"/>
                <a:gd name="T48" fmla="*/ 22 w 163"/>
                <a:gd name="T49" fmla="*/ 40 h 113"/>
                <a:gd name="T50" fmla="*/ 10 w 163"/>
                <a:gd name="T51" fmla="*/ 52 h 113"/>
                <a:gd name="T52" fmla="*/ 0 w 163"/>
                <a:gd name="T53" fmla="*/ 95 h 113"/>
                <a:gd name="T54" fmla="*/ 10 w 163"/>
                <a:gd name="T55" fmla="*/ 112 h 113"/>
                <a:gd name="T56" fmla="*/ 22 w 163"/>
                <a:gd name="T57" fmla="*/ 122 h 113"/>
                <a:gd name="T58" fmla="*/ 22 w 163"/>
                <a:gd name="T59" fmla="*/ 136 h 113"/>
                <a:gd name="T60" fmla="*/ 22 w 163"/>
                <a:gd name="T61" fmla="*/ 152 h 113"/>
                <a:gd name="T62" fmla="*/ 33 w 163"/>
                <a:gd name="T63" fmla="*/ 164 h 113"/>
                <a:gd name="T64" fmla="*/ 55 w 163"/>
                <a:gd name="T65" fmla="*/ 164 h 113"/>
                <a:gd name="T66" fmla="*/ 67 w 163"/>
                <a:gd name="T67" fmla="*/ 164 h 113"/>
                <a:gd name="T68" fmla="*/ 89 w 163"/>
                <a:gd name="T69" fmla="*/ 164 h 113"/>
                <a:gd name="T70" fmla="*/ 99 w 163"/>
                <a:gd name="T71" fmla="*/ 164 h 113"/>
                <a:gd name="T72" fmla="*/ 99 w 163"/>
                <a:gd name="T73" fmla="*/ 152 h 113"/>
                <a:gd name="T74" fmla="*/ 99 w 163"/>
                <a:gd name="T75" fmla="*/ 136 h 113"/>
                <a:gd name="T76" fmla="*/ 111 w 163"/>
                <a:gd name="T77" fmla="*/ 136 h 113"/>
                <a:gd name="T78" fmla="*/ 122 w 163"/>
                <a:gd name="T79" fmla="*/ 136 h 113"/>
                <a:gd name="T80" fmla="*/ 133 w 163"/>
                <a:gd name="T81" fmla="*/ 122 h 113"/>
                <a:gd name="T82" fmla="*/ 133 w 163"/>
                <a:gd name="T83" fmla="*/ 112 h 113"/>
                <a:gd name="T84" fmla="*/ 144 w 163"/>
                <a:gd name="T85" fmla="*/ 112 h 113"/>
                <a:gd name="T86" fmla="*/ 166 w 163"/>
                <a:gd name="T87" fmla="*/ 112 h 113"/>
                <a:gd name="T88" fmla="*/ 166 w 163"/>
                <a:gd name="T89" fmla="*/ 95 h 113"/>
                <a:gd name="T90" fmla="*/ 155 w 163"/>
                <a:gd name="T91" fmla="*/ 95 h 113"/>
                <a:gd name="T92" fmla="*/ 144 w 163"/>
                <a:gd name="T93" fmla="*/ 80 h 113"/>
                <a:gd name="T94" fmla="*/ 133 w 163"/>
                <a:gd name="T95" fmla="*/ 80 h 113"/>
                <a:gd name="T96" fmla="*/ 122 w 163"/>
                <a:gd name="T97" fmla="*/ 69 h 113"/>
                <a:gd name="T98" fmla="*/ 122 w 163"/>
                <a:gd name="T99" fmla="*/ 52 h 113"/>
                <a:gd name="T100" fmla="*/ 122 w 163"/>
                <a:gd name="T101" fmla="*/ 40 h 11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63" h="113">
                  <a:moveTo>
                    <a:pt x="106" y="27"/>
                  </a:moveTo>
                  <a:lnTo>
                    <a:pt x="115" y="36"/>
                  </a:lnTo>
                  <a:lnTo>
                    <a:pt x="125" y="48"/>
                  </a:lnTo>
                  <a:lnTo>
                    <a:pt x="125" y="56"/>
                  </a:lnTo>
                  <a:lnTo>
                    <a:pt x="134" y="56"/>
                  </a:lnTo>
                  <a:lnTo>
                    <a:pt x="154" y="48"/>
                  </a:lnTo>
                  <a:lnTo>
                    <a:pt x="163" y="36"/>
                  </a:lnTo>
                  <a:lnTo>
                    <a:pt x="163" y="27"/>
                  </a:lnTo>
                  <a:lnTo>
                    <a:pt x="154" y="27"/>
                  </a:lnTo>
                  <a:lnTo>
                    <a:pt x="154" y="19"/>
                  </a:lnTo>
                  <a:lnTo>
                    <a:pt x="134" y="10"/>
                  </a:lnTo>
                  <a:lnTo>
                    <a:pt x="125" y="0"/>
                  </a:lnTo>
                  <a:lnTo>
                    <a:pt x="125" y="10"/>
                  </a:lnTo>
                  <a:lnTo>
                    <a:pt x="115" y="19"/>
                  </a:lnTo>
                  <a:lnTo>
                    <a:pt x="106" y="10"/>
                  </a:lnTo>
                  <a:lnTo>
                    <a:pt x="86" y="10"/>
                  </a:lnTo>
                  <a:lnTo>
                    <a:pt x="77" y="10"/>
                  </a:lnTo>
                  <a:lnTo>
                    <a:pt x="77" y="19"/>
                  </a:lnTo>
                  <a:lnTo>
                    <a:pt x="86" y="27"/>
                  </a:lnTo>
                  <a:lnTo>
                    <a:pt x="86" y="36"/>
                  </a:lnTo>
                  <a:lnTo>
                    <a:pt x="77" y="48"/>
                  </a:lnTo>
                  <a:lnTo>
                    <a:pt x="67" y="36"/>
                  </a:lnTo>
                  <a:lnTo>
                    <a:pt x="58" y="36"/>
                  </a:lnTo>
                  <a:lnTo>
                    <a:pt x="29" y="27"/>
                  </a:lnTo>
                  <a:lnTo>
                    <a:pt x="19" y="27"/>
                  </a:lnTo>
                  <a:lnTo>
                    <a:pt x="10" y="36"/>
                  </a:lnTo>
                  <a:lnTo>
                    <a:pt x="0" y="65"/>
                  </a:lnTo>
                  <a:lnTo>
                    <a:pt x="10" y="77"/>
                  </a:lnTo>
                  <a:lnTo>
                    <a:pt x="19" y="84"/>
                  </a:lnTo>
                  <a:lnTo>
                    <a:pt x="19" y="94"/>
                  </a:lnTo>
                  <a:lnTo>
                    <a:pt x="19" y="104"/>
                  </a:lnTo>
                  <a:lnTo>
                    <a:pt x="29" y="113"/>
                  </a:lnTo>
                  <a:lnTo>
                    <a:pt x="48" y="113"/>
                  </a:lnTo>
                  <a:lnTo>
                    <a:pt x="58" y="113"/>
                  </a:lnTo>
                  <a:lnTo>
                    <a:pt x="77" y="113"/>
                  </a:lnTo>
                  <a:lnTo>
                    <a:pt x="86" y="113"/>
                  </a:lnTo>
                  <a:lnTo>
                    <a:pt x="86" y="104"/>
                  </a:lnTo>
                  <a:lnTo>
                    <a:pt x="86" y="94"/>
                  </a:lnTo>
                  <a:lnTo>
                    <a:pt x="96" y="94"/>
                  </a:lnTo>
                  <a:lnTo>
                    <a:pt x="106" y="94"/>
                  </a:lnTo>
                  <a:lnTo>
                    <a:pt x="115" y="84"/>
                  </a:lnTo>
                  <a:lnTo>
                    <a:pt x="115" y="77"/>
                  </a:lnTo>
                  <a:lnTo>
                    <a:pt x="125" y="77"/>
                  </a:lnTo>
                  <a:lnTo>
                    <a:pt x="144" y="77"/>
                  </a:lnTo>
                  <a:lnTo>
                    <a:pt x="144" y="65"/>
                  </a:lnTo>
                  <a:lnTo>
                    <a:pt x="134" y="65"/>
                  </a:lnTo>
                  <a:lnTo>
                    <a:pt x="125" y="56"/>
                  </a:lnTo>
                  <a:lnTo>
                    <a:pt x="115" y="56"/>
                  </a:lnTo>
                  <a:lnTo>
                    <a:pt x="106" y="48"/>
                  </a:lnTo>
                  <a:lnTo>
                    <a:pt x="106" y="36"/>
                  </a:lnTo>
                  <a:lnTo>
                    <a:pt x="106" y="27"/>
                  </a:lnTo>
                </a:path>
              </a:pathLst>
            </a:custGeom>
            <a:noFill/>
            <a:ln w="6350">
              <a:solidFill>
                <a:srgbClr val="7F7F7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548" name="Freeform 17"/>
            <p:cNvSpPr>
              <a:spLocks/>
            </p:cNvSpPr>
            <p:nvPr/>
          </p:nvSpPr>
          <p:spPr bwMode="auto">
            <a:xfrm>
              <a:off x="4217" y="1433"/>
              <a:ext cx="71" cy="52"/>
            </a:xfrm>
            <a:custGeom>
              <a:avLst/>
              <a:gdLst>
                <a:gd name="T0" fmla="*/ 0 w 67"/>
                <a:gd name="T1" fmla="*/ 67 h 46"/>
                <a:gd name="T2" fmla="*/ 12 w 67"/>
                <a:gd name="T3" fmla="*/ 52 h 46"/>
                <a:gd name="T4" fmla="*/ 12 w 67"/>
                <a:gd name="T5" fmla="*/ 41 h 46"/>
                <a:gd name="T6" fmla="*/ 22 w 67"/>
                <a:gd name="T7" fmla="*/ 10 h 46"/>
                <a:gd name="T8" fmla="*/ 35 w 67"/>
                <a:gd name="T9" fmla="*/ 0 h 46"/>
                <a:gd name="T10" fmla="*/ 45 w 67"/>
                <a:gd name="T11" fmla="*/ 0 h 46"/>
                <a:gd name="T12" fmla="*/ 65 w 67"/>
                <a:gd name="T13" fmla="*/ 0 h 46"/>
                <a:gd name="T14" fmla="*/ 79 w 67"/>
                <a:gd name="T15" fmla="*/ 10 h 46"/>
                <a:gd name="T16" fmla="*/ 79 w 67"/>
                <a:gd name="T17" fmla="*/ 24 h 46"/>
                <a:gd name="T18" fmla="*/ 79 w 67"/>
                <a:gd name="T19" fmla="*/ 41 h 46"/>
                <a:gd name="T20" fmla="*/ 65 w 67"/>
                <a:gd name="T21" fmla="*/ 41 h 46"/>
                <a:gd name="T22" fmla="*/ 57 w 67"/>
                <a:gd name="T23" fmla="*/ 52 h 46"/>
                <a:gd name="T24" fmla="*/ 35 w 67"/>
                <a:gd name="T25" fmla="*/ 52 h 46"/>
                <a:gd name="T26" fmla="*/ 22 w 67"/>
                <a:gd name="T27" fmla="*/ 67 h 46"/>
                <a:gd name="T28" fmla="*/ 0 w 67"/>
                <a:gd name="T29" fmla="*/ 67 h 4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67" h="46">
                  <a:moveTo>
                    <a:pt x="0" y="46"/>
                  </a:moveTo>
                  <a:lnTo>
                    <a:pt x="9" y="36"/>
                  </a:lnTo>
                  <a:lnTo>
                    <a:pt x="9" y="28"/>
                  </a:lnTo>
                  <a:lnTo>
                    <a:pt x="19" y="7"/>
                  </a:lnTo>
                  <a:lnTo>
                    <a:pt x="29" y="0"/>
                  </a:lnTo>
                  <a:lnTo>
                    <a:pt x="38" y="0"/>
                  </a:lnTo>
                  <a:lnTo>
                    <a:pt x="55" y="0"/>
                  </a:lnTo>
                  <a:lnTo>
                    <a:pt x="67" y="7"/>
                  </a:lnTo>
                  <a:lnTo>
                    <a:pt x="67" y="17"/>
                  </a:lnTo>
                  <a:lnTo>
                    <a:pt x="67" y="28"/>
                  </a:lnTo>
                  <a:lnTo>
                    <a:pt x="55" y="28"/>
                  </a:lnTo>
                  <a:lnTo>
                    <a:pt x="48" y="36"/>
                  </a:lnTo>
                  <a:lnTo>
                    <a:pt x="29" y="36"/>
                  </a:lnTo>
                  <a:lnTo>
                    <a:pt x="19" y="46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ADFF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549" name="Freeform 18"/>
            <p:cNvSpPr>
              <a:spLocks/>
            </p:cNvSpPr>
            <p:nvPr/>
          </p:nvSpPr>
          <p:spPr bwMode="auto">
            <a:xfrm>
              <a:off x="4217" y="1433"/>
              <a:ext cx="71" cy="52"/>
            </a:xfrm>
            <a:custGeom>
              <a:avLst/>
              <a:gdLst>
                <a:gd name="T0" fmla="*/ 0 w 67"/>
                <a:gd name="T1" fmla="*/ 67 h 46"/>
                <a:gd name="T2" fmla="*/ 12 w 67"/>
                <a:gd name="T3" fmla="*/ 52 h 46"/>
                <a:gd name="T4" fmla="*/ 12 w 67"/>
                <a:gd name="T5" fmla="*/ 41 h 46"/>
                <a:gd name="T6" fmla="*/ 22 w 67"/>
                <a:gd name="T7" fmla="*/ 10 h 46"/>
                <a:gd name="T8" fmla="*/ 35 w 67"/>
                <a:gd name="T9" fmla="*/ 0 h 46"/>
                <a:gd name="T10" fmla="*/ 45 w 67"/>
                <a:gd name="T11" fmla="*/ 0 h 46"/>
                <a:gd name="T12" fmla="*/ 65 w 67"/>
                <a:gd name="T13" fmla="*/ 0 h 46"/>
                <a:gd name="T14" fmla="*/ 79 w 67"/>
                <a:gd name="T15" fmla="*/ 10 h 46"/>
                <a:gd name="T16" fmla="*/ 79 w 67"/>
                <a:gd name="T17" fmla="*/ 24 h 46"/>
                <a:gd name="T18" fmla="*/ 79 w 67"/>
                <a:gd name="T19" fmla="*/ 41 h 46"/>
                <a:gd name="T20" fmla="*/ 65 w 67"/>
                <a:gd name="T21" fmla="*/ 41 h 46"/>
                <a:gd name="T22" fmla="*/ 57 w 67"/>
                <a:gd name="T23" fmla="*/ 52 h 46"/>
                <a:gd name="T24" fmla="*/ 35 w 67"/>
                <a:gd name="T25" fmla="*/ 52 h 46"/>
                <a:gd name="T26" fmla="*/ 22 w 67"/>
                <a:gd name="T27" fmla="*/ 67 h 46"/>
                <a:gd name="T28" fmla="*/ 0 w 67"/>
                <a:gd name="T29" fmla="*/ 67 h 4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67" h="46">
                  <a:moveTo>
                    <a:pt x="0" y="46"/>
                  </a:moveTo>
                  <a:lnTo>
                    <a:pt x="9" y="36"/>
                  </a:lnTo>
                  <a:lnTo>
                    <a:pt x="9" y="28"/>
                  </a:lnTo>
                  <a:lnTo>
                    <a:pt x="19" y="7"/>
                  </a:lnTo>
                  <a:lnTo>
                    <a:pt x="29" y="0"/>
                  </a:lnTo>
                  <a:lnTo>
                    <a:pt x="38" y="0"/>
                  </a:lnTo>
                  <a:lnTo>
                    <a:pt x="55" y="0"/>
                  </a:lnTo>
                  <a:lnTo>
                    <a:pt x="67" y="7"/>
                  </a:lnTo>
                  <a:lnTo>
                    <a:pt x="67" y="17"/>
                  </a:lnTo>
                  <a:lnTo>
                    <a:pt x="67" y="28"/>
                  </a:lnTo>
                  <a:lnTo>
                    <a:pt x="55" y="28"/>
                  </a:lnTo>
                  <a:lnTo>
                    <a:pt x="48" y="36"/>
                  </a:lnTo>
                  <a:lnTo>
                    <a:pt x="29" y="36"/>
                  </a:lnTo>
                  <a:lnTo>
                    <a:pt x="19" y="46"/>
                  </a:lnTo>
                  <a:lnTo>
                    <a:pt x="0" y="46"/>
                  </a:lnTo>
                </a:path>
              </a:pathLst>
            </a:custGeom>
            <a:noFill/>
            <a:ln w="6350">
              <a:solidFill>
                <a:srgbClr val="7F7F7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550" name="Freeform 19"/>
            <p:cNvSpPr>
              <a:spLocks/>
            </p:cNvSpPr>
            <p:nvPr/>
          </p:nvSpPr>
          <p:spPr bwMode="auto">
            <a:xfrm>
              <a:off x="4197" y="1433"/>
              <a:ext cx="20" cy="19"/>
            </a:xfrm>
            <a:custGeom>
              <a:avLst/>
              <a:gdLst>
                <a:gd name="T0" fmla="*/ 9 w 19"/>
                <a:gd name="T1" fmla="*/ 23 h 17"/>
                <a:gd name="T2" fmla="*/ 0 w 19"/>
                <a:gd name="T3" fmla="*/ 23 h 17"/>
                <a:gd name="T4" fmla="*/ 0 w 19"/>
                <a:gd name="T5" fmla="*/ 10 h 17"/>
                <a:gd name="T6" fmla="*/ 0 w 19"/>
                <a:gd name="T7" fmla="*/ 0 h 17"/>
                <a:gd name="T8" fmla="*/ 9 w 19"/>
                <a:gd name="T9" fmla="*/ 0 h 17"/>
                <a:gd name="T10" fmla="*/ 22 w 19"/>
                <a:gd name="T11" fmla="*/ 0 h 17"/>
                <a:gd name="T12" fmla="*/ 22 w 19"/>
                <a:gd name="T13" fmla="*/ 10 h 17"/>
                <a:gd name="T14" fmla="*/ 22 w 19"/>
                <a:gd name="T15" fmla="*/ 23 h 17"/>
                <a:gd name="T16" fmla="*/ 9 w 19"/>
                <a:gd name="T17" fmla="*/ 23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9" h="17">
                  <a:moveTo>
                    <a:pt x="9" y="17"/>
                  </a:moveTo>
                  <a:lnTo>
                    <a:pt x="0" y="17"/>
                  </a:lnTo>
                  <a:lnTo>
                    <a:pt x="0" y="7"/>
                  </a:lnTo>
                  <a:lnTo>
                    <a:pt x="0" y="0"/>
                  </a:lnTo>
                  <a:lnTo>
                    <a:pt x="9" y="0"/>
                  </a:lnTo>
                  <a:lnTo>
                    <a:pt x="19" y="0"/>
                  </a:lnTo>
                  <a:lnTo>
                    <a:pt x="19" y="7"/>
                  </a:lnTo>
                  <a:lnTo>
                    <a:pt x="19" y="17"/>
                  </a:lnTo>
                  <a:lnTo>
                    <a:pt x="9" y="17"/>
                  </a:lnTo>
                  <a:close/>
                </a:path>
              </a:pathLst>
            </a:custGeom>
            <a:solidFill>
              <a:srgbClr val="ADFF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551" name="Freeform 20"/>
            <p:cNvSpPr>
              <a:spLocks/>
            </p:cNvSpPr>
            <p:nvPr/>
          </p:nvSpPr>
          <p:spPr bwMode="auto">
            <a:xfrm>
              <a:off x="4197" y="1433"/>
              <a:ext cx="20" cy="19"/>
            </a:xfrm>
            <a:custGeom>
              <a:avLst/>
              <a:gdLst>
                <a:gd name="T0" fmla="*/ 9 w 19"/>
                <a:gd name="T1" fmla="*/ 23 h 17"/>
                <a:gd name="T2" fmla="*/ 0 w 19"/>
                <a:gd name="T3" fmla="*/ 23 h 17"/>
                <a:gd name="T4" fmla="*/ 0 w 19"/>
                <a:gd name="T5" fmla="*/ 10 h 17"/>
                <a:gd name="T6" fmla="*/ 0 w 19"/>
                <a:gd name="T7" fmla="*/ 0 h 17"/>
                <a:gd name="T8" fmla="*/ 9 w 19"/>
                <a:gd name="T9" fmla="*/ 0 h 17"/>
                <a:gd name="T10" fmla="*/ 22 w 19"/>
                <a:gd name="T11" fmla="*/ 0 h 17"/>
                <a:gd name="T12" fmla="*/ 22 w 19"/>
                <a:gd name="T13" fmla="*/ 10 h 17"/>
                <a:gd name="T14" fmla="*/ 22 w 19"/>
                <a:gd name="T15" fmla="*/ 23 h 17"/>
                <a:gd name="T16" fmla="*/ 9 w 19"/>
                <a:gd name="T17" fmla="*/ 23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9" h="17">
                  <a:moveTo>
                    <a:pt x="9" y="17"/>
                  </a:moveTo>
                  <a:lnTo>
                    <a:pt x="0" y="17"/>
                  </a:lnTo>
                  <a:lnTo>
                    <a:pt x="0" y="7"/>
                  </a:lnTo>
                  <a:lnTo>
                    <a:pt x="0" y="0"/>
                  </a:lnTo>
                  <a:lnTo>
                    <a:pt x="9" y="0"/>
                  </a:lnTo>
                  <a:lnTo>
                    <a:pt x="19" y="0"/>
                  </a:lnTo>
                  <a:lnTo>
                    <a:pt x="19" y="7"/>
                  </a:lnTo>
                  <a:lnTo>
                    <a:pt x="19" y="17"/>
                  </a:lnTo>
                  <a:lnTo>
                    <a:pt x="9" y="17"/>
                  </a:lnTo>
                </a:path>
              </a:pathLst>
            </a:custGeom>
            <a:noFill/>
            <a:ln w="6350">
              <a:solidFill>
                <a:srgbClr val="7F7F7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552" name="Freeform 21"/>
            <p:cNvSpPr>
              <a:spLocks/>
            </p:cNvSpPr>
            <p:nvPr/>
          </p:nvSpPr>
          <p:spPr bwMode="auto">
            <a:xfrm>
              <a:off x="3436" y="1258"/>
              <a:ext cx="91" cy="96"/>
            </a:xfrm>
            <a:custGeom>
              <a:avLst/>
              <a:gdLst>
                <a:gd name="T0" fmla="*/ 0 w 87"/>
                <a:gd name="T1" fmla="*/ 111 h 85"/>
                <a:gd name="T2" fmla="*/ 0 w 87"/>
                <a:gd name="T3" fmla="*/ 93 h 85"/>
                <a:gd name="T4" fmla="*/ 0 w 87"/>
                <a:gd name="T5" fmla="*/ 80 h 85"/>
                <a:gd name="T6" fmla="*/ 10 w 87"/>
                <a:gd name="T7" fmla="*/ 69 h 85"/>
                <a:gd name="T8" fmla="*/ 10 w 87"/>
                <a:gd name="T9" fmla="*/ 56 h 85"/>
                <a:gd name="T10" fmla="*/ 23 w 87"/>
                <a:gd name="T11" fmla="*/ 42 h 85"/>
                <a:gd name="T12" fmla="*/ 32 w 87"/>
                <a:gd name="T13" fmla="*/ 42 h 85"/>
                <a:gd name="T14" fmla="*/ 32 w 87"/>
                <a:gd name="T15" fmla="*/ 14 h 85"/>
                <a:gd name="T16" fmla="*/ 32 w 87"/>
                <a:gd name="T17" fmla="*/ 0 h 85"/>
                <a:gd name="T18" fmla="*/ 54 w 87"/>
                <a:gd name="T19" fmla="*/ 0 h 85"/>
                <a:gd name="T20" fmla="*/ 45 w 87"/>
                <a:gd name="T21" fmla="*/ 24 h 85"/>
                <a:gd name="T22" fmla="*/ 67 w 87"/>
                <a:gd name="T23" fmla="*/ 14 h 85"/>
                <a:gd name="T24" fmla="*/ 77 w 87"/>
                <a:gd name="T25" fmla="*/ 14 h 85"/>
                <a:gd name="T26" fmla="*/ 77 w 87"/>
                <a:gd name="T27" fmla="*/ 24 h 85"/>
                <a:gd name="T28" fmla="*/ 89 w 87"/>
                <a:gd name="T29" fmla="*/ 42 h 85"/>
                <a:gd name="T30" fmla="*/ 99 w 87"/>
                <a:gd name="T31" fmla="*/ 42 h 85"/>
                <a:gd name="T32" fmla="*/ 99 w 87"/>
                <a:gd name="T33" fmla="*/ 56 h 85"/>
                <a:gd name="T34" fmla="*/ 89 w 87"/>
                <a:gd name="T35" fmla="*/ 69 h 85"/>
                <a:gd name="T36" fmla="*/ 89 w 87"/>
                <a:gd name="T37" fmla="*/ 80 h 85"/>
                <a:gd name="T38" fmla="*/ 77 w 87"/>
                <a:gd name="T39" fmla="*/ 93 h 85"/>
                <a:gd name="T40" fmla="*/ 67 w 87"/>
                <a:gd name="T41" fmla="*/ 93 h 85"/>
                <a:gd name="T42" fmla="*/ 54 w 87"/>
                <a:gd name="T43" fmla="*/ 111 h 85"/>
                <a:gd name="T44" fmla="*/ 32 w 87"/>
                <a:gd name="T45" fmla="*/ 111 h 85"/>
                <a:gd name="T46" fmla="*/ 23 w 87"/>
                <a:gd name="T47" fmla="*/ 111 h 85"/>
                <a:gd name="T48" fmla="*/ 10 w 87"/>
                <a:gd name="T49" fmla="*/ 122 h 85"/>
                <a:gd name="T50" fmla="*/ 0 w 87"/>
                <a:gd name="T51" fmla="*/ 122 h 85"/>
                <a:gd name="T52" fmla="*/ 0 w 87"/>
                <a:gd name="T53" fmla="*/ 111 h 8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87" h="85">
                  <a:moveTo>
                    <a:pt x="0" y="77"/>
                  </a:moveTo>
                  <a:lnTo>
                    <a:pt x="0" y="65"/>
                  </a:lnTo>
                  <a:lnTo>
                    <a:pt x="0" y="56"/>
                  </a:lnTo>
                  <a:lnTo>
                    <a:pt x="10" y="48"/>
                  </a:lnTo>
                  <a:lnTo>
                    <a:pt x="10" y="39"/>
                  </a:lnTo>
                  <a:lnTo>
                    <a:pt x="20" y="29"/>
                  </a:lnTo>
                  <a:lnTo>
                    <a:pt x="29" y="29"/>
                  </a:lnTo>
                  <a:lnTo>
                    <a:pt x="29" y="10"/>
                  </a:lnTo>
                  <a:lnTo>
                    <a:pt x="29" y="0"/>
                  </a:lnTo>
                  <a:lnTo>
                    <a:pt x="48" y="0"/>
                  </a:lnTo>
                  <a:lnTo>
                    <a:pt x="39" y="17"/>
                  </a:lnTo>
                  <a:lnTo>
                    <a:pt x="58" y="10"/>
                  </a:lnTo>
                  <a:lnTo>
                    <a:pt x="68" y="10"/>
                  </a:lnTo>
                  <a:lnTo>
                    <a:pt x="68" y="17"/>
                  </a:lnTo>
                  <a:lnTo>
                    <a:pt x="77" y="29"/>
                  </a:lnTo>
                  <a:lnTo>
                    <a:pt x="87" y="29"/>
                  </a:lnTo>
                  <a:lnTo>
                    <a:pt x="87" y="39"/>
                  </a:lnTo>
                  <a:lnTo>
                    <a:pt x="77" y="48"/>
                  </a:lnTo>
                  <a:lnTo>
                    <a:pt x="77" y="56"/>
                  </a:lnTo>
                  <a:lnTo>
                    <a:pt x="68" y="65"/>
                  </a:lnTo>
                  <a:lnTo>
                    <a:pt x="58" y="65"/>
                  </a:lnTo>
                  <a:lnTo>
                    <a:pt x="48" y="77"/>
                  </a:lnTo>
                  <a:lnTo>
                    <a:pt x="29" y="77"/>
                  </a:lnTo>
                  <a:lnTo>
                    <a:pt x="20" y="77"/>
                  </a:lnTo>
                  <a:lnTo>
                    <a:pt x="10" y="85"/>
                  </a:lnTo>
                  <a:lnTo>
                    <a:pt x="0" y="85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ADFF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553" name="Freeform 22"/>
            <p:cNvSpPr>
              <a:spLocks/>
            </p:cNvSpPr>
            <p:nvPr/>
          </p:nvSpPr>
          <p:spPr bwMode="auto">
            <a:xfrm>
              <a:off x="3436" y="1258"/>
              <a:ext cx="91" cy="96"/>
            </a:xfrm>
            <a:custGeom>
              <a:avLst/>
              <a:gdLst>
                <a:gd name="T0" fmla="*/ 0 w 87"/>
                <a:gd name="T1" fmla="*/ 111 h 85"/>
                <a:gd name="T2" fmla="*/ 0 w 87"/>
                <a:gd name="T3" fmla="*/ 93 h 85"/>
                <a:gd name="T4" fmla="*/ 0 w 87"/>
                <a:gd name="T5" fmla="*/ 80 h 85"/>
                <a:gd name="T6" fmla="*/ 10 w 87"/>
                <a:gd name="T7" fmla="*/ 69 h 85"/>
                <a:gd name="T8" fmla="*/ 10 w 87"/>
                <a:gd name="T9" fmla="*/ 56 h 85"/>
                <a:gd name="T10" fmla="*/ 23 w 87"/>
                <a:gd name="T11" fmla="*/ 42 h 85"/>
                <a:gd name="T12" fmla="*/ 32 w 87"/>
                <a:gd name="T13" fmla="*/ 42 h 85"/>
                <a:gd name="T14" fmla="*/ 32 w 87"/>
                <a:gd name="T15" fmla="*/ 14 h 85"/>
                <a:gd name="T16" fmla="*/ 32 w 87"/>
                <a:gd name="T17" fmla="*/ 0 h 85"/>
                <a:gd name="T18" fmla="*/ 54 w 87"/>
                <a:gd name="T19" fmla="*/ 0 h 85"/>
                <a:gd name="T20" fmla="*/ 45 w 87"/>
                <a:gd name="T21" fmla="*/ 24 h 85"/>
                <a:gd name="T22" fmla="*/ 67 w 87"/>
                <a:gd name="T23" fmla="*/ 14 h 85"/>
                <a:gd name="T24" fmla="*/ 77 w 87"/>
                <a:gd name="T25" fmla="*/ 14 h 85"/>
                <a:gd name="T26" fmla="*/ 77 w 87"/>
                <a:gd name="T27" fmla="*/ 24 h 85"/>
                <a:gd name="T28" fmla="*/ 89 w 87"/>
                <a:gd name="T29" fmla="*/ 42 h 85"/>
                <a:gd name="T30" fmla="*/ 99 w 87"/>
                <a:gd name="T31" fmla="*/ 42 h 85"/>
                <a:gd name="T32" fmla="*/ 99 w 87"/>
                <a:gd name="T33" fmla="*/ 56 h 85"/>
                <a:gd name="T34" fmla="*/ 89 w 87"/>
                <a:gd name="T35" fmla="*/ 69 h 85"/>
                <a:gd name="T36" fmla="*/ 89 w 87"/>
                <a:gd name="T37" fmla="*/ 80 h 85"/>
                <a:gd name="T38" fmla="*/ 77 w 87"/>
                <a:gd name="T39" fmla="*/ 93 h 85"/>
                <a:gd name="T40" fmla="*/ 67 w 87"/>
                <a:gd name="T41" fmla="*/ 93 h 85"/>
                <a:gd name="T42" fmla="*/ 54 w 87"/>
                <a:gd name="T43" fmla="*/ 111 h 85"/>
                <a:gd name="T44" fmla="*/ 32 w 87"/>
                <a:gd name="T45" fmla="*/ 111 h 85"/>
                <a:gd name="T46" fmla="*/ 23 w 87"/>
                <a:gd name="T47" fmla="*/ 111 h 85"/>
                <a:gd name="T48" fmla="*/ 10 w 87"/>
                <a:gd name="T49" fmla="*/ 122 h 85"/>
                <a:gd name="T50" fmla="*/ 0 w 87"/>
                <a:gd name="T51" fmla="*/ 122 h 85"/>
                <a:gd name="T52" fmla="*/ 0 w 87"/>
                <a:gd name="T53" fmla="*/ 111 h 8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87" h="85">
                  <a:moveTo>
                    <a:pt x="0" y="77"/>
                  </a:moveTo>
                  <a:lnTo>
                    <a:pt x="0" y="65"/>
                  </a:lnTo>
                  <a:lnTo>
                    <a:pt x="0" y="56"/>
                  </a:lnTo>
                  <a:lnTo>
                    <a:pt x="10" y="48"/>
                  </a:lnTo>
                  <a:lnTo>
                    <a:pt x="10" y="39"/>
                  </a:lnTo>
                  <a:lnTo>
                    <a:pt x="20" y="29"/>
                  </a:lnTo>
                  <a:lnTo>
                    <a:pt x="29" y="29"/>
                  </a:lnTo>
                  <a:lnTo>
                    <a:pt x="29" y="10"/>
                  </a:lnTo>
                  <a:lnTo>
                    <a:pt x="29" y="0"/>
                  </a:lnTo>
                  <a:lnTo>
                    <a:pt x="48" y="0"/>
                  </a:lnTo>
                  <a:lnTo>
                    <a:pt x="39" y="17"/>
                  </a:lnTo>
                  <a:lnTo>
                    <a:pt x="58" y="10"/>
                  </a:lnTo>
                  <a:lnTo>
                    <a:pt x="68" y="10"/>
                  </a:lnTo>
                  <a:lnTo>
                    <a:pt x="68" y="17"/>
                  </a:lnTo>
                  <a:lnTo>
                    <a:pt x="77" y="29"/>
                  </a:lnTo>
                  <a:lnTo>
                    <a:pt x="87" y="29"/>
                  </a:lnTo>
                  <a:lnTo>
                    <a:pt x="87" y="39"/>
                  </a:lnTo>
                  <a:lnTo>
                    <a:pt x="77" y="48"/>
                  </a:lnTo>
                  <a:lnTo>
                    <a:pt x="77" y="56"/>
                  </a:lnTo>
                  <a:lnTo>
                    <a:pt x="68" y="65"/>
                  </a:lnTo>
                  <a:lnTo>
                    <a:pt x="58" y="65"/>
                  </a:lnTo>
                  <a:lnTo>
                    <a:pt x="48" y="77"/>
                  </a:lnTo>
                  <a:lnTo>
                    <a:pt x="29" y="77"/>
                  </a:lnTo>
                  <a:lnTo>
                    <a:pt x="20" y="77"/>
                  </a:lnTo>
                  <a:lnTo>
                    <a:pt x="10" y="85"/>
                  </a:lnTo>
                  <a:lnTo>
                    <a:pt x="0" y="85"/>
                  </a:lnTo>
                  <a:lnTo>
                    <a:pt x="0" y="77"/>
                  </a:lnTo>
                </a:path>
              </a:pathLst>
            </a:custGeom>
            <a:noFill/>
            <a:ln w="6350">
              <a:solidFill>
                <a:srgbClr val="7F7F7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554" name="Freeform 23"/>
            <p:cNvSpPr>
              <a:spLocks/>
            </p:cNvSpPr>
            <p:nvPr/>
          </p:nvSpPr>
          <p:spPr bwMode="auto">
            <a:xfrm>
              <a:off x="3346" y="1184"/>
              <a:ext cx="101" cy="107"/>
            </a:xfrm>
            <a:custGeom>
              <a:avLst/>
              <a:gdLst>
                <a:gd name="T0" fmla="*/ 0 w 96"/>
                <a:gd name="T1" fmla="*/ 54 h 94"/>
                <a:gd name="T2" fmla="*/ 22 w 96"/>
                <a:gd name="T3" fmla="*/ 25 h 94"/>
                <a:gd name="T4" fmla="*/ 37 w 96"/>
                <a:gd name="T5" fmla="*/ 11 h 94"/>
                <a:gd name="T6" fmla="*/ 44 w 96"/>
                <a:gd name="T7" fmla="*/ 11 h 94"/>
                <a:gd name="T8" fmla="*/ 57 w 96"/>
                <a:gd name="T9" fmla="*/ 11 h 94"/>
                <a:gd name="T10" fmla="*/ 81 w 96"/>
                <a:gd name="T11" fmla="*/ 0 h 94"/>
                <a:gd name="T12" fmla="*/ 81 w 96"/>
                <a:gd name="T13" fmla="*/ 11 h 94"/>
                <a:gd name="T14" fmla="*/ 81 w 96"/>
                <a:gd name="T15" fmla="*/ 25 h 94"/>
                <a:gd name="T16" fmla="*/ 89 w 96"/>
                <a:gd name="T17" fmla="*/ 25 h 94"/>
                <a:gd name="T18" fmla="*/ 100 w 96"/>
                <a:gd name="T19" fmla="*/ 11 h 94"/>
                <a:gd name="T20" fmla="*/ 100 w 96"/>
                <a:gd name="T21" fmla="*/ 25 h 94"/>
                <a:gd name="T22" fmla="*/ 100 w 96"/>
                <a:gd name="T23" fmla="*/ 54 h 94"/>
                <a:gd name="T24" fmla="*/ 112 w 96"/>
                <a:gd name="T25" fmla="*/ 67 h 94"/>
                <a:gd name="T26" fmla="*/ 112 w 96"/>
                <a:gd name="T27" fmla="*/ 83 h 94"/>
                <a:gd name="T28" fmla="*/ 100 w 96"/>
                <a:gd name="T29" fmla="*/ 96 h 94"/>
                <a:gd name="T30" fmla="*/ 112 w 96"/>
                <a:gd name="T31" fmla="*/ 110 h 94"/>
                <a:gd name="T32" fmla="*/ 89 w 96"/>
                <a:gd name="T33" fmla="*/ 139 h 94"/>
                <a:gd name="T34" fmla="*/ 81 w 96"/>
                <a:gd name="T35" fmla="*/ 121 h 94"/>
                <a:gd name="T36" fmla="*/ 67 w 96"/>
                <a:gd name="T37" fmla="*/ 110 h 94"/>
                <a:gd name="T38" fmla="*/ 57 w 96"/>
                <a:gd name="T39" fmla="*/ 110 h 94"/>
                <a:gd name="T40" fmla="*/ 44 w 96"/>
                <a:gd name="T41" fmla="*/ 110 h 94"/>
                <a:gd name="T42" fmla="*/ 37 w 96"/>
                <a:gd name="T43" fmla="*/ 110 h 94"/>
                <a:gd name="T44" fmla="*/ 22 w 96"/>
                <a:gd name="T45" fmla="*/ 110 h 94"/>
                <a:gd name="T46" fmla="*/ 15 w 96"/>
                <a:gd name="T47" fmla="*/ 96 h 94"/>
                <a:gd name="T48" fmla="*/ 15 w 96"/>
                <a:gd name="T49" fmla="*/ 83 h 94"/>
                <a:gd name="T50" fmla="*/ 15 w 96"/>
                <a:gd name="T51" fmla="*/ 67 h 94"/>
                <a:gd name="T52" fmla="*/ 15 w 96"/>
                <a:gd name="T53" fmla="*/ 54 h 94"/>
                <a:gd name="T54" fmla="*/ 0 w 96"/>
                <a:gd name="T55" fmla="*/ 54 h 9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6" h="94">
                  <a:moveTo>
                    <a:pt x="0" y="36"/>
                  </a:moveTo>
                  <a:lnTo>
                    <a:pt x="19" y="17"/>
                  </a:lnTo>
                  <a:lnTo>
                    <a:pt x="31" y="8"/>
                  </a:lnTo>
                  <a:lnTo>
                    <a:pt x="38" y="8"/>
                  </a:lnTo>
                  <a:lnTo>
                    <a:pt x="48" y="8"/>
                  </a:lnTo>
                  <a:lnTo>
                    <a:pt x="69" y="0"/>
                  </a:lnTo>
                  <a:lnTo>
                    <a:pt x="69" y="8"/>
                  </a:lnTo>
                  <a:lnTo>
                    <a:pt x="69" y="17"/>
                  </a:lnTo>
                  <a:lnTo>
                    <a:pt x="77" y="17"/>
                  </a:lnTo>
                  <a:lnTo>
                    <a:pt x="86" y="8"/>
                  </a:lnTo>
                  <a:lnTo>
                    <a:pt x="86" y="17"/>
                  </a:lnTo>
                  <a:lnTo>
                    <a:pt x="86" y="36"/>
                  </a:lnTo>
                  <a:lnTo>
                    <a:pt x="96" y="46"/>
                  </a:lnTo>
                  <a:lnTo>
                    <a:pt x="96" y="56"/>
                  </a:lnTo>
                  <a:lnTo>
                    <a:pt x="86" y="65"/>
                  </a:lnTo>
                  <a:lnTo>
                    <a:pt x="96" y="75"/>
                  </a:lnTo>
                  <a:lnTo>
                    <a:pt x="77" y="94"/>
                  </a:lnTo>
                  <a:lnTo>
                    <a:pt x="69" y="82"/>
                  </a:lnTo>
                  <a:lnTo>
                    <a:pt x="58" y="75"/>
                  </a:lnTo>
                  <a:lnTo>
                    <a:pt x="48" y="75"/>
                  </a:lnTo>
                  <a:lnTo>
                    <a:pt x="38" y="75"/>
                  </a:lnTo>
                  <a:lnTo>
                    <a:pt x="31" y="75"/>
                  </a:lnTo>
                  <a:lnTo>
                    <a:pt x="19" y="75"/>
                  </a:lnTo>
                  <a:lnTo>
                    <a:pt x="12" y="65"/>
                  </a:lnTo>
                  <a:lnTo>
                    <a:pt x="12" y="56"/>
                  </a:lnTo>
                  <a:lnTo>
                    <a:pt x="12" y="46"/>
                  </a:lnTo>
                  <a:lnTo>
                    <a:pt x="12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ADFF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555" name="Freeform 24"/>
            <p:cNvSpPr>
              <a:spLocks/>
            </p:cNvSpPr>
            <p:nvPr/>
          </p:nvSpPr>
          <p:spPr bwMode="auto">
            <a:xfrm>
              <a:off x="3346" y="1184"/>
              <a:ext cx="101" cy="107"/>
            </a:xfrm>
            <a:custGeom>
              <a:avLst/>
              <a:gdLst>
                <a:gd name="T0" fmla="*/ 0 w 96"/>
                <a:gd name="T1" fmla="*/ 54 h 94"/>
                <a:gd name="T2" fmla="*/ 22 w 96"/>
                <a:gd name="T3" fmla="*/ 25 h 94"/>
                <a:gd name="T4" fmla="*/ 37 w 96"/>
                <a:gd name="T5" fmla="*/ 11 h 94"/>
                <a:gd name="T6" fmla="*/ 44 w 96"/>
                <a:gd name="T7" fmla="*/ 11 h 94"/>
                <a:gd name="T8" fmla="*/ 57 w 96"/>
                <a:gd name="T9" fmla="*/ 11 h 94"/>
                <a:gd name="T10" fmla="*/ 81 w 96"/>
                <a:gd name="T11" fmla="*/ 0 h 94"/>
                <a:gd name="T12" fmla="*/ 81 w 96"/>
                <a:gd name="T13" fmla="*/ 11 h 94"/>
                <a:gd name="T14" fmla="*/ 81 w 96"/>
                <a:gd name="T15" fmla="*/ 25 h 94"/>
                <a:gd name="T16" fmla="*/ 89 w 96"/>
                <a:gd name="T17" fmla="*/ 25 h 94"/>
                <a:gd name="T18" fmla="*/ 100 w 96"/>
                <a:gd name="T19" fmla="*/ 11 h 94"/>
                <a:gd name="T20" fmla="*/ 100 w 96"/>
                <a:gd name="T21" fmla="*/ 25 h 94"/>
                <a:gd name="T22" fmla="*/ 100 w 96"/>
                <a:gd name="T23" fmla="*/ 54 h 94"/>
                <a:gd name="T24" fmla="*/ 112 w 96"/>
                <a:gd name="T25" fmla="*/ 67 h 94"/>
                <a:gd name="T26" fmla="*/ 112 w 96"/>
                <a:gd name="T27" fmla="*/ 83 h 94"/>
                <a:gd name="T28" fmla="*/ 100 w 96"/>
                <a:gd name="T29" fmla="*/ 96 h 94"/>
                <a:gd name="T30" fmla="*/ 112 w 96"/>
                <a:gd name="T31" fmla="*/ 110 h 94"/>
                <a:gd name="T32" fmla="*/ 89 w 96"/>
                <a:gd name="T33" fmla="*/ 139 h 94"/>
                <a:gd name="T34" fmla="*/ 81 w 96"/>
                <a:gd name="T35" fmla="*/ 121 h 94"/>
                <a:gd name="T36" fmla="*/ 67 w 96"/>
                <a:gd name="T37" fmla="*/ 110 h 94"/>
                <a:gd name="T38" fmla="*/ 57 w 96"/>
                <a:gd name="T39" fmla="*/ 110 h 94"/>
                <a:gd name="T40" fmla="*/ 44 w 96"/>
                <a:gd name="T41" fmla="*/ 110 h 94"/>
                <a:gd name="T42" fmla="*/ 37 w 96"/>
                <a:gd name="T43" fmla="*/ 110 h 94"/>
                <a:gd name="T44" fmla="*/ 22 w 96"/>
                <a:gd name="T45" fmla="*/ 110 h 94"/>
                <a:gd name="T46" fmla="*/ 15 w 96"/>
                <a:gd name="T47" fmla="*/ 96 h 94"/>
                <a:gd name="T48" fmla="*/ 15 w 96"/>
                <a:gd name="T49" fmla="*/ 83 h 94"/>
                <a:gd name="T50" fmla="*/ 15 w 96"/>
                <a:gd name="T51" fmla="*/ 67 h 94"/>
                <a:gd name="T52" fmla="*/ 15 w 96"/>
                <a:gd name="T53" fmla="*/ 54 h 94"/>
                <a:gd name="T54" fmla="*/ 0 w 96"/>
                <a:gd name="T55" fmla="*/ 54 h 9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6" h="94">
                  <a:moveTo>
                    <a:pt x="0" y="36"/>
                  </a:moveTo>
                  <a:lnTo>
                    <a:pt x="19" y="17"/>
                  </a:lnTo>
                  <a:lnTo>
                    <a:pt x="31" y="8"/>
                  </a:lnTo>
                  <a:lnTo>
                    <a:pt x="38" y="8"/>
                  </a:lnTo>
                  <a:lnTo>
                    <a:pt x="48" y="8"/>
                  </a:lnTo>
                  <a:lnTo>
                    <a:pt x="69" y="0"/>
                  </a:lnTo>
                  <a:lnTo>
                    <a:pt x="69" y="8"/>
                  </a:lnTo>
                  <a:lnTo>
                    <a:pt x="69" y="17"/>
                  </a:lnTo>
                  <a:lnTo>
                    <a:pt x="77" y="17"/>
                  </a:lnTo>
                  <a:lnTo>
                    <a:pt x="86" y="8"/>
                  </a:lnTo>
                  <a:lnTo>
                    <a:pt x="86" y="17"/>
                  </a:lnTo>
                  <a:lnTo>
                    <a:pt x="86" y="36"/>
                  </a:lnTo>
                  <a:lnTo>
                    <a:pt x="96" y="46"/>
                  </a:lnTo>
                  <a:lnTo>
                    <a:pt x="96" y="56"/>
                  </a:lnTo>
                  <a:lnTo>
                    <a:pt x="86" y="65"/>
                  </a:lnTo>
                  <a:lnTo>
                    <a:pt x="96" y="75"/>
                  </a:lnTo>
                  <a:lnTo>
                    <a:pt x="77" y="94"/>
                  </a:lnTo>
                  <a:lnTo>
                    <a:pt x="69" y="82"/>
                  </a:lnTo>
                  <a:lnTo>
                    <a:pt x="58" y="75"/>
                  </a:lnTo>
                  <a:lnTo>
                    <a:pt x="48" y="75"/>
                  </a:lnTo>
                  <a:lnTo>
                    <a:pt x="38" y="75"/>
                  </a:lnTo>
                  <a:lnTo>
                    <a:pt x="31" y="75"/>
                  </a:lnTo>
                  <a:lnTo>
                    <a:pt x="19" y="75"/>
                  </a:lnTo>
                  <a:lnTo>
                    <a:pt x="12" y="65"/>
                  </a:lnTo>
                  <a:lnTo>
                    <a:pt x="12" y="56"/>
                  </a:lnTo>
                  <a:lnTo>
                    <a:pt x="12" y="46"/>
                  </a:lnTo>
                  <a:lnTo>
                    <a:pt x="12" y="36"/>
                  </a:lnTo>
                  <a:lnTo>
                    <a:pt x="0" y="36"/>
                  </a:lnTo>
                </a:path>
              </a:pathLst>
            </a:custGeom>
            <a:noFill/>
            <a:ln w="6350">
              <a:solidFill>
                <a:srgbClr val="7F7F7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556" name="Freeform 25"/>
            <p:cNvSpPr>
              <a:spLocks/>
            </p:cNvSpPr>
            <p:nvPr/>
          </p:nvSpPr>
          <p:spPr bwMode="auto">
            <a:xfrm>
              <a:off x="3318" y="1170"/>
              <a:ext cx="28" cy="33"/>
            </a:xfrm>
            <a:custGeom>
              <a:avLst/>
              <a:gdLst>
                <a:gd name="T0" fmla="*/ 0 w 27"/>
                <a:gd name="T1" fmla="*/ 43 h 29"/>
                <a:gd name="T2" fmla="*/ 0 w 27"/>
                <a:gd name="T3" fmla="*/ 30 h 29"/>
                <a:gd name="T4" fmla="*/ 0 w 27"/>
                <a:gd name="T5" fmla="*/ 0 h 29"/>
                <a:gd name="T6" fmla="*/ 10 w 27"/>
                <a:gd name="T7" fmla="*/ 18 h 29"/>
                <a:gd name="T8" fmla="*/ 20 w 27"/>
                <a:gd name="T9" fmla="*/ 18 h 29"/>
                <a:gd name="T10" fmla="*/ 20 w 27"/>
                <a:gd name="T11" fmla="*/ 30 h 29"/>
                <a:gd name="T12" fmla="*/ 30 w 27"/>
                <a:gd name="T13" fmla="*/ 30 h 29"/>
                <a:gd name="T14" fmla="*/ 30 w 27"/>
                <a:gd name="T15" fmla="*/ 43 h 29"/>
                <a:gd name="T16" fmla="*/ 10 w 27"/>
                <a:gd name="T17" fmla="*/ 43 h 29"/>
                <a:gd name="T18" fmla="*/ 0 w 27"/>
                <a:gd name="T19" fmla="*/ 43 h 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7" h="29">
                  <a:moveTo>
                    <a:pt x="0" y="29"/>
                  </a:moveTo>
                  <a:lnTo>
                    <a:pt x="0" y="20"/>
                  </a:lnTo>
                  <a:lnTo>
                    <a:pt x="0" y="0"/>
                  </a:lnTo>
                  <a:lnTo>
                    <a:pt x="10" y="12"/>
                  </a:lnTo>
                  <a:lnTo>
                    <a:pt x="17" y="12"/>
                  </a:lnTo>
                  <a:lnTo>
                    <a:pt x="17" y="20"/>
                  </a:lnTo>
                  <a:lnTo>
                    <a:pt x="27" y="20"/>
                  </a:lnTo>
                  <a:lnTo>
                    <a:pt x="27" y="29"/>
                  </a:lnTo>
                  <a:lnTo>
                    <a:pt x="10" y="29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ADFF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557" name="Freeform 26"/>
            <p:cNvSpPr>
              <a:spLocks/>
            </p:cNvSpPr>
            <p:nvPr/>
          </p:nvSpPr>
          <p:spPr bwMode="auto">
            <a:xfrm>
              <a:off x="3318" y="1170"/>
              <a:ext cx="28" cy="33"/>
            </a:xfrm>
            <a:custGeom>
              <a:avLst/>
              <a:gdLst>
                <a:gd name="T0" fmla="*/ 0 w 27"/>
                <a:gd name="T1" fmla="*/ 43 h 29"/>
                <a:gd name="T2" fmla="*/ 0 w 27"/>
                <a:gd name="T3" fmla="*/ 30 h 29"/>
                <a:gd name="T4" fmla="*/ 0 w 27"/>
                <a:gd name="T5" fmla="*/ 0 h 29"/>
                <a:gd name="T6" fmla="*/ 10 w 27"/>
                <a:gd name="T7" fmla="*/ 18 h 29"/>
                <a:gd name="T8" fmla="*/ 20 w 27"/>
                <a:gd name="T9" fmla="*/ 18 h 29"/>
                <a:gd name="T10" fmla="*/ 20 w 27"/>
                <a:gd name="T11" fmla="*/ 30 h 29"/>
                <a:gd name="T12" fmla="*/ 30 w 27"/>
                <a:gd name="T13" fmla="*/ 30 h 29"/>
                <a:gd name="T14" fmla="*/ 30 w 27"/>
                <a:gd name="T15" fmla="*/ 43 h 29"/>
                <a:gd name="T16" fmla="*/ 10 w 27"/>
                <a:gd name="T17" fmla="*/ 43 h 29"/>
                <a:gd name="T18" fmla="*/ 0 w 27"/>
                <a:gd name="T19" fmla="*/ 43 h 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7" h="29">
                  <a:moveTo>
                    <a:pt x="0" y="29"/>
                  </a:moveTo>
                  <a:lnTo>
                    <a:pt x="0" y="20"/>
                  </a:lnTo>
                  <a:lnTo>
                    <a:pt x="0" y="0"/>
                  </a:lnTo>
                  <a:lnTo>
                    <a:pt x="10" y="12"/>
                  </a:lnTo>
                  <a:lnTo>
                    <a:pt x="17" y="12"/>
                  </a:lnTo>
                  <a:lnTo>
                    <a:pt x="17" y="20"/>
                  </a:lnTo>
                  <a:lnTo>
                    <a:pt x="27" y="20"/>
                  </a:lnTo>
                  <a:lnTo>
                    <a:pt x="27" y="29"/>
                  </a:lnTo>
                  <a:lnTo>
                    <a:pt x="10" y="29"/>
                  </a:lnTo>
                  <a:lnTo>
                    <a:pt x="0" y="29"/>
                  </a:lnTo>
                </a:path>
              </a:pathLst>
            </a:custGeom>
            <a:noFill/>
            <a:ln w="6350">
              <a:solidFill>
                <a:srgbClr val="7F7F7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558" name="Freeform 27"/>
            <p:cNvSpPr>
              <a:spLocks/>
            </p:cNvSpPr>
            <p:nvPr/>
          </p:nvSpPr>
          <p:spPr bwMode="auto">
            <a:xfrm>
              <a:off x="3335" y="1106"/>
              <a:ext cx="92" cy="78"/>
            </a:xfrm>
            <a:custGeom>
              <a:avLst/>
              <a:gdLst>
                <a:gd name="T0" fmla="*/ 25 w 87"/>
                <a:gd name="T1" fmla="*/ 99 h 69"/>
                <a:gd name="T2" fmla="*/ 25 w 87"/>
                <a:gd name="T3" fmla="*/ 81 h 69"/>
                <a:gd name="T4" fmla="*/ 0 w 87"/>
                <a:gd name="T5" fmla="*/ 81 h 69"/>
                <a:gd name="T6" fmla="*/ 0 w 87"/>
                <a:gd name="T7" fmla="*/ 69 h 69"/>
                <a:gd name="T8" fmla="*/ 13 w 87"/>
                <a:gd name="T9" fmla="*/ 58 h 69"/>
                <a:gd name="T10" fmla="*/ 25 w 87"/>
                <a:gd name="T11" fmla="*/ 42 h 69"/>
                <a:gd name="T12" fmla="*/ 25 w 87"/>
                <a:gd name="T13" fmla="*/ 31 h 69"/>
                <a:gd name="T14" fmla="*/ 35 w 87"/>
                <a:gd name="T15" fmla="*/ 31 h 69"/>
                <a:gd name="T16" fmla="*/ 57 w 87"/>
                <a:gd name="T17" fmla="*/ 12 h 69"/>
                <a:gd name="T18" fmla="*/ 69 w 87"/>
                <a:gd name="T19" fmla="*/ 0 h 69"/>
                <a:gd name="T20" fmla="*/ 80 w 87"/>
                <a:gd name="T21" fmla="*/ 0 h 69"/>
                <a:gd name="T22" fmla="*/ 80 w 87"/>
                <a:gd name="T23" fmla="*/ 12 h 69"/>
                <a:gd name="T24" fmla="*/ 94 w 87"/>
                <a:gd name="T25" fmla="*/ 31 h 69"/>
                <a:gd name="T26" fmla="*/ 103 w 87"/>
                <a:gd name="T27" fmla="*/ 42 h 69"/>
                <a:gd name="T28" fmla="*/ 94 w 87"/>
                <a:gd name="T29" fmla="*/ 58 h 69"/>
                <a:gd name="T30" fmla="*/ 94 w 87"/>
                <a:gd name="T31" fmla="*/ 69 h 69"/>
                <a:gd name="T32" fmla="*/ 80 w 87"/>
                <a:gd name="T33" fmla="*/ 81 h 69"/>
                <a:gd name="T34" fmla="*/ 69 w 87"/>
                <a:gd name="T35" fmla="*/ 81 h 69"/>
                <a:gd name="T36" fmla="*/ 48 w 87"/>
                <a:gd name="T37" fmla="*/ 81 h 69"/>
                <a:gd name="T38" fmla="*/ 48 w 87"/>
                <a:gd name="T39" fmla="*/ 99 h 69"/>
                <a:gd name="T40" fmla="*/ 25 w 87"/>
                <a:gd name="T41" fmla="*/ 99 h 6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87" h="69">
                  <a:moveTo>
                    <a:pt x="22" y="69"/>
                  </a:moveTo>
                  <a:lnTo>
                    <a:pt x="22" y="57"/>
                  </a:lnTo>
                  <a:lnTo>
                    <a:pt x="0" y="57"/>
                  </a:lnTo>
                  <a:lnTo>
                    <a:pt x="0" y="48"/>
                  </a:lnTo>
                  <a:lnTo>
                    <a:pt x="10" y="40"/>
                  </a:lnTo>
                  <a:lnTo>
                    <a:pt x="22" y="29"/>
                  </a:lnTo>
                  <a:lnTo>
                    <a:pt x="22" y="21"/>
                  </a:lnTo>
                  <a:lnTo>
                    <a:pt x="29" y="21"/>
                  </a:lnTo>
                  <a:lnTo>
                    <a:pt x="48" y="9"/>
                  </a:lnTo>
                  <a:lnTo>
                    <a:pt x="58" y="0"/>
                  </a:lnTo>
                  <a:lnTo>
                    <a:pt x="68" y="0"/>
                  </a:lnTo>
                  <a:lnTo>
                    <a:pt x="68" y="9"/>
                  </a:lnTo>
                  <a:lnTo>
                    <a:pt x="79" y="21"/>
                  </a:lnTo>
                  <a:lnTo>
                    <a:pt x="87" y="29"/>
                  </a:lnTo>
                  <a:lnTo>
                    <a:pt x="79" y="40"/>
                  </a:lnTo>
                  <a:lnTo>
                    <a:pt x="79" y="48"/>
                  </a:lnTo>
                  <a:lnTo>
                    <a:pt x="68" y="57"/>
                  </a:lnTo>
                  <a:lnTo>
                    <a:pt x="58" y="57"/>
                  </a:lnTo>
                  <a:lnTo>
                    <a:pt x="41" y="57"/>
                  </a:lnTo>
                  <a:lnTo>
                    <a:pt x="41" y="69"/>
                  </a:lnTo>
                  <a:lnTo>
                    <a:pt x="22" y="69"/>
                  </a:lnTo>
                  <a:close/>
                </a:path>
              </a:pathLst>
            </a:custGeom>
            <a:solidFill>
              <a:srgbClr val="ADFF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559" name="Freeform 28"/>
            <p:cNvSpPr>
              <a:spLocks/>
            </p:cNvSpPr>
            <p:nvPr/>
          </p:nvSpPr>
          <p:spPr bwMode="auto">
            <a:xfrm>
              <a:off x="3335" y="1106"/>
              <a:ext cx="92" cy="78"/>
            </a:xfrm>
            <a:custGeom>
              <a:avLst/>
              <a:gdLst>
                <a:gd name="T0" fmla="*/ 25 w 87"/>
                <a:gd name="T1" fmla="*/ 99 h 69"/>
                <a:gd name="T2" fmla="*/ 25 w 87"/>
                <a:gd name="T3" fmla="*/ 81 h 69"/>
                <a:gd name="T4" fmla="*/ 0 w 87"/>
                <a:gd name="T5" fmla="*/ 81 h 69"/>
                <a:gd name="T6" fmla="*/ 0 w 87"/>
                <a:gd name="T7" fmla="*/ 69 h 69"/>
                <a:gd name="T8" fmla="*/ 13 w 87"/>
                <a:gd name="T9" fmla="*/ 58 h 69"/>
                <a:gd name="T10" fmla="*/ 25 w 87"/>
                <a:gd name="T11" fmla="*/ 42 h 69"/>
                <a:gd name="T12" fmla="*/ 25 w 87"/>
                <a:gd name="T13" fmla="*/ 31 h 69"/>
                <a:gd name="T14" fmla="*/ 35 w 87"/>
                <a:gd name="T15" fmla="*/ 31 h 69"/>
                <a:gd name="T16" fmla="*/ 57 w 87"/>
                <a:gd name="T17" fmla="*/ 12 h 69"/>
                <a:gd name="T18" fmla="*/ 69 w 87"/>
                <a:gd name="T19" fmla="*/ 0 h 69"/>
                <a:gd name="T20" fmla="*/ 80 w 87"/>
                <a:gd name="T21" fmla="*/ 0 h 69"/>
                <a:gd name="T22" fmla="*/ 80 w 87"/>
                <a:gd name="T23" fmla="*/ 12 h 69"/>
                <a:gd name="T24" fmla="*/ 94 w 87"/>
                <a:gd name="T25" fmla="*/ 31 h 69"/>
                <a:gd name="T26" fmla="*/ 103 w 87"/>
                <a:gd name="T27" fmla="*/ 42 h 69"/>
                <a:gd name="T28" fmla="*/ 94 w 87"/>
                <a:gd name="T29" fmla="*/ 58 h 69"/>
                <a:gd name="T30" fmla="*/ 94 w 87"/>
                <a:gd name="T31" fmla="*/ 69 h 69"/>
                <a:gd name="T32" fmla="*/ 80 w 87"/>
                <a:gd name="T33" fmla="*/ 81 h 69"/>
                <a:gd name="T34" fmla="*/ 69 w 87"/>
                <a:gd name="T35" fmla="*/ 81 h 69"/>
                <a:gd name="T36" fmla="*/ 48 w 87"/>
                <a:gd name="T37" fmla="*/ 81 h 69"/>
                <a:gd name="T38" fmla="*/ 48 w 87"/>
                <a:gd name="T39" fmla="*/ 99 h 69"/>
                <a:gd name="T40" fmla="*/ 25 w 87"/>
                <a:gd name="T41" fmla="*/ 99 h 6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87" h="69">
                  <a:moveTo>
                    <a:pt x="22" y="69"/>
                  </a:moveTo>
                  <a:lnTo>
                    <a:pt x="22" y="57"/>
                  </a:lnTo>
                  <a:lnTo>
                    <a:pt x="0" y="57"/>
                  </a:lnTo>
                  <a:lnTo>
                    <a:pt x="0" y="48"/>
                  </a:lnTo>
                  <a:lnTo>
                    <a:pt x="10" y="40"/>
                  </a:lnTo>
                  <a:lnTo>
                    <a:pt x="22" y="29"/>
                  </a:lnTo>
                  <a:lnTo>
                    <a:pt x="22" y="21"/>
                  </a:lnTo>
                  <a:lnTo>
                    <a:pt x="29" y="21"/>
                  </a:lnTo>
                  <a:lnTo>
                    <a:pt x="48" y="9"/>
                  </a:lnTo>
                  <a:lnTo>
                    <a:pt x="58" y="0"/>
                  </a:lnTo>
                  <a:lnTo>
                    <a:pt x="68" y="0"/>
                  </a:lnTo>
                  <a:lnTo>
                    <a:pt x="68" y="9"/>
                  </a:lnTo>
                  <a:lnTo>
                    <a:pt x="79" y="21"/>
                  </a:lnTo>
                  <a:lnTo>
                    <a:pt x="87" y="29"/>
                  </a:lnTo>
                  <a:lnTo>
                    <a:pt x="79" y="40"/>
                  </a:lnTo>
                  <a:lnTo>
                    <a:pt x="79" y="48"/>
                  </a:lnTo>
                  <a:lnTo>
                    <a:pt x="68" y="57"/>
                  </a:lnTo>
                  <a:lnTo>
                    <a:pt x="58" y="57"/>
                  </a:lnTo>
                  <a:lnTo>
                    <a:pt x="41" y="57"/>
                  </a:lnTo>
                  <a:lnTo>
                    <a:pt x="41" y="69"/>
                  </a:lnTo>
                  <a:lnTo>
                    <a:pt x="22" y="69"/>
                  </a:lnTo>
                </a:path>
              </a:pathLst>
            </a:custGeom>
            <a:noFill/>
            <a:ln w="6350">
              <a:solidFill>
                <a:srgbClr val="7F7F7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560" name="Freeform 29"/>
            <p:cNvSpPr>
              <a:spLocks/>
            </p:cNvSpPr>
            <p:nvPr/>
          </p:nvSpPr>
          <p:spPr bwMode="auto">
            <a:xfrm>
              <a:off x="2428" y="1506"/>
              <a:ext cx="39" cy="55"/>
            </a:xfrm>
            <a:custGeom>
              <a:avLst/>
              <a:gdLst>
                <a:gd name="T0" fmla="*/ 32 w 37"/>
                <a:gd name="T1" fmla="*/ 72 h 48"/>
                <a:gd name="T2" fmla="*/ 20 w 37"/>
                <a:gd name="T3" fmla="*/ 72 h 48"/>
                <a:gd name="T4" fmla="*/ 8 w 37"/>
                <a:gd name="T5" fmla="*/ 57 h 48"/>
                <a:gd name="T6" fmla="*/ 8 w 37"/>
                <a:gd name="T7" fmla="*/ 44 h 48"/>
                <a:gd name="T8" fmla="*/ 0 w 37"/>
                <a:gd name="T9" fmla="*/ 44 h 48"/>
                <a:gd name="T10" fmla="*/ 0 w 37"/>
                <a:gd name="T11" fmla="*/ 29 h 48"/>
                <a:gd name="T12" fmla="*/ 8 w 37"/>
                <a:gd name="T13" fmla="*/ 15 h 48"/>
                <a:gd name="T14" fmla="*/ 20 w 37"/>
                <a:gd name="T15" fmla="*/ 0 h 48"/>
                <a:gd name="T16" fmla="*/ 43 w 37"/>
                <a:gd name="T17" fmla="*/ 0 h 48"/>
                <a:gd name="T18" fmla="*/ 32 w 37"/>
                <a:gd name="T19" fmla="*/ 15 h 48"/>
                <a:gd name="T20" fmla="*/ 32 w 37"/>
                <a:gd name="T21" fmla="*/ 29 h 48"/>
                <a:gd name="T22" fmla="*/ 32 w 37"/>
                <a:gd name="T23" fmla="*/ 44 h 48"/>
                <a:gd name="T24" fmla="*/ 32 w 37"/>
                <a:gd name="T25" fmla="*/ 57 h 48"/>
                <a:gd name="T26" fmla="*/ 32 w 37"/>
                <a:gd name="T27" fmla="*/ 72 h 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7" h="48">
                  <a:moveTo>
                    <a:pt x="27" y="48"/>
                  </a:moveTo>
                  <a:lnTo>
                    <a:pt x="17" y="48"/>
                  </a:lnTo>
                  <a:lnTo>
                    <a:pt x="8" y="38"/>
                  </a:lnTo>
                  <a:lnTo>
                    <a:pt x="8" y="29"/>
                  </a:lnTo>
                  <a:lnTo>
                    <a:pt x="0" y="29"/>
                  </a:lnTo>
                  <a:lnTo>
                    <a:pt x="0" y="19"/>
                  </a:lnTo>
                  <a:lnTo>
                    <a:pt x="8" y="10"/>
                  </a:lnTo>
                  <a:lnTo>
                    <a:pt x="17" y="0"/>
                  </a:lnTo>
                  <a:lnTo>
                    <a:pt x="37" y="0"/>
                  </a:lnTo>
                  <a:lnTo>
                    <a:pt x="27" y="10"/>
                  </a:lnTo>
                  <a:lnTo>
                    <a:pt x="27" y="19"/>
                  </a:lnTo>
                  <a:lnTo>
                    <a:pt x="27" y="29"/>
                  </a:lnTo>
                  <a:lnTo>
                    <a:pt x="27" y="38"/>
                  </a:lnTo>
                  <a:lnTo>
                    <a:pt x="27" y="48"/>
                  </a:lnTo>
                  <a:close/>
                </a:path>
              </a:pathLst>
            </a:custGeom>
            <a:solidFill>
              <a:srgbClr val="ADFF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561" name="Freeform 30"/>
            <p:cNvSpPr>
              <a:spLocks/>
            </p:cNvSpPr>
            <p:nvPr/>
          </p:nvSpPr>
          <p:spPr bwMode="auto">
            <a:xfrm>
              <a:off x="2428" y="1506"/>
              <a:ext cx="39" cy="55"/>
            </a:xfrm>
            <a:custGeom>
              <a:avLst/>
              <a:gdLst>
                <a:gd name="T0" fmla="*/ 32 w 37"/>
                <a:gd name="T1" fmla="*/ 72 h 48"/>
                <a:gd name="T2" fmla="*/ 20 w 37"/>
                <a:gd name="T3" fmla="*/ 72 h 48"/>
                <a:gd name="T4" fmla="*/ 8 w 37"/>
                <a:gd name="T5" fmla="*/ 57 h 48"/>
                <a:gd name="T6" fmla="*/ 8 w 37"/>
                <a:gd name="T7" fmla="*/ 44 h 48"/>
                <a:gd name="T8" fmla="*/ 0 w 37"/>
                <a:gd name="T9" fmla="*/ 44 h 48"/>
                <a:gd name="T10" fmla="*/ 0 w 37"/>
                <a:gd name="T11" fmla="*/ 29 h 48"/>
                <a:gd name="T12" fmla="*/ 8 w 37"/>
                <a:gd name="T13" fmla="*/ 15 h 48"/>
                <a:gd name="T14" fmla="*/ 20 w 37"/>
                <a:gd name="T15" fmla="*/ 0 h 48"/>
                <a:gd name="T16" fmla="*/ 43 w 37"/>
                <a:gd name="T17" fmla="*/ 0 h 48"/>
                <a:gd name="T18" fmla="*/ 32 w 37"/>
                <a:gd name="T19" fmla="*/ 15 h 48"/>
                <a:gd name="T20" fmla="*/ 32 w 37"/>
                <a:gd name="T21" fmla="*/ 29 h 48"/>
                <a:gd name="T22" fmla="*/ 32 w 37"/>
                <a:gd name="T23" fmla="*/ 44 h 48"/>
                <a:gd name="T24" fmla="*/ 32 w 37"/>
                <a:gd name="T25" fmla="*/ 57 h 48"/>
                <a:gd name="T26" fmla="*/ 32 w 37"/>
                <a:gd name="T27" fmla="*/ 72 h 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7" h="48">
                  <a:moveTo>
                    <a:pt x="27" y="48"/>
                  </a:moveTo>
                  <a:lnTo>
                    <a:pt x="17" y="48"/>
                  </a:lnTo>
                  <a:lnTo>
                    <a:pt x="8" y="38"/>
                  </a:lnTo>
                  <a:lnTo>
                    <a:pt x="8" y="29"/>
                  </a:lnTo>
                  <a:lnTo>
                    <a:pt x="0" y="29"/>
                  </a:lnTo>
                  <a:lnTo>
                    <a:pt x="0" y="19"/>
                  </a:lnTo>
                  <a:lnTo>
                    <a:pt x="8" y="10"/>
                  </a:lnTo>
                  <a:lnTo>
                    <a:pt x="17" y="0"/>
                  </a:lnTo>
                  <a:lnTo>
                    <a:pt x="37" y="0"/>
                  </a:lnTo>
                  <a:lnTo>
                    <a:pt x="27" y="10"/>
                  </a:lnTo>
                  <a:lnTo>
                    <a:pt x="27" y="19"/>
                  </a:lnTo>
                  <a:lnTo>
                    <a:pt x="27" y="29"/>
                  </a:lnTo>
                  <a:lnTo>
                    <a:pt x="27" y="38"/>
                  </a:lnTo>
                  <a:lnTo>
                    <a:pt x="27" y="48"/>
                  </a:lnTo>
                </a:path>
              </a:pathLst>
            </a:custGeom>
            <a:noFill/>
            <a:ln w="6350">
              <a:solidFill>
                <a:srgbClr val="7F7F7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562" name="Freeform 31"/>
            <p:cNvSpPr>
              <a:spLocks/>
            </p:cNvSpPr>
            <p:nvPr/>
          </p:nvSpPr>
          <p:spPr bwMode="auto">
            <a:xfrm>
              <a:off x="2378" y="1269"/>
              <a:ext cx="159" cy="204"/>
            </a:xfrm>
            <a:custGeom>
              <a:avLst/>
              <a:gdLst>
                <a:gd name="T0" fmla="*/ 74 w 152"/>
                <a:gd name="T1" fmla="*/ 250 h 180"/>
                <a:gd name="T2" fmla="*/ 74 w 152"/>
                <a:gd name="T3" fmla="*/ 233 h 180"/>
                <a:gd name="T4" fmla="*/ 65 w 152"/>
                <a:gd name="T5" fmla="*/ 210 h 180"/>
                <a:gd name="T6" fmla="*/ 65 w 152"/>
                <a:gd name="T7" fmla="*/ 193 h 180"/>
                <a:gd name="T8" fmla="*/ 65 w 152"/>
                <a:gd name="T9" fmla="*/ 164 h 180"/>
                <a:gd name="T10" fmla="*/ 74 w 152"/>
                <a:gd name="T11" fmla="*/ 141 h 180"/>
                <a:gd name="T12" fmla="*/ 86 w 152"/>
                <a:gd name="T13" fmla="*/ 109 h 180"/>
                <a:gd name="T14" fmla="*/ 108 w 152"/>
                <a:gd name="T15" fmla="*/ 97 h 180"/>
                <a:gd name="T16" fmla="*/ 119 w 152"/>
                <a:gd name="T17" fmla="*/ 79 h 180"/>
                <a:gd name="T18" fmla="*/ 152 w 152"/>
                <a:gd name="T19" fmla="*/ 67 h 180"/>
                <a:gd name="T20" fmla="*/ 174 w 152"/>
                <a:gd name="T21" fmla="*/ 56 h 180"/>
                <a:gd name="T22" fmla="*/ 174 w 152"/>
                <a:gd name="T23" fmla="*/ 42 h 180"/>
                <a:gd name="T24" fmla="*/ 160 w 152"/>
                <a:gd name="T25" fmla="*/ 42 h 180"/>
                <a:gd name="T26" fmla="*/ 160 w 152"/>
                <a:gd name="T27" fmla="*/ 28 h 180"/>
                <a:gd name="T28" fmla="*/ 152 w 152"/>
                <a:gd name="T29" fmla="*/ 10 h 180"/>
                <a:gd name="T30" fmla="*/ 141 w 152"/>
                <a:gd name="T31" fmla="*/ 10 h 180"/>
                <a:gd name="T32" fmla="*/ 129 w 152"/>
                <a:gd name="T33" fmla="*/ 0 h 180"/>
                <a:gd name="T34" fmla="*/ 97 w 152"/>
                <a:gd name="T35" fmla="*/ 10 h 180"/>
                <a:gd name="T36" fmla="*/ 74 w 152"/>
                <a:gd name="T37" fmla="*/ 28 h 180"/>
                <a:gd name="T38" fmla="*/ 65 w 152"/>
                <a:gd name="T39" fmla="*/ 10 h 180"/>
                <a:gd name="T40" fmla="*/ 54 w 152"/>
                <a:gd name="T41" fmla="*/ 42 h 180"/>
                <a:gd name="T42" fmla="*/ 45 w 152"/>
                <a:gd name="T43" fmla="*/ 56 h 180"/>
                <a:gd name="T44" fmla="*/ 30 w 152"/>
                <a:gd name="T45" fmla="*/ 42 h 180"/>
                <a:gd name="T46" fmla="*/ 0 w 152"/>
                <a:gd name="T47" fmla="*/ 67 h 180"/>
                <a:gd name="T48" fmla="*/ 0 w 152"/>
                <a:gd name="T49" fmla="*/ 79 h 180"/>
                <a:gd name="T50" fmla="*/ 10 w 152"/>
                <a:gd name="T51" fmla="*/ 79 h 180"/>
                <a:gd name="T52" fmla="*/ 22 w 152"/>
                <a:gd name="T53" fmla="*/ 97 h 180"/>
                <a:gd name="T54" fmla="*/ 10 w 152"/>
                <a:gd name="T55" fmla="*/ 122 h 180"/>
                <a:gd name="T56" fmla="*/ 22 w 152"/>
                <a:gd name="T57" fmla="*/ 141 h 180"/>
                <a:gd name="T58" fmla="*/ 10 w 152"/>
                <a:gd name="T59" fmla="*/ 164 h 180"/>
                <a:gd name="T60" fmla="*/ 0 w 152"/>
                <a:gd name="T61" fmla="*/ 151 h 180"/>
                <a:gd name="T62" fmla="*/ 0 w 152"/>
                <a:gd name="T63" fmla="*/ 179 h 180"/>
                <a:gd name="T64" fmla="*/ 22 w 152"/>
                <a:gd name="T65" fmla="*/ 193 h 180"/>
                <a:gd name="T66" fmla="*/ 22 w 152"/>
                <a:gd name="T67" fmla="*/ 210 h 180"/>
                <a:gd name="T68" fmla="*/ 22 w 152"/>
                <a:gd name="T69" fmla="*/ 220 h 180"/>
                <a:gd name="T70" fmla="*/ 30 w 152"/>
                <a:gd name="T71" fmla="*/ 220 h 180"/>
                <a:gd name="T72" fmla="*/ 30 w 152"/>
                <a:gd name="T73" fmla="*/ 233 h 180"/>
                <a:gd name="T74" fmla="*/ 45 w 152"/>
                <a:gd name="T75" fmla="*/ 250 h 180"/>
                <a:gd name="T76" fmla="*/ 54 w 152"/>
                <a:gd name="T77" fmla="*/ 233 h 180"/>
                <a:gd name="T78" fmla="*/ 54 w 152"/>
                <a:gd name="T79" fmla="*/ 262 h 180"/>
                <a:gd name="T80" fmla="*/ 74 w 152"/>
                <a:gd name="T81" fmla="*/ 250 h 18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52" h="180">
                  <a:moveTo>
                    <a:pt x="65" y="172"/>
                  </a:moveTo>
                  <a:lnTo>
                    <a:pt x="65" y="161"/>
                  </a:lnTo>
                  <a:lnTo>
                    <a:pt x="56" y="144"/>
                  </a:lnTo>
                  <a:lnTo>
                    <a:pt x="56" y="132"/>
                  </a:lnTo>
                  <a:lnTo>
                    <a:pt x="56" y="113"/>
                  </a:lnTo>
                  <a:lnTo>
                    <a:pt x="65" y="96"/>
                  </a:lnTo>
                  <a:lnTo>
                    <a:pt x="75" y="75"/>
                  </a:lnTo>
                  <a:lnTo>
                    <a:pt x="94" y="67"/>
                  </a:lnTo>
                  <a:lnTo>
                    <a:pt x="104" y="55"/>
                  </a:lnTo>
                  <a:lnTo>
                    <a:pt x="133" y="46"/>
                  </a:lnTo>
                  <a:lnTo>
                    <a:pt x="152" y="38"/>
                  </a:lnTo>
                  <a:lnTo>
                    <a:pt x="152" y="29"/>
                  </a:lnTo>
                  <a:lnTo>
                    <a:pt x="140" y="29"/>
                  </a:lnTo>
                  <a:lnTo>
                    <a:pt x="140" y="19"/>
                  </a:lnTo>
                  <a:lnTo>
                    <a:pt x="133" y="7"/>
                  </a:lnTo>
                  <a:lnTo>
                    <a:pt x="123" y="7"/>
                  </a:lnTo>
                  <a:lnTo>
                    <a:pt x="113" y="0"/>
                  </a:lnTo>
                  <a:lnTo>
                    <a:pt x="85" y="7"/>
                  </a:lnTo>
                  <a:lnTo>
                    <a:pt x="65" y="19"/>
                  </a:lnTo>
                  <a:lnTo>
                    <a:pt x="56" y="7"/>
                  </a:lnTo>
                  <a:lnTo>
                    <a:pt x="48" y="29"/>
                  </a:lnTo>
                  <a:lnTo>
                    <a:pt x="39" y="38"/>
                  </a:lnTo>
                  <a:lnTo>
                    <a:pt x="27" y="29"/>
                  </a:lnTo>
                  <a:lnTo>
                    <a:pt x="0" y="46"/>
                  </a:lnTo>
                  <a:lnTo>
                    <a:pt x="0" y="55"/>
                  </a:lnTo>
                  <a:lnTo>
                    <a:pt x="10" y="55"/>
                  </a:lnTo>
                  <a:lnTo>
                    <a:pt x="19" y="67"/>
                  </a:lnTo>
                  <a:lnTo>
                    <a:pt x="10" y="84"/>
                  </a:lnTo>
                  <a:lnTo>
                    <a:pt x="19" y="96"/>
                  </a:lnTo>
                  <a:lnTo>
                    <a:pt x="10" y="113"/>
                  </a:lnTo>
                  <a:lnTo>
                    <a:pt x="0" y="103"/>
                  </a:lnTo>
                  <a:lnTo>
                    <a:pt x="0" y="123"/>
                  </a:lnTo>
                  <a:lnTo>
                    <a:pt x="19" y="132"/>
                  </a:lnTo>
                  <a:lnTo>
                    <a:pt x="19" y="144"/>
                  </a:lnTo>
                  <a:lnTo>
                    <a:pt x="19" y="151"/>
                  </a:lnTo>
                  <a:lnTo>
                    <a:pt x="27" y="151"/>
                  </a:lnTo>
                  <a:lnTo>
                    <a:pt x="27" y="161"/>
                  </a:lnTo>
                  <a:lnTo>
                    <a:pt x="39" y="172"/>
                  </a:lnTo>
                  <a:lnTo>
                    <a:pt x="48" y="161"/>
                  </a:lnTo>
                  <a:lnTo>
                    <a:pt x="48" y="180"/>
                  </a:lnTo>
                  <a:lnTo>
                    <a:pt x="65" y="172"/>
                  </a:lnTo>
                  <a:close/>
                </a:path>
              </a:pathLst>
            </a:custGeom>
            <a:solidFill>
              <a:srgbClr val="ADFF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563" name="Freeform 32"/>
            <p:cNvSpPr>
              <a:spLocks/>
            </p:cNvSpPr>
            <p:nvPr/>
          </p:nvSpPr>
          <p:spPr bwMode="auto">
            <a:xfrm>
              <a:off x="2378" y="1269"/>
              <a:ext cx="159" cy="204"/>
            </a:xfrm>
            <a:custGeom>
              <a:avLst/>
              <a:gdLst>
                <a:gd name="T0" fmla="*/ 74 w 152"/>
                <a:gd name="T1" fmla="*/ 250 h 180"/>
                <a:gd name="T2" fmla="*/ 74 w 152"/>
                <a:gd name="T3" fmla="*/ 233 h 180"/>
                <a:gd name="T4" fmla="*/ 65 w 152"/>
                <a:gd name="T5" fmla="*/ 210 h 180"/>
                <a:gd name="T6" fmla="*/ 65 w 152"/>
                <a:gd name="T7" fmla="*/ 193 h 180"/>
                <a:gd name="T8" fmla="*/ 65 w 152"/>
                <a:gd name="T9" fmla="*/ 164 h 180"/>
                <a:gd name="T10" fmla="*/ 74 w 152"/>
                <a:gd name="T11" fmla="*/ 141 h 180"/>
                <a:gd name="T12" fmla="*/ 86 w 152"/>
                <a:gd name="T13" fmla="*/ 109 h 180"/>
                <a:gd name="T14" fmla="*/ 108 w 152"/>
                <a:gd name="T15" fmla="*/ 97 h 180"/>
                <a:gd name="T16" fmla="*/ 119 w 152"/>
                <a:gd name="T17" fmla="*/ 79 h 180"/>
                <a:gd name="T18" fmla="*/ 152 w 152"/>
                <a:gd name="T19" fmla="*/ 67 h 180"/>
                <a:gd name="T20" fmla="*/ 174 w 152"/>
                <a:gd name="T21" fmla="*/ 56 h 180"/>
                <a:gd name="T22" fmla="*/ 174 w 152"/>
                <a:gd name="T23" fmla="*/ 42 h 180"/>
                <a:gd name="T24" fmla="*/ 160 w 152"/>
                <a:gd name="T25" fmla="*/ 42 h 180"/>
                <a:gd name="T26" fmla="*/ 160 w 152"/>
                <a:gd name="T27" fmla="*/ 28 h 180"/>
                <a:gd name="T28" fmla="*/ 152 w 152"/>
                <a:gd name="T29" fmla="*/ 10 h 180"/>
                <a:gd name="T30" fmla="*/ 141 w 152"/>
                <a:gd name="T31" fmla="*/ 10 h 180"/>
                <a:gd name="T32" fmla="*/ 129 w 152"/>
                <a:gd name="T33" fmla="*/ 0 h 180"/>
                <a:gd name="T34" fmla="*/ 97 w 152"/>
                <a:gd name="T35" fmla="*/ 10 h 180"/>
                <a:gd name="T36" fmla="*/ 74 w 152"/>
                <a:gd name="T37" fmla="*/ 28 h 180"/>
                <a:gd name="T38" fmla="*/ 65 w 152"/>
                <a:gd name="T39" fmla="*/ 10 h 180"/>
                <a:gd name="T40" fmla="*/ 54 w 152"/>
                <a:gd name="T41" fmla="*/ 42 h 180"/>
                <a:gd name="T42" fmla="*/ 45 w 152"/>
                <a:gd name="T43" fmla="*/ 56 h 180"/>
                <a:gd name="T44" fmla="*/ 30 w 152"/>
                <a:gd name="T45" fmla="*/ 42 h 180"/>
                <a:gd name="T46" fmla="*/ 0 w 152"/>
                <a:gd name="T47" fmla="*/ 67 h 180"/>
                <a:gd name="T48" fmla="*/ 0 w 152"/>
                <a:gd name="T49" fmla="*/ 79 h 180"/>
                <a:gd name="T50" fmla="*/ 10 w 152"/>
                <a:gd name="T51" fmla="*/ 79 h 180"/>
                <a:gd name="T52" fmla="*/ 22 w 152"/>
                <a:gd name="T53" fmla="*/ 97 h 180"/>
                <a:gd name="T54" fmla="*/ 10 w 152"/>
                <a:gd name="T55" fmla="*/ 122 h 180"/>
                <a:gd name="T56" fmla="*/ 22 w 152"/>
                <a:gd name="T57" fmla="*/ 141 h 180"/>
                <a:gd name="T58" fmla="*/ 10 w 152"/>
                <a:gd name="T59" fmla="*/ 164 h 180"/>
                <a:gd name="T60" fmla="*/ 0 w 152"/>
                <a:gd name="T61" fmla="*/ 151 h 180"/>
                <a:gd name="T62" fmla="*/ 0 w 152"/>
                <a:gd name="T63" fmla="*/ 179 h 180"/>
                <a:gd name="T64" fmla="*/ 22 w 152"/>
                <a:gd name="T65" fmla="*/ 193 h 180"/>
                <a:gd name="T66" fmla="*/ 22 w 152"/>
                <a:gd name="T67" fmla="*/ 210 h 180"/>
                <a:gd name="T68" fmla="*/ 22 w 152"/>
                <a:gd name="T69" fmla="*/ 220 h 180"/>
                <a:gd name="T70" fmla="*/ 30 w 152"/>
                <a:gd name="T71" fmla="*/ 220 h 180"/>
                <a:gd name="T72" fmla="*/ 30 w 152"/>
                <a:gd name="T73" fmla="*/ 233 h 180"/>
                <a:gd name="T74" fmla="*/ 45 w 152"/>
                <a:gd name="T75" fmla="*/ 250 h 180"/>
                <a:gd name="T76" fmla="*/ 54 w 152"/>
                <a:gd name="T77" fmla="*/ 233 h 180"/>
                <a:gd name="T78" fmla="*/ 54 w 152"/>
                <a:gd name="T79" fmla="*/ 262 h 180"/>
                <a:gd name="T80" fmla="*/ 74 w 152"/>
                <a:gd name="T81" fmla="*/ 250 h 18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52" h="180">
                  <a:moveTo>
                    <a:pt x="65" y="172"/>
                  </a:moveTo>
                  <a:lnTo>
                    <a:pt x="65" y="161"/>
                  </a:lnTo>
                  <a:lnTo>
                    <a:pt x="56" y="144"/>
                  </a:lnTo>
                  <a:lnTo>
                    <a:pt x="56" y="132"/>
                  </a:lnTo>
                  <a:lnTo>
                    <a:pt x="56" y="113"/>
                  </a:lnTo>
                  <a:lnTo>
                    <a:pt x="65" y="96"/>
                  </a:lnTo>
                  <a:lnTo>
                    <a:pt x="75" y="75"/>
                  </a:lnTo>
                  <a:lnTo>
                    <a:pt x="94" y="67"/>
                  </a:lnTo>
                  <a:lnTo>
                    <a:pt x="104" y="55"/>
                  </a:lnTo>
                  <a:lnTo>
                    <a:pt x="133" y="46"/>
                  </a:lnTo>
                  <a:lnTo>
                    <a:pt x="152" y="38"/>
                  </a:lnTo>
                  <a:lnTo>
                    <a:pt x="152" y="29"/>
                  </a:lnTo>
                  <a:lnTo>
                    <a:pt x="140" y="29"/>
                  </a:lnTo>
                  <a:lnTo>
                    <a:pt x="140" y="19"/>
                  </a:lnTo>
                  <a:lnTo>
                    <a:pt x="133" y="7"/>
                  </a:lnTo>
                  <a:lnTo>
                    <a:pt x="123" y="7"/>
                  </a:lnTo>
                  <a:lnTo>
                    <a:pt x="113" y="0"/>
                  </a:lnTo>
                  <a:lnTo>
                    <a:pt x="85" y="7"/>
                  </a:lnTo>
                  <a:lnTo>
                    <a:pt x="65" y="19"/>
                  </a:lnTo>
                  <a:lnTo>
                    <a:pt x="56" y="7"/>
                  </a:lnTo>
                  <a:lnTo>
                    <a:pt x="48" y="29"/>
                  </a:lnTo>
                  <a:lnTo>
                    <a:pt x="39" y="38"/>
                  </a:lnTo>
                  <a:lnTo>
                    <a:pt x="27" y="29"/>
                  </a:lnTo>
                  <a:lnTo>
                    <a:pt x="0" y="46"/>
                  </a:lnTo>
                  <a:lnTo>
                    <a:pt x="0" y="55"/>
                  </a:lnTo>
                  <a:lnTo>
                    <a:pt x="10" y="55"/>
                  </a:lnTo>
                  <a:lnTo>
                    <a:pt x="19" y="67"/>
                  </a:lnTo>
                  <a:lnTo>
                    <a:pt x="10" y="84"/>
                  </a:lnTo>
                  <a:lnTo>
                    <a:pt x="19" y="96"/>
                  </a:lnTo>
                  <a:lnTo>
                    <a:pt x="10" y="113"/>
                  </a:lnTo>
                  <a:lnTo>
                    <a:pt x="0" y="103"/>
                  </a:lnTo>
                  <a:lnTo>
                    <a:pt x="0" y="123"/>
                  </a:lnTo>
                  <a:lnTo>
                    <a:pt x="19" y="132"/>
                  </a:lnTo>
                  <a:lnTo>
                    <a:pt x="19" y="144"/>
                  </a:lnTo>
                  <a:lnTo>
                    <a:pt x="19" y="151"/>
                  </a:lnTo>
                  <a:lnTo>
                    <a:pt x="27" y="151"/>
                  </a:lnTo>
                  <a:lnTo>
                    <a:pt x="27" y="161"/>
                  </a:lnTo>
                  <a:lnTo>
                    <a:pt x="39" y="172"/>
                  </a:lnTo>
                  <a:lnTo>
                    <a:pt x="48" y="161"/>
                  </a:lnTo>
                  <a:lnTo>
                    <a:pt x="48" y="180"/>
                  </a:lnTo>
                  <a:lnTo>
                    <a:pt x="65" y="172"/>
                  </a:lnTo>
                </a:path>
              </a:pathLst>
            </a:custGeom>
            <a:noFill/>
            <a:ln w="6350">
              <a:solidFill>
                <a:srgbClr val="7F7F7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564" name="Freeform 33"/>
            <p:cNvSpPr>
              <a:spLocks/>
            </p:cNvSpPr>
            <p:nvPr/>
          </p:nvSpPr>
          <p:spPr bwMode="auto">
            <a:xfrm>
              <a:off x="2517" y="1203"/>
              <a:ext cx="391" cy="109"/>
            </a:xfrm>
            <a:custGeom>
              <a:avLst/>
              <a:gdLst>
                <a:gd name="T0" fmla="*/ 32 w 372"/>
                <a:gd name="T1" fmla="*/ 141 h 96"/>
                <a:gd name="T2" fmla="*/ 32 w 372"/>
                <a:gd name="T3" fmla="*/ 127 h 96"/>
                <a:gd name="T4" fmla="*/ 22 w 372"/>
                <a:gd name="T5" fmla="*/ 95 h 96"/>
                <a:gd name="T6" fmla="*/ 0 w 372"/>
                <a:gd name="T7" fmla="*/ 70 h 96"/>
                <a:gd name="T8" fmla="*/ 7 w 372"/>
                <a:gd name="T9" fmla="*/ 70 h 96"/>
                <a:gd name="T10" fmla="*/ 7 w 372"/>
                <a:gd name="T11" fmla="*/ 57 h 96"/>
                <a:gd name="T12" fmla="*/ 0 w 372"/>
                <a:gd name="T13" fmla="*/ 57 h 96"/>
                <a:gd name="T14" fmla="*/ 7 w 372"/>
                <a:gd name="T15" fmla="*/ 42 h 96"/>
                <a:gd name="T16" fmla="*/ 22 w 372"/>
                <a:gd name="T17" fmla="*/ 42 h 96"/>
                <a:gd name="T18" fmla="*/ 44 w 372"/>
                <a:gd name="T19" fmla="*/ 57 h 96"/>
                <a:gd name="T20" fmla="*/ 55 w 372"/>
                <a:gd name="T21" fmla="*/ 42 h 96"/>
                <a:gd name="T22" fmla="*/ 78 w 372"/>
                <a:gd name="T23" fmla="*/ 14 h 96"/>
                <a:gd name="T24" fmla="*/ 88 w 372"/>
                <a:gd name="T25" fmla="*/ 14 h 96"/>
                <a:gd name="T26" fmla="*/ 88 w 372"/>
                <a:gd name="T27" fmla="*/ 0 h 96"/>
                <a:gd name="T28" fmla="*/ 100 w 372"/>
                <a:gd name="T29" fmla="*/ 0 h 96"/>
                <a:gd name="T30" fmla="*/ 122 w 372"/>
                <a:gd name="T31" fmla="*/ 14 h 96"/>
                <a:gd name="T32" fmla="*/ 131 w 372"/>
                <a:gd name="T33" fmla="*/ 0 h 96"/>
                <a:gd name="T34" fmla="*/ 156 w 372"/>
                <a:gd name="T35" fmla="*/ 14 h 96"/>
                <a:gd name="T36" fmla="*/ 166 w 372"/>
                <a:gd name="T37" fmla="*/ 14 h 96"/>
                <a:gd name="T38" fmla="*/ 189 w 372"/>
                <a:gd name="T39" fmla="*/ 0 h 96"/>
                <a:gd name="T40" fmla="*/ 222 w 372"/>
                <a:gd name="T41" fmla="*/ 0 h 96"/>
                <a:gd name="T42" fmla="*/ 253 w 372"/>
                <a:gd name="T43" fmla="*/ 14 h 96"/>
                <a:gd name="T44" fmla="*/ 275 w 372"/>
                <a:gd name="T45" fmla="*/ 28 h 96"/>
                <a:gd name="T46" fmla="*/ 309 w 372"/>
                <a:gd name="T47" fmla="*/ 42 h 96"/>
                <a:gd name="T48" fmla="*/ 321 w 372"/>
                <a:gd name="T49" fmla="*/ 28 h 96"/>
                <a:gd name="T50" fmla="*/ 354 w 372"/>
                <a:gd name="T51" fmla="*/ 42 h 96"/>
                <a:gd name="T52" fmla="*/ 365 w 372"/>
                <a:gd name="T53" fmla="*/ 42 h 96"/>
                <a:gd name="T54" fmla="*/ 376 w 372"/>
                <a:gd name="T55" fmla="*/ 28 h 96"/>
                <a:gd name="T56" fmla="*/ 398 w 372"/>
                <a:gd name="T57" fmla="*/ 42 h 96"/>
                <a:gd name="T58" fmla="*/ 419 w 372"/>
                <a:gd name="T59" fmla="*/ 42 h 96"/>
                <a:gd name="T60" fmla="*/ 432 w 372"/>
                <a:gd name="T61" fmla="*/ 57 h 96"/>
                <a:gd name="T62" fmla="*/ 410 w 372"/>
                <a:gd name="T63" fmla="*/ 85 h 96"/>
                <a:gd name="T64" fmla="*/ 410 w 372"/>
                <a:gd name="T65" fmla="*/ 95 h 96"/>
                <a:gd name="T66" fmla="*/ 376 w 372"/>
                <a:gd name="T67" fmla="*/ 95 h 96"/>
                <a:gd name="T68" fmla="*/ 365 w 372"/>
                <a:gd name="T69" fmla="*/ 85 h 96"/>
                <a:gd name="T70" fmla="*/ 343 w 372"/>
                <a:gd name="T71" fmla="*/ 85 h 96"/>
                <a:gd name="T72" fmla="*/ 299 w 372"/>
                <a:gd name="T73" fmla="*/ 112 h 96"/>
                <a:gd name="T74" fmla="*/ 275 w 372"/>
                <a:gd name="T75" fmla="*/ 95 h 96"/>
                <a:gd name="T76" fmla="*/ 253 w 372"/>
                <a:gd name="T77" fmla="*/ 85 h 96"/>
                <a:gd name="T78" fmla="*/ 245 w 372"/>
                <a:gd name="T79" fmla="*/ 85 h 96"/>
                <a:gd name="T80" fmla="*/ 222 w 372"/>
                <a:gd name="T81" fmla="*/ 85 h 96"/>
                <a:gd name="T82" fmla="*/ 211 w 372"/>
                <a:gd name="T83" fmla="*/ 95 h 96"/>
                <a:gd name="T84" fmla="*/ 198 w 372"/>
                <a:gd name="T85" fmla="*/ 112 h 96"/>
                <a:gd name="T86" fmla="*/ 178 w 372"/>
                <a:gd name="T87" fmla="*/ 95 h 96"/>
                <a:gd name="T88" fmla="*/ 156 w 372"/>
                <a:gd name="T89" fmla="*/ 95 h 96"/>
                <a:gd name="T90" fmla="*/ 156 w 372"/>
                <a:gd name="T91" fmla="*/ 85 h 96"/>
                <a:gd name="T92" fmla="*/ 144 w 372"/>
                <a:gd name="T93" fmla="*/ 85 h 96"/>
                <a:gd name="T94" fmla="*/ 122 w 372"/>
                <a:gd name="T95" fmla="*/ 112 h 96"/>
                <a:gd name="T96" fmla="*/ 100 w 372"/>
                <a:gd name="T97" fmla="*/ 112 h 96"/>
                <a:gd name="T98" fmla="*/ 78 w 372"/>
                <a:gd name="T99" fmla="*/ 95 h 96"/>
                <a:gd name="T100" fmla="*/ 66 w 372"/>
                <a:gd name="T101" fmla="*/ 112 h 96"/>
                <a:gd name="T102" fmla="*/ 66 w 372"/>
                <a:gd name="T103" fmla="*/ 127 h 96"/>
                <a:gd name="T104" fmla="*/ 55 w 372"/>
                <a:gd name="T105" fmla="*/ 127 h 96"/>
                <a:gd name="T106" fmla="*/ 32 w 372"/>
                <a:gd name="T107" fmla="*/ 141 h 9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372" h="96">
                  <a:moveTo>
                    <a:pt x="28" y="96"/>
                  </a:moveTo>
                  <a:lnTo>
                    <a:pt x="28" y="87"/>
                  </a:lnTo>
                  <a:lnTo>
                    <a:pt x="19" y="65"/>
                  </a:lnTo>
                  <a:lnTo>
                    <a:pt x="0" y="48"/>
                  </a:lnTo>
                  <a:lnTo>
                    <a:pt x="7" y="48"/>
                  </a:lnTo>
                  <a:lnTo>
                    <a:pt x="7" y="39"/>
                  </a:lnTo>
                  <a:lnTo>
                    <a:pt x="0" y="39"/>
                  </a:lnTo>
                  <a:lnTo>
                    <a:pt x="7" y="29"/>
                  </a:lnTo>
                  <a:lnTo>
                    <a:pt x="19" y="29"/>
                  </a:lnTo>
                  <a:lnTo>
                    <a:pt x="38" y="39"/>
                  </a:lnTo>
                  <a:lnTo>
                    <a:pt x="47" y="29"/>
                  </a:lnTo>
                  <a:lnTo>
                    <a:pt x="67" y="10"/>
                  </a:lnTo>
                  <a:lnTo>
                    <a:pt x="76" y="10"/>
                  </a:lnTo>
                  <a:lnTo>
                    <a:pt x="76" y="0"/>
                  </a:lnTo>
                  <a:lnTo>
                    <a:pt x="86" y="0"/>
                  </a:lnTo>
                  <a:lnTo>
                    <a:pt x="105" y="10"/>
                  </a:lnTo>
                  <a:lnTo>
                    <a:pt x="113" y="0"/>
                  </a:lnTo>
                  <a:lnTo>
                    <a:pt x="134" y="10"/>
                  </a:lnTo>
                  <a:lnTo>
                    <a:pt x="143" y="10"/>
                  </a:lnTo>
                  <a:lnTo>
                    <a:pt x="163" y="0"/>
                  </a:lnTo>
                  <a:lnTo>
                    <a:pt x="191" y="0"/>
                  </a:lnTo>
                  <a:lnTo>
                    <a:pt x="218" y="10"/>
                  </a:lnTo>
                  <a:lnTo>
                    <a:pt x="237" y="19"/>
                  </a:lnTo>
                  <a:lnTo>
                    <a:pt x="266" y="29"/>
                  </a:lnTo>
                  <a:lnTo>
                    <a:pt x="276" y="19"/>
                  </a:lnTo>
                  <a:lnTo>
                    <a:pt x="305" y="29"/>
                  </a:lnTo>
                  <a:lnTo>
                    <a:pt x="314" y="29"/>
                  </a:lnTo>
                  <a:lnTo>
                    <a:pt x="324" y="19"/>
                  </a:lnTo>
                  <a:lnTo>
                    <a:pt x="343" y="29"/>
                  </a:lnTo>
                  <a:lnTo>
                    <a:pt x="362" y="29"/>
                  </a:lnTo>
                  <a:lnTo>
                    <a:pt x="372" y="39"/>
                  </a:lnTo>
                  <a:lnTo>
                    <a:pt x="353" y="58"/>
                  </a:lnTo>
                  <a:lnTo>
                    <a:pt x="353" y="65"/>
                  </a:lnTo>
                  <a:lnTo>
                    <a:pt x="324" y="65"/>
                  </a:lnTo>
                  <a:lnTo>
                    <a:pt x="314" y="58"/>
                  </a:lnTo>
                  <a:lnTo>
                    <a:pt x="295" y="58"/>
                  </a:lnTo>
                  <a:lnTo>
                    <a:pt x="257" y="77"/>
                  </a:lnTo>
                  <a:lnTo>
                    <a:pt x="237" y="65"/>
                  </a:lnTo>
                  <a:lnTo>
                    <a:pt x="218" y="58"/>
                  </a:lnTo>
                  <a:lnTo>
                    <a:pt x="211" y="58"/>
                  </a:lnTo>
                  <a:lnTo>
                    <a:pt x="191" y="58"/>
                  </a:lnTo>
                  <a:lnTo>
                    <a:pt x="182" y="65"/>
                  </a:lnTo>
                  <a:lnTo>
                    <a:pt x="170" y="77"/>
                  </a:lnTo>
                  <a:lnTo>
                    <a:pt x="153" y="65"/>
                  </a:lnTo>
                  <a:lnTo>
                    <a:pt x="134" y="65"/>
                  </a:lnTo>
                  <a:lnTo>
                    <a:pt x="134" y="58"/>
                  </a:lnTo>
                  <a:lnTo>
                    <a:pt x="124" y="58"/>
                  </a:lnTo>
                  <a:lnTo>
                    <a:pt x="105" y="77"/>
                  </a:lnTo>
                  <a:lnTo>
                    <a:pt x="86" y="77"/>
                  </a:lnTo>
                  <a:lnTo>
                    <a:pt x="67" y="65"/>
                  </a:lnTo>
                  <a:lnTo>
                    <a:pt x="57" y="77"/>
                  </a:lnTo>
                  <a:lnTo>
                    <a:pt x="57" y="87"/>
                  </a:lnTo>
                  <a:lnTo>
                    <a:pt x="47" y="87"/>
                  </a:lnTo>
                  <a:lnTo>
                    <a:pt x="28" y="96"/>
                  </a:lnTo>
                  <a:close/>
                </a:path>
              </a:pathLst>
            </a:custGeom>
            <a:solidFill>
              <a:srgbClr val="ADFF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565" name="Freeform 34"/>
            <p:cNvSpPr>
              <a:spLocks/>
            </p:cNvSpPr>
            <p:nvPr/>
          </p:nvSpPr>
          <p:spPr bwMode="auto">
            <a:xfrm>
              <a:off x="2517" y="1203"/>
              <a:ext cx="391" cy="109"/>
            </a:xfrm>
            <a:custGeom>
              <a:avLst/>
              <a:gdLst>
                <a:gd name="T0" fmla="*/ 32 w 372"/>
                <a:gd name="T1" fmla="*/ 141 h 96"/>
                <a:gd name="T2" fmla="*/ 32 w 372"/>
                <a:gd name="T3" fmla="*/ 127 h 96"/>
                <a:gd name="T4" fmla="*/ 22 w 372"/>
                <a:gd name="T5" fmla="*/ 95 h 96"/>
                <a:gd name="T6" fmla="*/ 0 w 372"/>
                <a:gd name="T7" fmla="*/ 70 h 96"/>
                <a:gd name="T8" fmla="*/ 7 w 372"/>
                <a:gd name="T9" fmla="*/ 70 h 96"/>
                <a:gd name="T10" fmla="*/ 7 w 372"/>
                <a:gd name="T11" fmla="*/ 57 h 96"/>
                <a:gd name="T12" fmla="*/ 0 w 372"/>
                <a:gd name="T13" fmla="*/ 57 h 96"/>
                <a:gd name="T14" fmla="*/ 7 w 372"/>
                <a:gd name="T15" fmla="*/ 42 h 96"/>
                <a:gd name="T16" fmla="*/ 22 w 372"/>
                <a:gd name="T17" fmla="*/ 42 h 96"/>
                <a:gd name="T18" fmla="*/ 44 w 372"/>
                <a:gd name="T19" fmla="*/ 57 h 96"/>
                <a:gd name="T20" fmla="*/ 55 w 372"/>
                <a:gd name="T21" fmla="*/ 42 h 96"/>
                <a:gd name="T22" fmla="*/ 78 w 372"/>
                <a:gd name="T23" fmla="*/ 14 h 96"/>
                <a:gd name="T24" fmla="*/ 88 w 372"/>
                <a:gd name="T25" fmla="*/ 14 h 96"/>
                <a:gd name="T26" fmla="*/ 88 w 372"/>
                <a:gd name="T27" fmla="*/ 0 h 96"/>
                <a:gd name="T28" fmla="*/ 100 w 372"/>
                <a:gd name="T29" fmla="*/ 0 h 96"/>
                <a:gd name="T30" fmla="*/ 122 w 372"/>
                <a:gd name="T31" fmla="*/ 14 h 96"/>
                <a:gd name="T32" fmla="*/ 131 w 372"/>
                <a:gd name="T33" fmla="*/ 0 h 96"/>
                <a:gd name="T34" fmla="*/ 156 w 372"/>
                <a:gd name="T35" fmla="*/ 14 h 96"/>
                <a:gd name="T36" fmla="*/ 166 w 372"/>
                <a:gd name="T37" fmla="*/ 14 h 96"/>
                <a:gd name="T38" fmla="*/ 189 w 372"/>
                <a:gd name="T39" fmla="*/ 0 h 96"/>
                <a:gd name="T40" fmla="*/ 222 w 372"/>
                <a:gd name="T41" fmla="*/ 0 h 96"/>
                <a:gd name="T42" fmla="*/ 253 w 372"/>
                <a:gd name="T43" fmla="*/ 14 h 96"/>
                <a:gd name="T44" fmla="*/ 275 w 372"/>
                <a:gd name="T45" fmla="*/ 28 h 96"/>
                <a:gd name="T46" fmla="*/ 309 w 372"/>
                <a:gd name="T47" fmla="*/ 42 h 96"/>
                <a:gd name="T48" fmla="*/ 321 w 372"/>
                <a:gd name="T49" fmla="*/ 28 h 96"/>
                <a:gd name="T50" fmla="*/ 354 w 372"/>
                <a:gd name="T51" fmla="*/ 42 h 96"/>
                <a:gd name="T52" fmla="*/ 365 w 372"/>
                <a:gd name="T53" fmla="*/ 42 h 96"/>
                <a:gd name="T54" fmla="*/ 376 w 372"/>
                <a:gd name="T55" fmla="*/ 28 h 96"/>
                <a:gd name="T56" fmla="*/ 398 w 372"/>
                <a:gd name="T57" fmla="*/ 42 h 96"/>
                <a:gd name="T58" fmla="*/ 419 w 372"/>
                <a:gd name="T59" fmla="*/ 42 h 96"/>
                <a:gd name="T60" fmla="*/ 432 w 372"/>
                <a:gd name="T61" fmla="*/ 57 h 96"/>
                <a:gd name="T62" fmla="*/ 410 w 372"/>
                <a:gd name="T63" fmla="*/ 85 h 96"/>
                <a:gd name="T64" fmla="*/ 410 w 372"/>
                <a:gd name="T65" fmla="*/ 95 h 96"/>
                <a:gd name="T66" fmla="*/ 376 w 372"/>
                <a:gd name="T67" fmla="*/ 95 h 96"/>
                <a:gd name="T68" fmla="*/ 365 w 372"/>
                <a:gd name="T69" fmla="*/ 85 h 96"/>
                <a:gd name="T70" fmla="*/ 343 w 372"/>
                <a:gd name="T71" fmla="*/ 85 h 96"/>
                <a:gd name="T72" fmla="*/ 299 w 372"/>
                <a:gd name="T73" fmla="*/ 112 h 96"/>
                <a:gd name="T74" fmla="*/ 275 w 372"/>
                <a:gd name="T75" fmla="*/ 95 h 96"/>
                <a:gd name="T76" fmla="*/ 253 w 372"/>
                <a:gd name="T77" fmla="*/ 85 h 96"/>
                <a:gd name="T78" fmla="*/ 245 w 372"/>
                <a:gd name="T79" fmla="*/ 85 h 96"/>
                <a:gd name="T80" fmla="*/ 222 w 372"/>
                <a:gd name="T81" fmla="*/ 85 h 96"/>
                <a:gd name="T82" fmla="*/ 211 w 372"/>
                <a:gd name="T83" fmla="*/ 95 h 96"/>
                <a:gd name="T84" fmla="*/ 198 w 372"/>
                <a:gd name="T85" fmla="*/ 112 h 96"/>
                <a:gd name="T86" fmla="*/ 178 w 372"/>
                <a:gd name="T87" fmla="*/ 95 h 96"/>
                <a:gd name="T88" fmla="*/ 156 w 372"/>
                <a:gd name="T89" fmla="*/ 95 h 96"/>
                <a:gd name="T90" fmla="*/ 156 w 372"/>
                <a:gd name="T91" fmla="*/ 85 h 96"/>
                <a:gd name="T92" fmla="*/ 144 w 372"/>
                <a:gd name="T93" fmla="*/ 85 h 96"/>
                <a:gd name="T94" fmla="*/ 122 w 372"/>
                <a:gd name="T95" fmla="*/ 112 h 96"/>
                <a:gd name="T96" fmla="*/ 100 w 372"/>
                <a:gd name="T97" fmla="*/ 112 h 96"/>
                <a:gd name="T98" fmla="*/ 78 w 372"/>
                <a:gd name="T99" fmla="*/ 95 h 96"/>
                <a:gd name="T100" fmla="*/ 66 w 372"/>
                <a:gd name="T101" fmla="*/ 112 h 96"/>
                <a:gd name="T102" fmla="*/ 66 w 372"/>
                <a:gd name="T103" fmla="*/ 127 h 96"/>
                <a:gd name="T104" fmla="*/ 55 w 372"/>
                <a:gd name="T105" fmla="*/ 127 h 96"/>
                <a:gd name="T106" fmla="*/ 32 w 372"/>
                <a:gd name="T107" fmla="*/ 141 h 9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372" h="96">
                  <a:moveTo>
                    <a:pt x="28" y="96"/>
                  </a:moveTo>
                  <a:lnTo>
                    <a:pt x="28" y="87"/>
                  </a:lnTo>
                  <a:lnTo>
                    <a:pt x="19" y="65"/>
                  </a:lnTo>
                  <a:lnTo>
                    <a:pt x="0" y="48"/>
                  </a:lnTo>
                  <a:lnTo>
                    <a:pt x="7" y="48"/>
                  </a:lnTo>
                  <a:lnTo>
                    <a:pt x="7" y="39"/>
                  </a:lnTo>
                  <a:lnTo>
                    <a:pt x="0" y="39"/>
                  </a:lnTo>
                  <a:lnTo>
                    <a:pt x="7" y="29"/>
                  </a:lnTo>
                  <a:lnTo>
                    <a:pt x="19" y="29"/>
                  </a:lnTo>
                  <a:lnTo>
                    <a:pt x="38" y="39"/>
                  </a:lnTo>
                  <a:lnTo>
                    <a:pt x="47" y="29"/>
                  </a:lnTo>
                  <a:lnTo>
                    <a:pt x="67" y="10"/>
                  </a:lnTo>
                  <a:lnTo>
                    <a:pt x="76" y="10"/>
                  </a:lnTo>
                  <a:lnTo>
                    <a:pt x="76" y="0"/>
                  </a:lnTo>
                  <a:lnTo>
                    <a:pt x="86" y="0"/>
                  </a:lnTo>
                  <a:lnTo>
                    <a:pt x="105" y="10"/>
                  </a:lnTo>
                  <a:lnTo>
                    <a:pt x="113" y="0"/>
                  </a:lnTo>
                  <a:lnTo>
                    <a:pt x="134" y="10"/>
                  </a:lnTo>
                  <a:lnTo>
                    <a:pt x="143" y="10"/>
                  </a:lnTo>
                  <a:lnTo>
                    <a:pt x="163" y="0"/>
                  </a:lnTo>
                  <a:lnTo>
                    <a:pt x="191" y="0"/>
                  </a:lnTo>
                  <a:lnTo>
                    <a:pt x="218" y="10"/>
                  </a:lnTo>
                  <a:lnTo>
                    <a:pt x="237" y="19"/>
                  </a:lnTo>
                  <a:lnTo>
                    <a:pt x="266" y="29"/>
                  </a:lnTo>
                  <a:lnTo>
                    <a:pt x="276" y="19"/>
                  </a:lnTo>
                  <a:lnTo>
                    <a:pt x="305" y="29"/>
                  </a:lnTo>
                  <a:lnTo>
                    <a:pt x="314" y="29"/>
                  </a:lnTo>
                  <a:lnTo>
                    <a:pt x="324" y="19"/>
                  </a:lnTo>
                  <a:lnTo>
                    <a:pt x="343" y="29"/>
                  </a:lnTo>
                  <a:lnTo>
                    <a:pt x="362" y="29"/>
                  </a:lnTo>
                  <a:lnTo>
                    <a:pt x="372" y="39"/>
                  </a:lnTo>
                  <a:lnTo>
                    <a:pt x="353" y="58"/>
                  </a:lnTo>
                  <a:lnTo>
                    <a:pt x="353" y="65"/>
                  </a:lnTo>
                  <a:lnTo>
                    <a:pt x="324" y="65"/>
                  </a:lnTo>
                  <a:lnTo>
                    <a:pt x="314" y="58"/>
                  </a:lnTo>
                  <a:lnTo>
                    <a:pt x="295" y="58"/>
                  </a:lnTo>
                  <a:lnTo>
                    <a:pt x="257" y="77"/>
                  </a:lnTo>
                  <a:lnTo>
                    <a:pt x="237" y="65"/>
                  </a:lnTo>
                  <a:lnTo>
                    <a:pt x="218" y="58"/>
                  </a:lnTo>
                  <a:lnTo>
                    <a:pt x="211" y="58"/>
                  </a:lnTo>
                  <a:lnTo>
                    <a:pt x="191" y="58"/>
                  </a:lnTo>
                  <a:lnTo>
                    <a:pt x="182" y="65"/>
                  </a:lnTo>
                  <a:lnTo>
                    <a:pt x="170" y="77"/>
                  </a:lnTo>
                  <a:lnTo>
                    <a:pt x="153" y="65"/>
                  </a:lnTo>
                  <a:lnTo>
                    <a:pt x="134" y="65"/>
                  </a:lnTo>
                  <a:lnTo>
                    <a:pt x="134" y="58"/>
                  </a:lnTo>
                  <a:lnTo>
                    <a:pt x="124" y="58"/>
                  </a:lnTo>
                  <a:lnTo>
                    <a:pt x="105" y="77"/>
                  </a:lnTo>
                  <a:lnTo>
                    <a:pt x="86" y="77"/>
                  </a:lnTo>
                  <a:lnTo>
                    <a:pt x="67" y="65"/>
                  </a:lnTo>
                  <a:lnTo>
                    <a:pt x="57" y="77"/>
                  </a:lnTo>
                  <a:lnTo>
                    <a:pt x="57" y="87"/>
                  </a:lnTo>
                  <a:lnTo>
                    <a:pt x="47" y="87"/>
                  </a:lnTo>
                  <a:lnTo>
                    <a:pt x="28" y="96"/>
                  </a:lnTo>
                </a:path>
              </a:pathLst>
            </a:custGeom>
            <a:noFill/>
            <a:ln w="6350">
              <a:solidFill>
                <a:srgbClr val="7F7F7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566" name="Freeform 35"/>
            <p:cNvSpPr>
              <a:spLocks/>
            </p:cNvSpPr>
            <p:nvPr/>
          </p:nvSpPr>
          <p:spPr bwMode="auto">
            <a:xfrm>
              <a:off x="2167" y="1378"/>
              <a:ext cx="80" cy="55"/>
            </a:xfrm>
            <a:custGeom>
              <a:avLst/>
              <a:gdLst>
                <a:gd name="T0" fmla="*/ 33 w 76"/>
                <a:gd name="T1" fmla="*/ 72 h 48"/>
                <a:gd name="T2" fmla="*/ 22 w 76"/>
                <a:gd name="T3" fmla="*/ 72 h 48"/>
                <a:gd name="T4" fmla="*/ 22 w 76"/>
                <a:gd name="T5" fmla="*/ 54 h 48"/>
                <a:gd name="T6" fmla="*/ 9 w 76"/>
                <a:gd name="T7" fmla="*/ 41 h 48"/>
                <a:gd name="T8" fmla="*/ 0 w 76"/>
                <a:gd name="T9" fmla="*/ 10 h 48"/>
                <a:gd name="T10" fmla="*/ 0 w 76"/>
                <a:gd name="T11" fmla="*/ 0 h 48"/>
                <a:gd name="T12" fmla="*/ 9 w 76"/>
                <a:gd name="T13" fmla="*/ 0 h 48"/>
                <a:gd name="T14" fmla="*/ 22 w 76"/>
                <a:gd name="T15" fmla="*/ 0 h 48"/>
                <a:gd name="T16" fmla="*/ 33 w 76"/>
                <a:gd name="T17" fmla="*/ 0 h 48"/>
                <a:gd name="T18" fmla="*/ 44 w 76"/>
                <a:gd name="T19" fmla="*/ 0 h 48"/>
                <a:gd name="T20" fmla="*/ 57 w 76"/>
                <a:gd name="T21" fmla="*/ 0 h 48"/>
                <a:gd name="T22" fmla="*/ 66 w 76"/>
                <a:gd name="T23" fmla="*/ 0 h 48"/>
                <a:gd name="T24" fmla="*/ 79 w 76"/>
                <a:gd name="T25" fmla="*/ 10 h 48"/>
                <a:gd name="T26" fmla="*/ 88 w 76"/>
                <a:gd name="T27" fmla="*/ 41 h 48"/>
                <a:gd name="T28" fmla="*/ 79 w 76"/>
                <a:gd name="T29" fmla="*/ 54 h 48"/>
                <a:gd name="T30" fmla="*/ 66 w 76"/>
                <a:gd name="T31" fmla="*/ 72 h 48"/>
                <a:gd name="T32" fmla="*/ 57 w 76"/>
                <a:gd name="T33" fmla="*/ 54 h 48"/>
                <a:gd name="T34" fmla="*/ 33 w 76"/>
                <a:gd name="T35" fmla="*/ 72 h 4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6" h="48">
                  <a:moveTo>
                    <a:pt x="28" y="48"/>
                  </a:moveTo>
                  <a:lnTo>
                    <a:pt x="19" y="48"/>
                  </a:lnTo>
                  <a:lnTo>
                    <a:pt x="19" y="36"/>
                  </a:lnTo>
                  <a:lnTo>
                    <a:pt x="9" y="27"/>
                  </a:lnTo>
                  <a:lnTo>
                    <a:pt x="0" y="7"/>
                  </a:lnTo>
                  <a:lnTo>
                    <a:pt x="0" y="0"/>
                  </a:lnTo>
                  <a:lnTo>
                    <a:pt x="9" y="0"/>
                  </a:lnTo>
                  <a:lnTo>
                    <a:pt x="19" y="0"/>
                  </a:lnTo>
                  <a:lnTo>
                    <a:pt x="28" y="0"/>
                  </a:lnTo>
                  <a:lnTo>
                    <a:pt x="38" y="0"/>
                  </a:lnTo>
                  <a:lnTo>
                    <a:pt x="48" y="0"/>
                  </a:lnTo>
                  <a:lnTo>
                    <a:pt x="57" y="0"/>
                  </a:lnTo>
                  <a:lnTo>
                    <a:pt x="67" y="7"/>
                  </a:lnTo>
                  <a:lnTo>
                    <a:pt x="76" y="27"/>
                  </a:lnTo>
                  <a:lnTo>
                    <a:pt x="67" y="36"/>
                  </a:lnTo>
                  <a:lnTo>
                    <a:pt x="57" y="48"/>
                  </a:lnTo>
                  <a:lnTo>
                    <a:pt x="48" y="36"/>
                  </a:lnTo>
                  <a:lnTo>
                    <a:pt x="28" y="48"/>
                  </a:lnTo>
                  <a:close/>
                </a:path>
              </a:pathLst>
            </a:custGeom>
            <a:solidFill>
              <a:srgbClr val="ADFF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567" name="Freeform 36"/>
            <p:cNvSpPr>
              <a:spLocks/>
            </p:cNvSpPr>
            <p:nvPr/>
          </p:nvSpPr>
          <p:spPr bwMode="auto">
            <a:xfrm>
              <a:off x="2167" y="1378"/>
              <a:ext cx="80" cy="55"/>
            </a:xfrm>
            <a:custGeom>
              <a:avLst/>
              <a:gdLst>
                <a:gd name="T0" fmla="*/ 33 w 76"/>
                <a:gd name="T1" fmla="*/ 72 h 48"/>
                <a:gd name="T2" fmla="*/ 22 w 76"/>
                <a:gd name="T3" fmla="*/ 72 h 48"/>
                <a:gd name="T4" fmla="*/ 22 w 76"/>
                <a:gd name="T5" fmla="*/ 54 h 48"/>
                <a:gd name="T6" fmla="*/ 9 w 76"/>
                <a:gd name="T7" fmla="*/ 41 h 48"/>
                <a:gd name="T8" fmla="*/ 0 w 76"/>
                <a:gd name="T9" fmla="*/ 10 h 48"/>
                <a:gd name="T10" fmla="*/ 0 w 76"/>
                <a:gd name="T11" fmla="*/ 0 h 48"/>
                <a:gd name="T12" fmla="*/ 9 w 76"/>
                <a:gd name="T13" fmla="*/ 0 h 48"/>
                <a:gd name="T14" fmla="*/ 22 w 76"/>
                <a:gd name="T15" fmla="*/ 0 h 48"/>
                <a:gd name="T16" fmla="*/ 33 w 76"/>
                <a:gd name="T17" fmla="*/ 0 h 48"/>
                <a:gd name="T18" fmla="*/ 44 w 76"/>
                <a:gd name="T19" fmla="*/ 0 h 48"/>
                <a:gd name="T20" fmla="*/ 57 w 76"/>
                <a:gd name="T21" fmla="*/ 0 h 48"/>
                <a:gd name="T22" fmla="*/ 66 w 76"/>
                <a:gd name="T23" fmla="*/ 0 h 48"/>
                <a:gd name="T24" fmla="*/ 79 w 76"/>
                <a:gd name="T25" fmla="*/ 10 h 48"/>
                <a:gd name="T26" fmla="*/ 88 w 76"/>
                <a:gd name="T27" fmla="*/ 41 h 48"/>
                <a:gd name="T28" fmla="*/ 79 w 76"/>
                <a:gd name="T29" fmla="*/ 54 h 48"/>
                <a:gd name="T30" fmla="*/ 66 w 76"/>
                <a:gd name="T31" fmla="*/ 72 h 48"/>
                <a:gd name="T32" fmla="*/ 57 w 76"/>
                <a:gd name="T33" fmla="*/ 54 h 48"/>
                <a:gd name="T34" fmla="*/ 33 w 76"/>
                <a:gd name="T35" fmla="*/ 72 h 4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6" h="48">
                  <a:moveTo>
                    <a:pt x="28" y="48"/>
                  </a:moveTo>
                  <a:lnTo>
                    <a:pt x="19" y="48"/>
                  </a:lnTo>
                  <a:lnTo>
                    <a:pt x="19" y="36"/>
                  </a:lnTo>
                  <a:lnTo>
                    <a:pt x="9" y="27"/>
                  </a:lnTo>
                  <a:lnTo>
                    <a:pt x="0" y="7"/>
                  </a:lnTo>
                  <a:lnTo>
                    <a:pt x="0" y="0"/>
                  </a:lnTo>
                  <a:lnTo>
                    <a:pt x="9" y="0"/>
                  </a:lnTo>
                  <a:lnTo>
                    <a:pt x="19" y="0"/>
                  </a:lnTo>
                  <a:lnTo>
                    <a:pt x="28" y="0"/>
                  </a:lnTo>
                  <a:lnTo>
                    <a:pt x="38" y="0"/>
                  </a:lnTo>
                  <a:lnTo>
                    <a:pt x="48" y="0"/>
                  </a:lnTo>
                  <a:lnTo>
                    <a:pt x="57" y="0"/>
                  </a:lnTo>
                  <a:lnTo>
                    <a:pt x="67" y="7"/>
                  </a:lnTo>
                  <a:lnTo>
                    <a:pt x="76" y="27"/>
                  </a:lnTo>
                  <a:lnTo>
                    <a:pt x="67" y="36"/>
                  </a:lnTo>
                  <a:lnTo>
                    <a:pt x="57" y="48"/>
                  </a:lnTo>
                  <a:lnTo>
                    <a:pt x="48" y="36"/>
                  </a:lnTo>
                  <a:lnTo>
                    <a:pt x="28" y="48"/>
                  </a:lnTo>
                </a:path>
              </a:pathLst>
            </a:custGeom>
            <a:noFill/>
            <a:ln w="6350">
              <a:solidFill>
                <a:srgbClr val="7F7F7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568" name="Freeform 37"/>
            <p:cNvSpPr>
              <a:spLocks/>
            </p:cNvSpPr>
            <p:nvPr/>
          </p:nvSpPr>
          <p:spPr bwMode="auto">
            <a:xfrm>
              <a:off x="2787" y="1473"/>
              <a:ext cx="29" cy="45"/>
            </a:xfrm>
            <a:custGeom>
              <a:avLst/>
              <a:gdLst>
                <a:gd name="T0" fmla="*/ 22 w 28"/>
                <a:gd name="T1" fmla="*/ 44 h 39"/>
                <a:gd name="T2" fmla="*/ 9 w 28"/>
                <a:gd name="T3" fmla="*/ 44 h 39"/>
                <a:gd name="T4" fmla="*/ 0 w 28"/>
                <a:gd name="T5" fmla="*/ 44 h 39"/>
                <a:gd name="T6" fmla="*/ 0 w 28"/>
                <a:gd name="T7" fmla="*/ 29 h 39"/>
                <a:gd name="T8" fmla="*/ 0 w 28"/>
                <a:gd name="T9" fmla="*/ 16 h 39"/>
                <a:gd name="T10" fmla="*/ 22 w 28"/>
                <a:gd name="T11" fmla="*/ 0 h 39"/>
                <a:gd name="T12" fmla="*/ 31 w 28"/>
                <a:gd name="T13" fmla="*/ 16 h 39"/>
                <a:gd name="T14" fmla="*/ 31 w 28"/>
                <a:gd name="T15" fmla="*/ 29 h 39"/>
                <a:gd name="T16" fmla="*/ 31 w 28"/>
                <a:gd name="T17" fmla="*/ 44 h 39"/>
                <a:gd name="T18" fmla="*/ 22 w 28"/>
                <a:gd name="T19" fmla="*/ 60 h 39"/>
                <a:gd name="T20" fmla="*/ 22 w 28"/>
                <a:gd name="T21" fmla="*/ 44 h 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" h="39">
                  <a:moveTo>
                    <a:pt x="19" y="29"/>
                  </a:moveTo>
                  <a:lnTo>
                    <a:pt x="9" y="29"/>
                  </a:lnTo>
                  <a:lnTo>
                    <a:pt x="0" y="29"/>
                  </a:lnTo>
                  <a:lnTo>
                    <a:pt x="0" y="19"/>
                  </a:lnTo>
                  <a:lnTo>
                    <a:pt x="0" y="10"/>
                  </a:lnTo>
                  <a:lnTo>
                    <a:pt x="19" y="0"/>
                  </a:lnTo>
                  <a:lnTo>
                    <a:pt x="28" y="10"/>
                  </a:lnTo>
                  <a:lnTo>
                    <a:pt x="28" y="19"/>
                  </a:lnTo>
                  <a:lnTo>
                    <a:pt x="28" y="29"/>
                  </a:lnTo>
                  <a:lnTo>
                    <a:pt x="19" y="39"/>
                  </a:lnTo>
                  <a:lnTo>
                    <a:pt x="19" y="29"/>
                  </a:lnTo>
                  <a:close/>
                </a:path>
              </a:pathLst>
            </a:custGeom>
            <a:solidFill>
              <a:srgbClr val="ADFF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569" name="Freeform 38"/>
            <p:cNvSpPr>
              <a:spLocks/>
            </p:cNvSpPr>
            <p:nvPr/>
          </p:nvSpPr>
          <p:spPr bwMode="auto">
            <a:xfrm>
              <a:off x="2787" y="1473"/>
              <a:ext cx="29" cy="45"/>
            </a:xfrm>
            <a:custGeom>
              <a:avLst/>
              <a:gdLst>
                <a:gd name="T0" fmla="*/ 22 w 28"/>
                <a:gd name="T1" fmla="*/ 44 h 39"/>
                <a:gd name="T2" fmla="*/ 9 w 28"/>
                <a:gd name="T3" fmla="*/ 44 h 39"/>
                <a:gd name="T4" fmla="*/ 0 w 28"/>
                <a:gd name="T5" fmla="*/ 44 h 39"/>
                <a:gd name="T6" fmla="*/ 0 w 28"/>
                <a:gd name="T7" fmla="*/ 29 h 39"/>
                <a:gd name="T8" fmla="*/ 0 w 28"/>
                <a:gd name="T9" fmla="*/ 16 h 39"/>
                <a:gd name="T10" fmla="*/ 22 w 28"/>
                <a:gd name="T11" fmla="*/ 0 h 39"/>
                <a:gd name="T12" fmla="*/ 31 w 28"/>
                <a:gd name="T13" fmla="*/ 16 h 39"/>
                <a:gd name="T14" fmla="*/ 31 w 28"/>
                <a:gd name="T15" fmla="*/ 29 h 39"/>
                <a:gd name="T16" fmla="*/ 31 w 28"/>
                <a:gd name="T17" fmla="*/ 44 h 39"/>
                <a:gd name="T18" fmla="*/ 22 w 28"/>
                <a:gd name="T19" fmla="*/ 60 h 39"/>
                <a:gd name="T20" fmla="*/ 22 w 28"/>
                <a:gd name="T21" fmla="*/ 44 h 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" h="39">
                  <a:moveTo>
                    <a:pt x="19" y="29"/>
                  </a:moveTo>
                  <a:lnTo>
                    <a:pt x="9" y="29"/>
                  </a:lnTo>
                  <a:lnTo>
                    <a:pt x="0" y="29"/>
                  </a:lnTo>
                  <a:lnTo>
                    <a:pt x="0" y="19"/>
                  </a:lnTo>
                  <a:lnTo>
                    <a:pt x="0" y="10"/>
                  </a:lnTo>
                  <a:lnTo>
                    <a:pt x="19" y="0"/>
                  </a:lnTo>
                  <a:lnTo>
                    <a:pt x="28" y="10"/>
                  </a:lnTo>
                  <a:lnTo>
                    <a:pt x="28" y="19"/>
                  </a:lnTo>
                  <a:lnTo>
                    <a:pt x="28" y="29"/>
                  </a:lnTo>
                  <a:lnTo>
                    <a:pt x="19" y="39"/>
                  </a:lnTo>
                  <a:lnTo>
                    <a:pt x="19" y="29"/>
                  </a:lnTo>
                </a:path>
              </a:pathLst>
            </a:custGeom>
            <a:noFill/>
            <a:ln w="6350">
              <a:solidFill>
                <a:srgbClr val="7F7F7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570" name="Freeform 39"/>
            <p:cNvSpPr>
              <a:spLocks/>
            </p:cNvSpPr>
            <p:nvPr/>
          </p:nvSpPr>
          <p:spPr bwMode="auto">
            <a:xfrm>
              <a:off x="2757" y="816"/>
              <a:ext cx="80" cy="41"/>
            </a:xfrm>
            <a:custGeom>
              <a:avLst/>
              <a:gdLst>
                <a:gd name="T0" fmla="*/ 76 w 77"/>
                <a:gd name="T1" fmla="*/ 54 h 36"/>
                <a:gd name="T2" fmla="*/ 54 w 77"/>
                <a:gd name="T3" fmla="*/ 41 h 36"/>
                <a:gd name="T4" fmla="*/ 43 w 77"/>
                <a:gd name="T5" fmla="*/ 41 h 36"/>
                <a:gd name="T6" fmla="*/ 32 w 77"/>
                <a:gd name="T7" fmla="*/ 41 h 36"/>
                <a:gd name="T8" fmla="*/ 9 w 77"/>
                <a:gd name="T9" fmla="*/ 54 h 36"/>
                <a:gd name="T10" fmla="*/ 9 w 77"/>
                <a:gd name="T11" fmla="*/ 41 h 36"/>
                <a:gd name="T12" fmla="*/ 0 w 77"/>
                <a:gd name="T13" fmla="*/ 25 h 36"/>
                <a:gd name="T14" fmla="*/ 0 w 77"/>
                <a:gd name="T15" fmla="*/ 10 h 36"/>
                <a:gd name="T16" fmla="*/ 9 w 77"/>
                <a:gd name="T17" fmla="*/ 0 h 36"/>
                <a:gd name="T18" fmla="*/ 22 w 77"/>
                <a:gd name="T19" fmla="*/ 10 h 36"/>
                <a:gd name="T20" fmla="*/ 32 w 77"/>
                <a:gd name="T21" fmla="*/ 10 h 36"/>
                <a:gd name="T22" fmla="*/ 43 w 77"/>
                <a:gd name="T23" fmla="*/ 25 h 36"/>
                <a:gd name="T24" fmla="*/ 54 w 77"/>
                <a:gd name="T25" fmla="*/ 25 h 36"/>
                <a:gd name="T26" fmla="*/ 76 w 77"/>
                <a:gd name="T27" fmla="*/ 10 h 36"/>
                <a:gd name="T28" fmla="*/ 86 w 77"/>
                <a:gd name="T29" fmla="*/ 10 h 36"/>
                <a:gd name="T30" fmla="*/ 86 w 77"/>
                <a:gd name="T31" fmla="*/ 41 h 36"/>
                <a:gd name="T32" fmla="*/ 76 w 77"/>
                <a:gd name="T33" fmla="*/ 54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7" h="36">
                  <a:moveTo>
                    <a:pt x="67" y="36"/>
                  </a:moveTo>
                  <a:lnTo>
                    <a:pt x="48" y="28"/>
                  </a:lnTo>
                  <a:lnTo>
                    <a:pt x="38" y="28"/>
                  </a:lnTo>
                  <a:lnTo>
                    <a:pt x="29" y="28"/>
                  </a:lnTo>
                  <a:lnTo>
                    <a:pt x="9" y="36"/>
                  </a:lnTo>
                  <a:lnTo>
                    <a:pt x="9" y="28"/>
                  </a:lnTo>
                  <a:lnTo>
                    <a:pt x="0" y="17"/>
                  </a:lnTo>
                  <a:lnTo>
                    <a:pt x="0" y="7"/>
                  </a:lnTo>
                  <a:lnTo>
                    <a:pt x="9" y="0"/>
                  </a:lnTo>
                  <a:lnTo>
                    <a:pt x="19" y="7"/>
                  </a:lnTo>
                  <a:lnTo>
                    <a:pt x="29" y="7"/>
                  </a:lnTo>
                  <a:lnTo>
                    <a:pt x="38" y="17"/>
                  </a:lnTo>
                  <a:lnTo>
                    <a:pt x="48" y="17"/>
                  </a:lnTo>
                  <a:lnTo>
                    <a:pt x="67" y="7"/>
                  </a:lnTo>
                  <a:lnTo>
                    <a:pt x="77" y="7"/>
                  </a:lnTo>
                  <a:lnTo>
                    <a:pt x="77" y="28"/>
                  </a:lnTo>
                  <a:lnTo>
                    <a:pt x="67" y="36"/>
                  </a:lnTo>
                  <a:close/>
                </a:path>
              </a:pathLst>
            </a:custGeom>
            <a:solidFill>
              <a:srgbClr val="ADFF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571" name="Freeform 40"/>
            <p:cNvSpPr>
              <a:spLocks/>
            </p:cNvSpPr>
            <p:nvPr/>
          </p:nvSpPr>
          <p:spPr bwMode="auto">
            <a:xfrm>
              <a:off x="2757" y="816"/>
              <a:ext cx="80" cy="41"/>
            </a:xfrm>
            <a:custGeom>
              <a:avLst/>
              <a:gdLst>
                <a:gd name="T0" fmla="*/ 76 w 77"/>
                <a:gd name="T1" fmla="*/ 54 h 36"/>
                <a:gd name="T2" fmla="*/ 54 w 77"/>
                <a:gd name="T3" fmla="*/ 41 h 36"/>
                <a:gd name="T4" fmla="*/ 43 w 77"/>
                <a:gd name="T5" fmla="*/ 41 h 36"/>
                <a:gd name="T6" fmla="*/ 32 w 77"/>
                <a:gd name="T7" fmla="*/ 41 h 36"/>
                <a:gd name="T8" fmla="*/ 9 w 77"/>
                <a:gd name="T9" fmla="*/ 54 h 36"/>
                <a:gd name="T10" fmla="*/ 9 w 77"/>
                <a:gd name="T11" fmla="*/ 41 h 36"/>
                <a:gd name="T12" fmla="*/ 0 w 77"/>
                <a:gd name="T13" fmla="*/ 25 h 36"/>
                <a:gd name="T14" fmla="*/ 0 w 77"/>
                <a:gd name="T15" fmla="*/ 10 h 36"/>
                <a:gd name="T16" fmla="*/ 9 w 77"/>
                <a:gd name="T17" fmla="*/ 0 h 36"/>
                <a:gd name="T18" fmla="*/ 22 w 77"/>
                <a:gd name="T19" fmla="*/ 10 h 36"/>
                <a:gd name="T20" fmla="*/ 32 w 77"/>
                <a:gd name="T21" fmla="*/ 10 h 36"/>
                <a:gd name="T22" fmla="*/ 43 w 77"/>
                <a:gd name="T23" fmla="*/ 25 h 36"/>
                <a:gd name="T24" fmla="*/ 54 w 77"/>
                <a:gd name="T25" fmla="*/ 25 h 36"/>
                <a:gd name="T26" fmla="*/ 76 w 77"/>
                <a:gd name="T27" fmla="*/ 10 h 36"/>
                <a:gd name="T28" fmla="*/ 86 w 77"/>
                <a:gd name="T29" fmla="*/ 10 h 36"/>
                <a:gd name="T30" fmla="*/ 86 w 77"/>
                <a:gd name="T31" fmla="*/ 41 h 36"/>
                <a:gd name="T32" fmla="*/ 76 w 77"/>
                <a:gd name="T33" fmla="*/ 54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7" h="36">
                  <a:moveTo>
                    <a:pt x="67" y="36"/>
                  </a:moveTo>
                  <a:lnTo>
                    <a:pt x="48" y="28"/>
                  </a:lnTo>
                  <a:lnTo>
                    <a:pt x="38" y="28"/>
                  </a:lnTo>
                  <a:lnTo>
                    <a:pt x="29" y="28"/>
                  </a:lnTo>
                  <a:lnTo>
                    <a:pt x="9" y="36"/>
                  </a:lnTo>
                  <a:lnTo>
                    <a:pt x="9" y="28"/>
                  </a:lnTo>
                  <a:lnTo>
                    <a:pt x="0" y="17"/>
                  </a:lnTo>
                  <a:lnTo>
                    <a:pt x="0" y="7"/>
                  </a:lnTo>
                  <a:lnTo>
                    <a:pt x="9" y="0"/>
                  </a:lnTo>
                  <a:lnTo>
                    <a:pt x="19" y="7"/>
                  </a:lnTo>
                  <a:lnTo>
                    <a:pt x="29" y="7"/>
                  </a:lnTo>
                  <a:lnTo>
                    <a:pt x="38" y="17"/>
                  </a:lnTo>
                  <a:lnTo>
                    <a:pt x="48" y="17"/>
                  </a:lnTo>
                  <a:lnTo>
                    <a:pt x="67" y="7"/>
                  </a:lnTo>
                  <a:lnTo>
                    <a:pt x="77" y="7"/>
                  </a:lnTo>
                  <a:lnTo>
                    <a:pt x="77" y="28"/>
                  </a:lnTo>
                  <a:lnTo>
                    <a:pt x="67" y="36"/>
                  </a:lnTo>
                </a:path>
              </a:pathLst>
            </a:custGeom>
            <a:noFill/>
            <a:ln w="6350">
              <a:solidFill>
                <a:srgbClr val="7F7F7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572" name="Freeform 41"/>
            <p:cNvSpPr>
              <a:spLocks/>
            </p:cNvSpPr>
            <p:nvPr/>
          </p:nvSpPr>
          <p:spPr bwMode="auto">
            <a:xfrm>
              <a:off x="2908" y="933"/>
              <a:ext cx="59" cy="33"/>
            </a:xfrm>
            <a:custGeom>
              <a:avLst/>
              <a:gdLst>
                <a:gd name="T0" fmla="*/ 22 w 57"/>
                <a:gd name="T1" fmla="*/ 43 h 29"/>
                <a:gd name="T2" fmla="*/ 9 w 57"/>
                <a:gd name="T3" fmla="*/ 43 h 29"/>
                <a:gd name="T4" fmla="*/ 0 w 57"/>
                <a:gd name="T5" fmla="*/ 25 h 29"/>
                <a:gd name="T6" fmla="*/ 0 w 57"/>
                <a:gd name="T7" fmla="*/ 0 h 29"/>
                <a:gd name="T8" fmla="*/ 9 w 57"/>
                <a:gd name="T9" fmla="*/ 0 h 29"/>
                <a:gd name="T10" fmla="*/ 22 w 57"/>
                <a:gd name="T11" fmla="*/ 0 h 29"/>
                <a:gd name="T12" fmla="*/ 32 w 57"/>
                <a:gd name="T13" fmla="*/ 15 h 29"/>
                <a:gd name="T14" fmla="*/ 41 w 57"/>
                <a:gd name="T15" fmla="*/ 15 h 29"/>
                <a:gd name="T16" fmla="*/ 63 w 57"/>
                <a:gd name="T17" fmla="*/ 25 h 29"/>
                <a:gd name="T18" fmla="*/ 54 w 57"/>
                <a:gd name="T19" fmla="*/ 43 h 29"/>
                <a:gd name="T20" fmla="*/ 32 w 57"/>
                <a:gd name="T21" fmla="*/ 43 h 29"/>
                <a:gd name="T22" fmla="*/ 22 w 57"/>
                <a:gd name="T23" fmla="*/ 43 h 2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7" h="29">
                  <a:moveTo>
                    <a:pt x="19" y="29"/>
                  </a:moveTo>
                  <a:lnTo>
                    <a:pt x="9" y="29"/>
                  </a:lnTo>
                  <a:lnTo>
                    <a:pt x="0" y="17"/>
                  </a:lnTo>
                  <a:lnTo>
                    <a:pt x="0" y="0"/>
                  </a:lnTo>
                  <a:lnTo>
                    <a:pt x="9" y="0"/>
                  </a:lnTo>
                  <a:lnTo>
                    <a:pt x="19" y="0"/>
                  </a:lnTo>
                  <a:lnTo>
                    <a:pt x="29" y="10"/>
                  </a:lnTo>
                  <a:lnTo>
                    <a:pt x="38" y="10"/>
                  </a:lnTo>
                  <a:lnTo>
                    <a:pt x="57" y="17"/>
                  </a:lnTo>
                  <a:lnTo>
                    <a:pt x="48" y="29"/>
                  </a:lnTo>
                  <a:lnTo>
                    <a:pt x="29" y="29"/>
                  </a:lnTo>
                  <a:lnTo>
                    <a:pt x="19" y="29"/>
                  </a:lnTo>
                  <a:close/>
                </a:path>
              </a:pathLst>
            </a:custGeom>
            <a:solidFill>
              <a:srgbClr val="ADFF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573" name="Freeform 42"/>
            <p:cNvSpPr>
              <a:spLocks/>
            </p:cNvSpPr>
            <p:nvPr/>
          </p:nvSpPr>
          <p:spPr bwMode="auto">
            <a:xfrm>
              <a:off x="2908" y="933"/>
              <a:ext cx="59" cy="33"/>
            </a:xfrm>
            <a:custGeom>
              <a:avLst/>
              <a:gdLst>
                <a:gd name="T0" fmla="*/ 22 w 57"/>
                <a:gd name="T1" fmla="*/ 43 h 29"/>
                <a:gd name="T2" fmla="*/ 9 w 57"/>
                <a:gd name="T3" fmla="*/ 43 h 29"/>
                <a:gd name="T4" fmla="*/ 0 w 57"/>
                <a:gd name="T5" fmla="*/ 25 h 29"/>
                <a:gd name="T6" fmla="*/ 0 w 57"/>
                <a:gd name="T7" fmla="*/ 0 h 29"/>
                <a:gd name="T8" fmla="*/ 9 w 57"/>
                <a:gd name="T9" fmla="*/ 0 h 29"/>
                <a:gd name="T10" fmla="*/ 22 w 57"/>
                <a:gd name="T11" fmla="*/ 0 h 29"/>
                <a:gd name="T12" fmla="*/ 32 w 57"/>
                <a:gd name="T13" fmla="*/ 15 h 29"/>
                <a:gd name="T14" fmla="*/ 41 w 57"/>
                <a:gd name="T15" fmla="*/ 15 h 29"/>
                <a:gd name="T16" fmla="*/ 63 w 57"/>
                <a:gd name="T17" fmla="*/ 25 h 29"/>
                <a:gd name="T18" fmla="*/ 54 w 57"/>
                <a:gd name="T19" fmla="*/ 43 h 29"/>
                <a:gd name="T20" fmla="*/ 32 w 57"/>
                <a:gd name="T21" fmla="*/ 43 h 29"/>
                <a:gd name="T22" fmla="*/ 22 w 57"/>
                <a:gd name="T23" fmla="*/ 43 h 2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7" h="29">
                  <a:moveTo>
                    <a:pt x="19" y="29"/>
                  </a:moveTo>
                  <a:lnTo>
                    <a:pt x="9" y="29"/>
                  </a:lnTo>
                  <a:lnTo>
                    <a:pt x="0" y="17"/>
                  </a:lnTo>
                  <a:lnTo>
                    <a:pt x="0" y="0"/>
                  </a:lnTo>
                  <a:lnTo>
                    <a:pt x="9" y="0"/>
                  </a:lnTo>
                  <a:lnTo>
                    <a:pt x="19" y="0"/>
                  </a:lnTo>
                  <a:lnTo>
                    <a:pt x="29" y="10"/>
                  </a:lnTo>
                  <a:lnTo>
                    <a:pt x="38" y="10"/>
                  </a:lnTo>
                  <a:lnTo>
                    <a:pt x="57" y="17"/>
                  </a:lnTo>
                  <a:lnTo>
                    <a:pt x="48" y="29"/>
                  </a:lnTo>
                  <a:lnTo>
                    <a:pt x="29" y="29"/>
                  </a:lnTo>
                  <a:lnTo>
                    <a:pt x="19" y="29"/>
                  </a:lnTo>
                </a:path>
              </a:pathLst>
            </a:custGeom>
            <a:noFill/>
            <a:ln w="6350">
              <a:solidFill>
                <a:srgbClr val="7F7F7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574" name="Freeform 43"/>
            <p:cNvSpPr>
              <a:spLocks/>
            </p:cNvSpPr>
            <p:nvPr/>
          </p:nvSpPr>
          <p:spPr bwMode="auto">
            <a:xfrm>
              <a:off x="2877" y="868"/>
              <a:ext cx="20" cy="43"/>
            </a:xfrm>
            <a:custGeom>
              <a:avLst/>
              <a:gdLst>
                <a:gd name="T0" fmla="*/ 13 w 19"/>
                <a:gd name="T1" fmla="*/ 41 h 38"/>
                <a:gd name="T2" fmla="*/ 13 w 19"/>
                <a:gd name="T3" fmla="*/ 28 h 38"/>
                <a:gd name="T4" fmla="*/ 0 w 19"/>
                <a:gd name="T5" fmla="*/ 12 h 38"/>
                <a:gd name="T6" fmla="*/ 0 w 19"/>
                <a:gd name="T7" fmla="*/ 0 h 38"/>
                <a:gd name="T8" fmla="*/ 13 w 19"/>
                <a:gd name="T9" fmla="*/ 0 h 38"/>
                <a:gd name="T10" fmla="*/ 22 w 19"/>
                <a:gd name="T11" fmla="*/ 12 h 38"/>
                <a:gd name="T12" fmla="*/ 22 w 19"/>
                <a:gd name="T13" fmla="*/ 28 h 38"/>
                <a:gd name="T14" fmla="*/ 22 w 19"/>
                <a:gd name="T15" fmla="*/ 55 h 38"/>
                <a:gd name="T16" fmla="*/ 13 w 19"/>
                <a:gd name="T17" fmla="*/ 41 h 3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9" h="38">
                  <a:moveTo>
                    <a:pt x="10" y="28"/>
                  </a:moveTo>
                  <a:lnTo>
                    <a:pt x="10" y="19"/>
                  </a:lnTo>
                  <a:lnTo>
                    <a:pt x="0" y="9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9" y="9"/>
                  </a:lnTo>
                  <a:lnTo>
                    <a:pt x="19" y="19"/>
                  </a:lnTo>
                  <a:lnTo>
                    <a:pt x="19" y="38"/>
                  </a:lnTo>
                  <a:lnTo>
                    <a:pt x="10" y="28"/>
                  </a:lnTo>
                  <a:close/>
                </a:path>
              </a:pathLst>
            </a:custGeom>
            <a:solidFill>
              <a:srgbClr val="ADFF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575" name="Freeform 44"/>
            <p:cNvSpPr>
              <a:spLocks/>
            </p:cNvSpPr>
            <p:nvPr/>
          </p:nvSpPr>
          <p:spPr bwMode="auto">
            <a:xfrm>
              <a:off x="2877" y="868"/>
              <a:ext cx="20" cy="43"/>
            </a:xfrm>
            <a:custGeom>
              <a:avLst/>
              <a:gdLst>
                <a:gd name="T0" fmla="*/ 13 w 19"/>
                <a:gd name="T1" fmla="*/ 41 h 38"/>
                <a:gd name="T2" fmla="*/ 13 w 19"/>
                <a:gd name="T3" fmla="*/ 28 h 38"/>
                <a:gd name="T4" fmla="*/ 0 w 19"/>
                <a:gd name="T5" fmla="*/ 12 h 38"/>
                <a:gd name="T6" fmla="*/ 0 w 19"/>
                <a:gd name="T7" fmla="*/ 0 h 38"/>
                <a:gd name="T8" fmla="*/ 13 w 19"/>
                <a:gd name="T9" fmla="*/ 0 h 38"/>
                <a:gd name="T10" fmla="*/ 22 w 19"/>
                <a:gd name="T11" fmla="*/ 12 h 38"/>
                <a:gd name="T12" fmla="*/ 22 w 19"/>
                <a:gd name="T13" fmla="*/ 28 h 38"/>
                <a:gd name="T14" fmla="*/ 22 w 19"/>
                <a:gd name="T15" fmla="*/ 55 h 38"/>
                <a:gd name="T16" fmla="*/ 13 w 19"/>
                <a:gd name="T17" fmla="*/ 41 h 3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9" h="38">
                  <a:moveTo>
                    <a:pt x="10" y="28"/>
                  </a:moveTo>
                  <a:lnTo>
                    <a:pt x="10" y="19"/>
                  </a:lnTo>
                  <a:lnTo>
                    <a:pt x="0" y="9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9" y="9"/>
                  </a:lnTo>
                  <a:lnTo>
                    <a:pt x="19" y="19"/>
                  </a:lnTo>
                  <a:lnTo>
                    <a:pt x="19" y="38"/>
                  </a:lnTo>
                  <a:lnTo>
                    <a:pt x="10" y="28"/>
                  </a:lnTo>
                </a:path>
              </a:pathLst>
            </a:custGeom>
            <a:noFill/>
            <a:ln w="6350">
              <a:solidFill>
                <a:srgbClr val="7F7F7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576" name="Freeform 45"/>
            <p:cNvSpPr>
              <a:spLocks/>
            </p:cNvSpPr>
            <p:nvPr/>
          </p:nvSpPr>
          <p:spPr bwMode="auto">
            <a:xfrm>
              <a:off x="2816" y="890"/>
              <a:ext cx="31" cy="21"/>
            </a:xfrm>
            <a:custGeom>
              <a:avLst/>
              <a:gdLst>
                <a:gd name="T0" fmla="*/ 0 w 29"/>
                <a:gd name="T1" fmla="*/ 12 h 19"/>
                <a:gd name="T2" fmla="*/ 13 w 29"/>
                <a:gd name="T3" fmla="*/ 12 h 19"/>
                <a:gd name="T4" fmla="*/ 35 w 29"/>
                <a:gd name="T5" fmla="*/ 0 h 19"/>
                <a:gd name="T6" fmla="*/ 35 w 29"/>
                <a:gd name="T7" fmla="*/ 12 h 19"/>
                <a:gd name="T8" fmla="*/ 35 w 29"/>
                <a:gd name="T9" fmla="*/ 25 h 19"/>
                <a:gd name="T10" fmla="*/ 13 w 29"/>
                <a:gd name="T11" fmla="*/ 12 h 19"/>
                <a:gd name="T12" fmla="*/ 0 w 29"/>
                <a:gd name="T13" fmla="*/ 12 h 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9" h="19">
                  <a:moveTo>
                    <a:pt x="0" y="9"/>
                  </a:moveTo>
                  <a:lnTo>
                    <a:pt x="10" y="9"/>
                  </a:lnTo>
                  <a:lnTo>
                    <a:pt x="29" y="0"/>
                  </a:lnTo>
                  <a:lnTo>
                    <a:pt x="29" y="9"/>
                  </a:lnTo>
                  <a:lnTo>
                    <a:pt x="29" y="19"/>
                  </a:lnTo>
                  <a:lnTo>
                    <a:pt x="1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ADFF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577" name="Freeform 46"/>
            <p:cNvSpPr>
              <a:spLocks/>
            </p:cNvSpPr>
            <p:nvPr/>
          </p:nvSpPr>
          <p:spPr bwMode="auto">
            <a:xfrm>
              <a:off x="2816" y="890"/>
              <a:ext cx="31" cy="21"/>
            </a:xfrm>
            <a:custGeom>
              <a:avLst/>
              <a:gdLst>
                <a:gd name="T0" fmla="*/ 0 w 29"/>
                <a:gd name="T1" fmla="*/ 12 h 19"/>
                <a:gd name="T2" fmla="*/ 13 w 29"/>
                <a:gd name="T3" fmla="*/ 12 h 19"/>
                <a:gd name="T4" fmla="*/ 35 w 29"/>
                <a:gd name="T5" fmla="*/ 0 h 19"/>
                <a:gd name="T6" fmla="*/ 35 w 29"/>
                <a:gd name="T7" fmla="*/ 12 h 19"/>
                <a:gd name="T8" fmla="*/ 35 w 29"/>
                <a:gd name="T9" fmla="*/ 25 h 19"/>
                <a:gd name="T10" fmla="*/ 13 w 29"/>
                <a:gd name="T11" fmla="*/ 12 h 19"/>
                <a:gd name="T12" fmla="*/ 0 w 29"/>
                <a:gd name="T13" fmla="*/ 12 h 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9" h="19">
                  <a:moveTo>
                    <a:pt x="0" y="9"/>
                  </a:moveTo>
                  <a:lnTo>
                    <a:pt x="10" y="9"/>
                  </a:lnTo>
                  <a:lnTo>
                    <a:pt x="29" y="0"/>
                  </a:lnTo>
                  <a:lnTo>
                    <a:pt x="29" y="9"/>
                  </a:lnTo>
                  <a:lnTo>
                    <a:pt x="29" y="19"/>
                  </a:lnTo>
                  <a:lnTo>
                    <a:pt x="10" y="9"/>
                  </a:lnTo>
                  <a:lnTo>
                    <a:pt x="0" y="9"/>
                  </a:lnTo>
                </a:path>
              </a:pathLst>
            </a:custGeom>
            <a:noFill/>
            <a:ln w="6350">
              <a:solidFill>
                <a:srgbClr val="7F7F7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578" name="Freeform 47"/>
            <p:cNvSpPr>
              <a:spLocks/>
            </p:cNvSpPr>
            <p:nvPr/>
          </p:nvSpPr>
          <p:spPr bwMode="auto">
            <a:xfrm>
              <a:off x="2867" y="816"/>
              <a:ext cx="30" cy="19"/>
            </a:xfrm>
            <a:custGeom>
              <a:avLst/>
              <a:gdLst>
                <a:gd name="T0" fmla="*/ 0 w 29"/>
                <a:gd name="T1" fmla="*/ 23 h 17"/>
                <a:gd name="T2" fmla="*/ 10 w 29"/>
                <a:gd name="T3" fmla="*/ 0 h 17"/>
                <a:gd name="T4" fmla="*/ 23 w 29"/>
                <a:gd name="T5" fmla="*/ 0 h 17"/>
                <a:gd name="T6" fmla="*/ 32 w 29"/>
                <a:gd name="T7" fmla="*/ 10 h 17"/>
                <a:gd name="T8" fmla="*/ 32 w 29"/>
                <a:gd name="T9" fmla="*/ 23 h 17"/>
                <a:gd name="T10" fmla="*/ 10 w 29"/>
                <a:gd name="T11" fmla="*/ 23 h 17"/>
                <a:gd name="T12" fmla="*/ 0 w 29"/>
                <a:gd name="T13" fmla="*/ 23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9" h="17">
                  <a:moveTo>
                    <a:pt x="0" y="17"/>
                  </a:moveTo>
                  <a:lnTo>
                    <a:pt x="10" y="0"/>
                  </a:lnTo>
                  <a:lnTo>
                    <a:pt x="20" y="0"/>
                  </a:lnTo>
                  <a:lnTo>
                    <a:pt x="29" y="7"/>
                  </a:lnTo>
                  <a:lnTo>
                    <a:pt x="29" y="17"/>
                  </a:lnTo>
                  <a:lnTo>
                    <a:pt x="10" y="17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ADFF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579" name="Freeform 48"/>
            <p:cNvSpPr>
              <a:spLocks/>
            </p:cNvSpPr>
            <p:nvPr/>
          </p:nvSpPr>
          <p:spPr bwMode="auto">
            <a:xfrm>
              <a:off x="2867" y="816"/>
              <a:ext cx="30" cy="19"/>
            </a:xfrm>
            <a:custGeom>
              <a:avLst/>
              <a:gdLst>
                <a:gd name="T0" fmla="*/ 0 w 29"/>
                <a:gd name="T1" fmla="*/ 23 h 17"/>
                <a:gd name="T2" fmla="*/ 10 w 29"/>
                <a:gd name="T3" fmla="*/ 0 h 17"/>
                <a:gd name="T4" fmla="*/ 23 w 29"/>
                <a:gd name="T5" fmla="*/ 0 h 17"/>
                <a:gd name="T6" fmla="*/ 32 w 29"/>
                <a:gd name="T7" fmla="*/ 10 h 17"/>
                <a:gd name="T8" fmla="*/ 32 w 29"/>
                <a:gd name="T9" fmla="*/ 23 h 17"/>
                <a:gd name="T10" fmla="*/ 10 w 29"/>
                <a:gd name="T11" fmla="*/ 23 h 17"/>
                <a:gd name="T12" fmla="*/ 0 w 29"/>
                <a:gd name="T13" fmla="*/ 23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9" h="17">
                  <a:moveTo>
                    <a:pt x="0" y="17"/>
                  </a:moveTo>
                  <a:lnTo>
                    <a:pt x="10" y="0"/>
                  </a:lnTo>
                  <a:lnTo>
                    <a:pt x="20" y="0"/>
                  </a:lnTo>
                  <a:lnTo>
                    <a:pt x="29" y="7"/>
                  </a:lnTo>
                  <a:lnTo>
                    <a:pt x="29" y="17"/>
                  </a:lnTo>
                  <a:lnTo>
                    <a:pt x="10" y="17"/>
                  </a:lnTo>
                  <a:lnTo>
                    <a:pt x="0" y="17"/>
                  </a:lnTo>
                </a:path>
              </a:pathLst>
            </a:custGeom>
            <a:noFill/>
            <a:ln w="6350">
              <a:solidFill>
                <a:srgbClr val="7F7F7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580" name="Freeform 49"/>
            <p:cNvSpPr>
              <a:spLocks/>
            </p:cNvSpPr>
            <p:nvPr/>
          </p:nvSpPr>
          <p:spPr bwMode="auto">
            <a:xfrm>
              <a:off x="5672" y="2002"/>
              <a:ext cx="50" cy="21"/>
            </a:xfrm>
            <a:custGeom>
              <a:avLst/>
              <a:gdLst>
                <a:gd name="T0" fmla="*/ 0 w 48"/>
                <a:gd name="T1" fmla="*/ 25 h 19"/>
                <a:gd name="T2" fmla="*/ 0 w 48"/>
                <a:gd name="T3" fmla="*/ 12 h 19"/>
                <a:gd name="T4" fmla="*/ 0 w 48"/>
                <a:gd name="T5" fmla="*/ 0 h 19"/>
                <a:gd name="T6" fmla="*/ 8 w 48"/>
                <a:gd name="T7" fmla="*/ 0 h 19"/>
                <a:gd name="T8" fmla="*/ 20 w 48"/>
                <a:gd name="T9" fmla="*/ 0 h 19"/>
                <a:gd name="T10" fmla="*/ 32 w 48"/>
                <a:gd name="T11" fmla="*/ 12 h 19"/>
                <a:gd name="T12" fmla="*/ 54 w 48"/>
                <a:gd name="T13" fmla="*/ 0 h 19"/>
                <a:gd name="T14" fmla="*/ 54 w 48"/>
                <a:gd name="T15" fmla="*/ 25 h 19"/>
                <a:gd name="T16" fmla="*/ 44 w 48"/>
                <a:gd name="T17" fmla="*/ 25 h 19"/>
                <a:gd name="T18" fmla="*/ 20 w 48"/>
                <a:gd name="T19" fmla="*/ 25 h 19"/>
                <a:gd name="T20" fmla="*/ 8 w 48"/>
                <a:gd name="T21" fmla="*/ 25 h 19"/>
                <a:gd name="T22" fmla="*/ 0 w 48"/>
                <a:gd name="T23" fmla="*/ 25 h 1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8" h="19">
                  <a:moveTo>
                    <a:pt x="0" y="19"/>
                  </a:moveTo>
                  <a:lnTo>
                    <a:pt x="0" y="9"/>
                  </a:lnTo>
                  <a:lnTo>
                    <a:pt x="0" y="0"/>
                  </a:lnTo>
                  <a:lnTo>
                    <a:pt x="8" y="0"/>
                  </a:lnTo>
                  <a:lnTo>
                    <a:pt x="17" y="0"/>
                  </a:lnTo>
                  <a:lnTo>
                    <a:pt x="29" y="9"/>
                  </a:lnTo>
                  <a:lnTo>
                    <a:pt x="48" y="0"/>
                  </a:lnTo>
                  <a:lnTo>
                    <a:pt x="48" y="19"/>
                  </a:lnTo>
                  <a:lnTo>
                    <a:pt x="38" y="19"/>
                  </a:lnTo>
                  <a:lnTo>
                    <a:pt x="17" y="19"/>
                  </a:lnTo>
                  <a:lnTo>
                    <a:pt x="8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ADFF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581" name="Freeform 50"/>
            <p:cNvSpPr>
              <a:spLocks/>
            </p:cNvSpPr>
            <p:nvPr/>
          </p:nvSpPr>
          <p:spPr bwMode="auto">
            <a:xfrm>
              <a:off x="5672" y="2002"/>
              <a:ext cx="50" cy="21"/>
            </a:xfrm>
            <a:custGeom>
              <a:avLst/>
              <a:gdLst>
                <a:gd name="T0" fmla="*/ 0 w 48"/>
                <a:gd name="T1" fmla="*/ 25 h 19"/>
                <a:gd name="T2" fmla="*/ 0 w 48"/>
                <a:gd name="T3" fmla="*/ 12 h 19"/>
                <a:gd name="T4" fmla="*/ 0 w 48"/>
                <a:gd name="T5" fmla="*/ 0 h 19"/>
                <a:gd name="T6" fmla="*/ 8 w 48"/>
                <a:gd name="T7" fmla="*/ 0 h 19"/>
                <a:gd name="T8" fmla="*/ 20 w 48"/>
                <a:gd name="T9" fmla="*/ 0 h 19"/>
                <a:gd name="T10" fmla="*/ 32 w 48"/>
                <a:gd name="T11" fmla="*/ 12 h 19"/>
                <a:gd name="T12" fmla="*/ 54 w 48"/>
                <a:gd name="T13" fmla="*/ 0 h 19"/>
                <a:gd name="T14" fmla="*/ 54 w 48"/>
                <a:gd name="T15" fmla="*/ 25 h 19"/>
                <a:gd name="T16" fmla="*/ 44 w 48"/>
                <a:gd name="T17" fmla="*/ 25 h 19"/>
                <a:gd name="T18" fmla="*/ 20 w 48"/>
                <a:gd name="T19" fmla="*/ 25 h 19"/>
                <a:gd name="T20" fmla="*/ 8 w 48"/>
                <a:gd name="T21" fmla="*/ 25 h 19"/>
                <a:gd name="T22" fmla="*/ 0 w 48"/>
                <a:gd name="T23" fmla="*/ 25 h 1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8" h="19">
                  <a:moveTo>
                    <a:pt x="0" y="19"/>
                  </a:moveTo>
                  <a:lnTo>
                    <a:pt x="0" y="9"/>
                  </a:lnTo>
                  <a:lnTo>
                    <a:pt x="0" y="0"/>
                  </a:lnTo>
                  <a:lnTo>
                    <a:pt x="8" y="0"/>
                  </a:lnTo>
                  <a:lnTo>
                    <a:pt x="17" y="0"/>
                  </a:lnTo>
                  <a:lnTo>
                    <a:pt x="29" y="9"/>
                  </a:lnTo>
                  <a:lnTo>
                    <a:pt x="48" y="0"/>
                  </a:lnTo>
                  <a:lnTo>
                    <a:pt x="48" y="19"/>
                  </a:lnTo>
                  <a:lnTo>
                    <a:pt x="38" y="19"/>
                  </a:lnTo>
                  <a:lnTo>
                    <a:pt x="17" y="19"/>
                  </a:lnTo>
                  <a:lnTo>
                    <a:pt x="8" y="19"/>
                  </a:lnTo>
                  <a:lnTo>
                    <a:pt x="0" y="19"/>
                  </a:lnTo>
                </a:path>
              </a:pathLst>
            </a:custGeom>
            <a:noFill/>
            <a:ln w="6350">
              <a:solidFill>
                <a:srgbClr val="7F7F7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582" name="Freeform 51"/>
            <p:cNvSpPr>
              <a:spLocks/>
            </p:cNvSpPr>
            <p:nvPr/>
          </p:nvSpPr>
          <p:spPr bwMode="auto">
            <a:xfrm>
              <a:off x="5733" y="1979"/>
              <a:ext cx="27" cy="13"/>
            </a:xfrm>
            <a:custGeom>
              <a:avLst/>
              <a:gdLst>
                <a:gd name="T0" fmla="*/ 0 w 26"/>
                <a:gd name="T1" fmla="*/ 15 h 12"/>
                <a:gd name="T2" fmla="*/ 0 w 26"/>
                <a:gd name="T3" fmla="*/ 0 h 12"/>
                <a:gd name="T4" fmla="*/ 7 w 26"/>
                <a:gd name="T5" fmla="*/ 0 h 12"/>
                <a:gd name="T6" fmla="*/ 29 w 26"/>
                <a:gd name="T7" fmla="*/ 0 h 12"/>
                <a:gd name="T8" fmla="*/ 29 w 26"/>
                <a:gd name="T9" fmla="*/ 15 h 12"/>
                <a:gd name="T10" fmla="*/ 7 w 26"/>
                <a:gd name="T11" fmla="*/ 15 h 12"/>
                <a:gd name="T12" fmla="*/ 0 w 26"/>
                <a:gd name="T13" fmla="*/ 15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6" h="12">
                  <a:moveTo>
                    <a:pt x="0" y="12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26" y="0"/>
                  </a:lnTo>
                  <a:lnTo>
                    <a:pt x="26" y="12"/>
                  </a:lnTo>
                  <a:lnTo>
                    <a:pt x="7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ADFF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583" name="Freeform 52"/>
            <p:cNvSpPr>
              <a:spLocks/>
            </p:cNvSpPr>
            <p:nvPr/>
          </p:nvSpPr>
          <p:spPr bwMode="auto">
            <a:xfrm>
              <a:off x="5733" y="1979"/>
              <a:ext cx="27" cy="13"/>
            </a:xfrm>
            <a:custGeom>
              <a:avLst/>
              <a:gdLst>
                <a:gd name="T0" fmla="*/ 0 w 26"/>
                <a:gd name="T1" fmla="*/ 15 h 12"/>
                <a:gd name="T2" fmla="*/ 0 w 26"/>
                <a:gd name="T3" fmla="*/ 0 h 12"/>
                <a:gd name="T4" fmla="*/ 7 w 26"/>
                <a:gd name="T5" fmla="*/ 0 h 12"/>
                <a:gd name="T6" fmla="*/ 29 w 26"/>
                <a:gd name="T7" fmla="*/ 0 h 12"/>
                <a:gd name="T8" fmla="*/ 29 w 26"/>
                <a:gd name="T9" fmla="*/ 15 h 12"/>
                <a:gd name="T10" fmla="*/ 7 w 26"/>
                <a:gd name="T11" fmla="*/ 15 h 12"/>
                <a:gd name="T12" fmla="*/ 0 w 26"/>
                <a:gd name="T13" fmla="*/ 15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6" h="12">
                  <a:moveTo>
                    <a:pt x="0" y="12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26" y="0"/>
                  </a:lnTo>
                  <a:lnTo>
                    <a:pt x="26" y="12"/>
                  </a:lnTo>
                  <a:lnTo>
                    <a:pt x="7" y="12"/>
                  </a:lnTo>
                  <a:lnTo>
                    <a:pt x="0" y="12"/>
                  </a:lnTo>
                </a:path>
              </a:pathLst>
            </a:custGeom>
            <a:noFill/>
            <a:ln w="6350">
              <a:solidFill>
                <a:srgbClr val="7F7F7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584" name="Freeform 53"/>
            <p:cNvSpPr>
              <a:spLocks/>
            </p:cNvSpPr>
            <p:nvPr/>
          </p:nvSpPr>
          <p:spPr bwMode="auto">
            <a:xfrm>
              <a:off x="5602" y="2544"/>
              <a:ext cx="20" cy="65"/>
            </a:xfrm>
            <a:custGeom>
              <a:avLst/>
              <a:gdLst>
                <a:gd name="T0" fmla="*/ 13 w 19"/>
                <a:gd name="T1" fmla="*/ 84 h 57"/>
                <a:gd name="T2" fmla="*/ 0 w 19"/>
                <a:gd name="T3" fmla="*/ 71 h 57"/>
                <a:gd name="T4" fmla="*/ 13 w 19"/>
                <a:gd name="T5" fmla="*/ 56 h 57"/>
                <a:gd name="T6" fmla="*/ 13 w 19"/>
                <a:gd name="T7" fmla="*/ 25 h 57"/>
                <a:gd name="T8" fmla="*/ 13 w 19"/>
                <a:gd name="T9" fmla="*/ 13 h 57"/>
                <a:gd name="T10" fmla="*/ 13 w 19"/>
                <a:gd name="T11" fmla="*/ 0 h 57"/>
                <a:gd name="T12" fmla="*/ 22 w 19"/>
                <a:gd name="T13" fmla="*/ 0 h 57"/>
                <a:gd name="T14" fmla="*/ 22 w 19"/>
                <a:gd name="T15" fmla="*/ 13 h 57"/>
                <a:gd name="T16" fmla="*/ 22 w 19"/>
                <a:gd name="T17" fmla="*/ 25 h 57"/>
                <a:gd name="T18" fmla="*/ 22 w 19"/>
                <a:gd name="T19" fmla="*/ 39 h 57"/>
                <a:gd name="T20" fmla="*/ 22 w 19"/>
                <a:gd name="T21" fmla="*/ 56 h 57"/>
                <a:gd name="T22" fmla="*/ 22 w 19"/>
                <a:gd name="T23" fmla="*/ 71 h 57"/>
                <a:gd name="T24" fmla="*/ 13 w 19"/>
                <a:gd name="T25" fmla="*/ 71 h 57"/>
                <a:gd name="T26" fmla="*/ 13 w 19"/>
                <a:gd name="T27" fmla="*/ 84 h 5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9" h="57">
                  <a:moveTo>
                    <a:pt x="10" y="57"/>
                  </a:moveTo>
                  <a:lnTo>
                    <a:pt x="0" y="47"/>
                  </a:lnTo>
                  <a:lnTo>
                    <a:pt x="10" y="38"/>
                  </a:lnTo>
                  <a:lnTo>
                    <a:pt x="10" y="17"/>
                  </a:lnTo>
                  <a:lnTo>
                    <a:pt x="10" y="9"/>
                  </a:lnTo>
                  <a:lnTo>
                    <a:pt x="10" y="0"/>
                  </a:lnTo>
                  <a:lnTo>
                    <a:pt x="19" y="0"/>
                  </a:lnTo>
                  <a:lnTo>
                    <a:pt x="19" y="9"/>
                  </a:lnTo>
                  <a:lnTo>
                    <a:pt x="19" y="17"/>
                  </a:lnTo>
                  <a:lnTo>
                    <a:pt x="19" y="26"/>
                  </a:lnTo>
                  <a:lnTo>
                    <a:pt x="19" y="38"/>
                  </a:lnTo>
                  <a:lnTo>
                    <a:pt x="19" y="47"/>
                  </a:lnTo>
                  <a:lnTo>
                    <a:pt x="10" y="47"/>
                  </a:lnTo>
                  <a:lnTo>
                    <a:pt x="10" y="57"/>
                  </a:lnTo>
                  <a:close/>
                </a:path>
              </a:pathLst>
            </a:custGeom>
            <a:solidFill>
              <a:srgbClr val="ADFF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585" name="Freeform 54"/>
            <p:cNvSpPr>
              <a:spLocks/>
            </p:cNvSpPr>
            <p:nvPr/>
          </p:nvSpPr>
          <p:spPr bwMode="auto">
            <a:xfrm>
              <a:off x="5602" y="2544"/>
              <a:ext cx="20" cy="65"/>
            </a:xfrm>
            <a:custGeom>
              <a:avLst/>
              <a:gdLst>
                <a:gd name="T0" fmla="*/ 13 w 19"/>
                <a:gd name="T1" fmla="*/ 84 h 57"/>
                <a:gd name="T2" fmla="*/ 0 w 19"/>
                <a:gd name="T3" fmla="*/ 71 h 57"/>
                <a:gd name="T4" fmla="*/ 13 w 19"/>
                <a:gd name="T5" fmla="*/ 56 h 57"/>
                <a:gd name="T6" fmla="*/ 13 w 19"/>
                <a:gd name="T7" fmla="*/ 25 h 57"/>
                <a:gd name="T8" fmla="*/ 13 w 19"/>
                <a:gd name="T9" fmla="*/ 13 h 57"/>
                <a:gd name="T10" fmla="*/ 13 w 19"/>
                <a:gd name="T11" fmla="*/ 0 h 57"/>
                <a:gd name="T12" fmla="*/ 22 w 19"/>
                <a:gd name="T13" fmla="*/ 0 h 57"/>
                <a:gd name="T14" fmla="*/ 22 w 19"/>
                <a:gd name="T15" fmla="*/ 13 h 57"/>
                <a:gd name="T16" fmla="*/ 22 w 19"/>
                <a:gd name="T17" fmla="*/ 25 h 57"/>
                <a:gd name="T18" fmla="*/ 22 w 19"/>
                <a:gd name="T19" fmla="*/ 39 h 57"/>
                <a:gd name="T20" fmla="*/ 22 w 19"/>
                <a:gd name="T21" fmla="*/ 56 h 57"/>
                <a:gd name="T22" fmla="*/ 22 w 19"/>
                <a:gd name="T23" fmla="*/ 71 h 57"/>
                <a:gd name="T24" fmla="*/ 13 w 19"/>
                <a:gd name="T25" fmla="*/ 71 h 57"/>
                <a:gd name="T26" fmla="*/ 13 w 19"/>
                <a:gd name="T27" fmla="*/ 84 h 5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9" h="57">
                  <a:moveTo>
                    <a:pt x="10" y="57"/>
                  </a:moveTo>
                  <a:lnTo>
                    <a:pt x="0" y="47"/>
                  </a:lnTo>
                  <a:lnTo>
                    <a:pt x="10" y="38"/>
                  </a:lnTo>
                  <a:lnTo>
                    <a:pt x="10" y="17"/>
                  </a:lnTo>
                  <a:lnTo>
                    <a:pt x="10" y="9"/>
                  </a:lnTo>
                  <a:lnTo>
                    <a:pt x="10" y="0"/>
                  </a:lnTo>
                  <a:lnTo>
                    <a:pt x="19" y="0"/>
                  </a:lnTo>
                  <a:lnTo>
                    <a:pt x="19" y="9"/>
                  </a:lnTo>
                  <a:lnTo>
                    <a:pt x="19" y="17"/>
                  </a:lnTo>
                  <a:lnTo>
                    <a:pt x="19" y="26"/>
                  </a:lnTo>
                  <a:lnTo>
                    <a:pt x="19" y="38"/>
                  </a:lnTo>
                  <a:lnTo>
                    <a:pt x="19" y="47"/>
                  </a:lnTo>
                  <a:lnTo>
                    <a:pt x="10" y="47"/>
                  </a:lnTo>
                  <a:lnTo>
                    <a:pt x="10" y="57"/>
                  </a:lnTo>
                </a:path>
              </a:pathLst>
            </a:custGeom>
            <a:noFill/>
            <a:ln w="6350">
              <a:solidFill>
                <a:srgbClr val="7F7F7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586" name="Freeform 55"/>
            <p:cNvSpPr>
              <a:spLocks/>
            </p:cNvSpPr>
            <p:nvPr/>
          </p:nvSpPr>
          <p:spPr bwMode="auto">
            <a:xfrm>
              <a:off x="5622" y="2760"/>
              <a:ext cx="10" cy="32"/>
            </a:xfrm>
            <a:custGeom>
              <a:avLst/>
              <a:gdLst>
                <a:gd name="T0" fmla="*/ 0 w 10"/>
                <a:gd name="T1" fmla="*/ 0 h 28"/>
                <a:gd name="T2" fmla="*/ 0 w 10"/>
                <a:gd name="T3" fmla="*/ 29 h 28"/>
                <a:gd name="T4" fmla="*/ 0 w 10"/>
                <a:gd name="T5" fmla="*/ 42 h 28"/>
                <a:gd name="T6" fmla="*/ 10 w 10"/>
                <a:gd name="T7" fmla="*/ 29 h 28"/>
                <a:gd name="T8" fmla="*/ 10 w 10"/>
                <a:gd name="T9" fmla="*/ 13 h 28"/>
                <a:gd name="T10" fmla="*/ 10 w 10"/>
                <a:gd name="T11" fmla="*/ 0 h 28"/>
                <a:gd name="T12" fmla="*/ 0 w 10"/>
                <a:gd name="T13" fmla="*/ 0 h 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" h="28">
                  <a:moveTo>
                    <a:pt x="0" y="0"/>
                  </a:moveTo>
                  <a:lnTo>
                    <a:pt x="0" y="19"/>
                  </a:lnTo>
                  <a:lnTo>
                    <a:pt x="0" y="28"/>
                  </a:lnTo>
                  <a:lnTo>
                    <a:pt x="10" y="19"/>
                  </a:lnTo>
                  <a:lnTo>
                    <a:pt x="10" y="9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DFF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587" name="Freeform 56"/>
            <p:cNvSpPr>
              <a:spLocks/>
            </p:cNvSpPr>
            <p:nvPr/>
          </p:nvSpPr>
          <p:spPr bwMode="auto">
            <a:xfrm>
              <a:off x="5622" y="2760"/>
              <a:ext cx="10" cy="32"/>
            </a:xfrm>
            <a:custGeom>
              <a:avLst/>
              <a:gdLst>
                <a:gd name="T0" fmla="*/ 0 w 10"/>
                <a:gd name="T1" fmla="*/ 0 h 28"/>
                <a:gd name="T2" fmla="*/ 0 w 10"/>
                <a:gd name="T3" fmla="*/ 29 h 28"/>
                <a:gd name="T4" fmla="*/ 0 w 10"/>
                <a:gd name="T5" fmla="*/ 42 h 28"/>
                <a:gd name="T6" fmla="*/ 10 w 10"/>
                <a:gd name="T7" fmla="*/ 29 h 28"/>
                <a:gd name="T8" fmla="*/ 10 w 10"/>
                <a:gd name="T9" fmla="*/ 13 h 28"/>
                <a:gd name="T10" fmla="*/ 10 w 10"/>
                <a:gd name="T11" fmla="*/ 0 h 28"/>
                <a:gd name="T12" fmla="*/ 0 w 10"/>
                <a:gd name="T13" fmla="*/ 0 h 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" h="28">
                  <a:moveTo>
                    <a:pt x="0" y="0"/>
                  </a:moveTo>
                  <a:lnTo>
                    <a:pt x="0" y="19"/>
                  </a:lnTo>
                  <a:lnTo>
                    <a:pt x="0" y="28"/>
                  </a:lnTo>
                  <a:lnTo>
                    <a:pt x="10" y="19"/>
                  </a:lnTo>
                  <a:lnTo>
                    <a:pt x="10" y="9"/>
                  </a:ln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7F7F7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588" name="Freeform 57"/>
            <p:cNvSpPr>
              <a:spLocks/>
            </p:cNvSpPr>
            <p:nvPr/>
          </p:nvSpPr>
          <p:spPr bwMode="auto">
            <a:xfrm>
              <a:off x="5582" y="2953"/>
              <a:ext cx="30" cy="88"/>
            </a:xfrm>
            <a:custGeom>
              <a:avLst/>
              <a:gdLst>
                <a:gd name="T0" fmla="*/ 0 w 29"/>
                <a:gd name="T1" fmla="*/ 102 h 77"/>
                <a:gd name="T2" fmla="*/ 9 w 29"/>
                <a:gd name="T3" fmla="*/ 72 h 77"/>
                <a:gd name="T4" fmla="*/ 0 w 29"/>
                <a:gd name="T5" fmla="*/ 58 h 77"/>
                <a:gd name="T6" fmla="*/ 9 w 29"/>
                <a:gd name="T7" fmla="*/ 30 h 77"/>
                <a:gd name="T8" fmla="*/ 9 w 29"/>
                <a:gd name="T9" fmla="*/ 15 h 77"/>
                <a:gd name="T10" fmla="*/ 32 w 29"/>
                <a:gd name="T11" fmla="*/ 0 h 77"/>
                <a:gd name="T12" fmla="*/ 32 w 29"/>
                <a:gd name="T13" fmla="*/ 30 h 77"/>
                <a:gd name="T14" fmla="*/ 22 w 29"/>
                <a:gd name="T15" fmla="*/ 58 h 77"/>
                <a:gd name="T16" fmla="*/ 22 w 29"/>
                <a:gd name="T17" fmla="*/ 72 h 77"/>
                <a:gd name="T18" fmla="*/ 9 w 29"/>
                <a:gd name="T19" fmla="*/ 102 h 77"/>
                <a:gd name="T20" fmla="*/ 9 w 29"/>
                <a:gd name="T21" fmla="*/ 115 h 77"/>
                <a:gd name="T22" fmla="*/ 0 w 29"/>
                <a:gd name="T23" fmla="*/ 102 h 7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9" h="77">
                  <a:moveTo>
                    <a:pt x="0" y="68"/>
                  </a:moveTo>
                  <a:lnTo>
                    <a:pt x="9" y="48"/>
                  </a:lnTo>
                  <a:lnTo>
                    <a:pt x="0" y="39"/>
                  </a:lnTo>
                  <a:lnTo>
                    <a:pt x="9" y="20"/>
                  </a:lnTo>
                  <a:lnTo>
                    <a:pt x="9" y="10"/>
                  </a:lnTo>
                  <a:lnTo>
                    <a:pt x="29" y="0"/>
                  </a:lnTo>
                  <a:lnTo>
                    <a:pt x="29" y="20"/>
                  </a:lnTo>
                  <a:lnTo>
                    <a:pt x="19" y="39"/>
                  </a:lnTo>
                  <a:lnTo>
                    <a:pt x="19" y="48"/>
                  </a:lnTo>
                  <a:lnTo>
                    <a:pt x="9" y="68"/>
                  </a:lnTo>
                  <a:lnTo>
                    <a:pt x="9" y="77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ADFF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589" name="Freeform 58"/>
            <p:cNvSpPr>
              <a:spLocks/>
            </p:cNvSpPr>
            <p:nvPr/>
          </p:nvSpPr>
          <p:spPr bwMode="auto">
            <a:xfrm>
              <a:off x="5582" y="2953"/>
              <a:ext cx="30" cy="88"/>
            </a:xfrm>
            <a:custGeom>
              <a:avLst/>
              <a:gdLst>
                <a:gd name="T0" fmla="*/ 0 w 29"/>
                <a:gd name="T1" fmla="*/ 102 h 77"/>
                <a:gd name="T2" fmla="*/ 9 w 29"/>
                <a:gd name="T3" fmla="*/ 72 h 77"/>
                <a:gd name="T4" fmla="*/ 0 w 29"/>
                <a:gd name="T5" fmla="*/ 58 h 77"/>
                <a:gd name="T6" fmla="*/ 9 w 29"/>
                <a:gd name="T7" fmla="*/ 30 h 77"/>
                <a:gd name="T8" fmla="*/ 9 w 29"/>
                <a:gd name="T9" fmla="*/ 15 h 77"/>
                <a:gd name="T10" fmla="*/ 32 w 29"/>
                <a:gd name="T11" fmla="*/ 0 h 77"/>
                <a:gd name="T12" fmla="*/ 32 w 29"/>
                <a:gd name="T13" fmla="*/ 30 h 77"/>
                <a:gd name="T14" fmla="*/ 22 w 29"/>
                <a:gd name="T15" fmla="*/ 58 h 77"/>
                <a:gd name="T16" fmla="*/ 22 w 29"/>
                <a:gd name="T17" fmla="*/ 72 h 77"/>
                <a:gd name="T18" fmla="*/ 9 w 29"/>
                <a:gd name="T19" fmla="*/ 102 h 77"/>
                <a:gd name="T20" fmla="*/ 9 w 29"/>
                <a:gd name="T21" fmla="*/ 115 h 77"/>
                <a:gd name="T22" fmla="*/ 0 w 29"/>
                <a:gd name="T23" fmla="*/ 102 h 7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9" h="77">
                  <a:moveTo>
                    <a:pt x="0" y="68"/>
                  </a:moveTo>
                  <a:lnTo>
                    <a:pt x="9" y="48"/>
                  </a:lnTo>
                  <a:lnTo>
                    <a:pt x="0" y="39"/>
                  </a:lnTo>
                  <a:lnTo>
                    <a:pt x="9" y="20"/>
                  </a:lnTo>
                  <a:lnTo>
                    <a:pt x="9" y="10"/>
                  </a:lnTo>
                  <a:lnTo>
                    <a:pt x="29" y="0"/>
                  </a:lnTo>
                  <a:lnTo>
                    <a:pt x="29" y="20"/>
                  </a:lnTo>
                  <a:lnTo>
                    <a:pt x="19" y="39"/>
                  </a:lnTo>
                  <a:lnTo>
                    <a:pt x="19" y="48"/>
                  </a:lnTo>
                  <a:lnTo>
                    <a:pt x="9" y="68"/>
                  </a:lnTo>
                  <a:lnTo>
                    <a:pt x="9" y="77"/>
                  </a:lnTo>
                  <a:lnTo>
                    <a:pt x="0" y="68"/>
                  </a:lnTo>
                </a:path>
              </a:pathLst>
            </a:custGeom>
            <a:noFill/>
            <a:ln w="6350">
              <a:solidFill>
                <a:srgbClr val="7F7F7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590" name="Freeform 59"/>
            <p:cNvSpPr>
              <a:spLocks/>
            </p:cNvSpPr>
            <p:nvPr/>
          </p:nvSpPr>
          <p:spPr bwMode="auto">
            <a:xfrm>
              <a:off x="5519" y="3052"/>
              <a:ext cx="52" cy="109"/>
            </a:xfrm>
            <a:custGeom>
              <a:avLst/>
              <a:gdLst>
                <a:gd name="T0" fmla="*/ 0 w 50"/>
                <a:gd name="T1" fmla="*/ 141 h 96"/>
                <a:gd name="T2" fmla="*/ 2 w 50"/>
                <a:gd name="T3" fmla="*/ 126 h 96"/>
                <a:gd name="T4" fmla="*/ 12 w 50"/>
                <a:gd name="T5" fmla="*/ 98 h 96"/>
                <a:gd name="T6" fmla="*/ 12 w 50"/>
                <a:gd name="T7" fmla="*/ 84 h 96"/>
                <a:gd name="T8" fmla="*/ 12 w 50"/>
                <a:gd name="T9" fmla="*/ 56 h 96"/>
                <a:gd name="T10" fmla="*/ 24 w 50"/>
                <a:gd name="T11" fmla="*/ 56 h 96"/>
                <a:gd name="T12" fmla="*/ 34 w 50"/>
                <a:gd name="T13" fmla="*/ 41 h 96"/>
                <a:gd name="T14" fmla="*/ 47 w 50"/>
                <a:gd name="T15" fmla="*/ 12 h 96"/>
                <a:gd name="T16" fmla="*/ 47 w 50"/>
                <a:gd name="T17" fmla="*/ 0 h 96"/>
                <a:gd name="T18" fmla="*/ 56 w 50"/>
                <a:gd name="T19" fmla="*/ 0 h 96"/>
                <a:gd name="T20" fmla="*/ 56 w 50"/>
                <a:gd name="T21" fmla="*/ 12 h 96"/>
                <a:gd name="T22" fmla="*/ 47 w 50"/>
                <a:gd name="T23" fmla="*/ 41 h 96"/>
                <a:gd name="T24" fmla="*/ 47 w 50"/>
                <a:gd name="T25" fmla="*/ 56 h 96"/>
                <a:gd name="T26" fmla="*/ 34 w 50"/>
                <a:gd name="T27" fmla="*/ 70 h 96"/>
                <a:gd name="T28" fmla="*/ 34 w 50"/>
                <a:gd name="T29" fmla="*/ 84 h 96"/>
                <a:gd name="T30" fmla="*/ 34 w 50"/>
                <a:gd name="T31" fmla="*/ 98 h 96"/>
                <a:gd name="T32" fmla="*/ 17 w 50"/>
                <a:gd name="T33" fmla="*/ 126 h 96"/>
                <a:gd name="T34" fmla="*/ 2 w 50"/>
                <a:gd name="T35" fmla="*/ 141 h 96"/>
                <a:gd name="T36" fmla="*/ 0 w 50"/>
                <a:gd name="T37" fmla="*/ 141 h 9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50" h="96">
                  <a:moveTo>
                    <a:pt x="0" y="96"/>
                  </a:moveTo>
                  <a:lnTo>
                    <a:pt x="2" y="86"/>
                  </a:lnTo>
                  <a:lnTo>
                    <a:pt x="12" y="67"/>
                  </a:lnTo>
                  <a:lnTo>
                    <a:pt x="12" y="57"/>
                  </a:lnTo>
                  <a:lnTo>
                    <a:pt x="12" y="38"/>
                  </a:lnTo>
                  <a:lnTo>
                    <a:pt x="21" y="38"/>
                  </a:lnTo>
                  <a:lnTo>
                    <a:pt x="31" y="28"/>
                  </a:lnTo>
                  <a:lnTo>
                    <a:pt x="41" y="9"/>
                  </a:lnTo>
                  <a:lnTo>
                    <a:pt x="41" y="0"/>
                  </a:lnTo>
                  <a:lnTo>
                    <a:pt x="50" y="0"/>
                  </a:lnTo>
                  <a:lnTo>
                    <a:pt x="50" y="9"/>
                  </a:lnTo>
                  <a:lnTo>
                    <a:pt x="41" y="28"/>
                  </a:lnTo>
                  <a:lnTo>
                    <a:pt x="41" y="38"/>
                  </a:lnTo>
                  <a:lnTo>
                    <a:pt x="31" y="48"/>
                  </a:lnTo>
                  <a:lnTo>
                    <a:pt x="31" y="57"/>
                  </a:lnTo>
                  <a:lnTo>
                    <a:pt x="31" y="67"/>
                  </a:lnTo>
                  <a:lnTo>
                    <a:pt x="14" y="86"/>
                  </a:lnTo>
                  <a:lnTo>
                    <a:pt x="2" y="96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ADFF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591" name="Freeform 60"/>
            <p:cNvSpPr>
              <a:spLocks/>
            </p:cNvSpPr>
            <p:nvPr/>
          </p:nvSpPr>
          <p:spPr bwMode="auto">
            <a:xfrm>
              <a:off x="5519" y="3052"/>
              <a:ext cx="52" cy="109"/>
            </a:xfrm>
            <a:custGeom>
              <a:avLst/>
              <a:gdLst>
                <a:gd name="T0" fmla="*/ 0 w 50"/>
                <a:gd name="T1" fmla="*/ 141 h 96"/>
                <a:gd name="T2" fmla="*/ 2 w 50"/>
                <a:gd name="T3" fmla="*/ 126 h 96"/>
                <a:gd name="T4" fmla="*/ 12 w 50"/>
                <a:gd name="T5" fmla="*/ 98 h 96"/>
                <a:gd name="T6" fmla="*/ 12 w 50"/>
                <a:gd name="T7" fmla="*/ 84 h 96"/>
                <a:gd name="T8" fmla="*/ 12 w 50"/>
                <a:gd name="T9" fmla="*/ 56 h 96"/>
                <a:gd name="T10" fmla="*/ 24 w 50"/>
                <a:gd name="T11" fmla="*/ 56 h 96"/>
                <a:gd name="T12" fmla="*/ 34 w 50"/>
                <a:gd name="T13" fmla="*/ 41 h 96"/>
                <a:gd name="T14" fmla="*/ 47 w 50"/>
                <a:gd name="T15" fmla="*/ 12 h 96"/>
                <a:gd name="T16" fmla="*/ 47 w 50"/>
                <a:gd name="T17" fmla="*/ 0 h 96"/>
                <a:gd name="T18" fmla="*/ 56 w 50"/>
                <a:gd name="T19" fmla="*/ 0 h 96"/>
                <a:gd name="T20" fmla="*/ 56 w 50"/>
                <a:gd name="T21" fmla="*/ 12 h 96"/>
                <a:gd name="T22" fmla="*/ 47 w 50"/>
                <a:gd name="T23" fmla="*/ 41 h 96"/>
                <a:gd name="T24" fmla="*/ 47 w 50"/>
                <a:gd name="T25" fmla="*/ 56 h 96"/>
                <a:gd name="T26" fmla="*/ 34 w 50"/>
                <a:gd name="T27" fmla="*/ 70 h 96"/>
                <a:gd name="T28" fmla="*/ 34 w 50"/>
                <a:gd name="T29" fmla="*/ 84 h 96"/>
                <a:gd name="T30" fmla="*/ 34 w 50"/>
                <a:gd name="T31" fmla="*/ 98 h 96"/>
                <a:gd name="T32" fmla="*/ 17 w 50"/>
                <a:gd name="T33" fmla="*/ 126 h 96"/>
                <a:gd name="T34" fmla="*/ 2 w 50"/>
                <a:gd name="T35" fmla="*/ 141 h 96"/>
                <a:gd name="T36" fmla="*/ 0 w 50"/>
                <a:gd name="T37" fmla="*/ 141 h 9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50" h="96">
                  <a:moveTo>
                    <a:pt x="0" y="96"/>
                  </a:moveTo>
                  <a:lnTo>
                    <a:pt x="2" y="86"/>
                  </a:lnTo>
                  <a:lnTo>
                    <a:pt x="12" y="67"/>
                  </a:lnTo>
                  <a:lnTo>
                    <a:pt x="12" y="57"/>
                  </a:lnTo>
                  <a:lnTo>
                    <a:pt x="12" y="38"/>
                  </a:lnTo>
                  <a:lnTo>
                    <a:pt x="21" y="38"/>
                  </a:lnTo>
                  <a:lnTo>
                    <a:pt x="31" y="28"/>
                  </a:lnTo>
                  <a:lnTo>
                    <a:pt x="41" y="9"/>
                  </a:lnTo>
                  <a:lnTo>
                    <a:pt x="41" y="0"/>
                  </a:lnTo>
                  <a:lnTo>
                    <a:pt x="50" y="0"/>
                  </a:lnTo>
                  <a:lnTo>
                    <a:pt x="50" y="9"/>
                  </a:lnTo>
                  <a:lnTo>
                    <a:pt x="41" y="28"/>
                  </a:lnTo>
                  <a:lnTo>
                    <a:pt x="41" y="38"/>
                  </a:lnTo>
                  <a:lnTo>
                    <a:pt x="31" y="48"/>
                  </a:lnTo>
                  <a:lnTo>
                    <a:pt x="31" y="57"/>
                  </a:lnTo>
                  <a:lnTo>
                    <a:pt x="31" y="67"/>
                  </a:lnTo>
                  <a:lnTo>
                    <a:pt x="14" y="86"/>
                  </a:lnTo>
                  <a:lnTo>
                    <a:pt x="2" y="96"/>
                  </a:lnTo>
                  <a:lnTo>
                    <a:pt x="0" y="96"/>
                  </a:lnTo>
                </a:path>
              </a:pathLst>
            </a:custGeom>
            <a:noFill/>
            <a:ln w="6350">
              <a:solidFill>
                <a:srgbClr val="7F7F7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592" name="Freeform 61"/>
            <p:cNvSpPr>
              <a:spLocks/>
            </p:cNvSpPr>
            <p:nvPr/>
          </p:nvSpPr>
          <p:spPr bwMode="auto">
            <a:xfrm>
              <a:off x="5481" y="3180"/>
              <a:ext cx="30" cy="76"/>
            </a:xfrm>
            <a:custGeom>
              <a:avLst/>
              <a:gdLst>
                <a:gd name="T0" fmla="*/ 0 w 29"/>
                <a:gd name="T1" fmla="*/ 98 h 67"/>
                <a:gd name="T2" fmla="*/ 0 w 29"/>
                <a:gd name="T3" fmla="*/ 69 h 67"/>
                <a:gd name="T4" fmla="*/ 0 w 29"/>
                <a:gd name="T5" fmla="*/ 56 h 67"/>
                <a:gd name="T6" fmla="*/ 9 w 29"/>
                <a:gd name="T7" fmla="*/ 42 h 67"/>
                <a:gd name="T8" fmla="*/ 0 w 29"/>
                <a:gd name="T9" fmla="*/ 31 h 67"/>
                <a:gd name="T10" fmla="*/ 22 w 29"/>
                <a:gd name="T11" fmla="*/ 14 h 67"/>
                <a:gd name="T12" fmla="*/ 32 w 29"/>
                <a:gd name="T13" fmla="*/ 0 h 67"/>
                <a:gd name="T14" fmla="*/ 32 w 29"/>
                <a:gd name="T15" fmla="*/ 14 h 67"/>
                <a:gd name="T16" fmla="*/ 22 w 29"/>
                <a:gd name="T17" fmla="*/ 31 h 67"/>
                <a:gd name="T18" fmla="*/ 22 w 29"/>
                <a:gd name="T19" fmla="*/ 56 h 67"/>
                <a:gd name="T20" fmla="*/ 9 w 29"/>
                <a:gd name="T21" fmla="*/ 69 h 67"/>
                <a:gd name="T22" fmla="*/ 9 w 29"/>
                <a:gd name="T23" fmla="*/ 85 h 67"/>
                <a:gd name="T24" fmla="*/ 0 w 29"/>
                <a:gd name="T25" fmla="*/ 98 h 6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" h="67">
                  <a:moveTo>
                    <a:pt x="0" y="67"/>
                  </a:moveTo>
                  <a:lnTo>
                    <a:pt x="0" y="48"/>
                  </a:lnTo>
                  <a:lnTo>
                    <a:pt x="0" y="38"/>
                  </a:lnTo>
                  <a:lnTo>
                    <a:pt x="9" y="29"/>
                  </a:lnTo>
                  <a:lnTo>
                    <a:pt x="0" y="21"/>
                  </a:lnTo>
                  <a:lnTo>
                    <a:pt x="19" y="10"/>
                  </a:lnTo>
                  <a:lnTo>
                    <a:pt x="29" y="0"/>
                  </a:lnTo>
                  <a:lnTo>
                    <a:pt x="29" y="10"/>
                  </a:lnTo>
                  <a:lnTo>
                    <a:pt x="19" y="21"/>
                  </a:lnTo>
                  <a:lnTo>
                    <a:pt x="19" y="38"/>
                  </a:lnTo>
                  <a:lnTo>
                    <a:pt x="9" y="48"/>
                  </a:lnTo>
                  <a:lnTo>
                    <a:pt x="9" y="58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ADFF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593" name="Freeform 62"/>
            <p:cNvSpPr>
              <a:spLocks/>
            </p:cNvSpPr>
            <p:nvPr/>
          </p:nvSpPr>
          <p:spPr bwMode="auto">
            <a:xfrm>
              <a:off x="5481" y="3180"/>
              <a:ext cx="30" cy="76"/>
            </a:xfrm>
            <a:custGeom>
              <a:avLst/>
              <a:gdLst>
                <a:gd name="T0" fmla="*/ 0 w 29"/>
                <a:gd name="T1" fmla="*/ 98 h 67"/>
                <a:gd name="T2" fmla="*/ 0 w 29"/>
                <a:gd name="T3" fmla="*/ 69 h 67"/>
                <a:gd name="T4" fmla="*/ 0 w 29"/>
                <a:gd name="T5" fmla="*/ 56 h 67"/>
                <a:gd name="T6" fmla="*/ 9 w 29"/>
                <a:gd name="T7" fmla="*/ 42 h 67"/>
                <a:gd name="T8" fmla="*/ 0 w 29"/>
                <a:gd name="T9" fmla="*/ 31 h 67"/>
                <a:gd name="T10" fmla="*/ 22 w 29"/>
                <a:gd name="T11" fmla="*/ 14 h 67"/>
                <a:gd name="T12" fmla="*/ 32 w 29"/>
                <a:gd name="T13" fmla="*/ 0 h 67"/>
                <a:gd name="T14" fmla="*/ 32 w 29"/>
                <a:gd name="T15" fmla="*/ 14 h 67"/>
                <a:gd name="T16" fmla="*/ 22 w 29"/>
                <a:gd name="T17" fmla="*/ 31 h 67"/>
                <a:gd name="T18" fmla="*/ 22 w 29"/>
                <a:gd name="T19" fmla="*/ 56 h 67"/>
                <a:gd name="T20" fmla="*/ 9 w 29"/>
                <a:gd name="T21" fmla="*/ 69 h 67"/>
                <a:gd name="T22" fmla="*/ 9 w 29"/>
                <a:gd name="T23" fmla="*/ 85 h 67"/>
                <a:gd name="T24" fmla="*/ 0 w 29"/>
                <a:gd name="T25" fmla="*/ 98 h 6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" h="67">
                  <a:moveTo>
                    <a:pt x="0" y="67"/>
                  </a:moveTo>
                  <a:lnTo>
                    <a:pt x="0" y="48"/>
                  </a:lnTo>
                  <a:lnTo>
                    <a:pt x="0" y="38"/>
                  </a:lnTo>
                  <a:lnTo>
                    <a:pt x="9" y="29"/>
                  </a:lnTo>
                  <a:lnTo>
                    <a:pt x="0" y="21"/>
                  </a:lnTo>
                  <a:lnTo>
                    <a:pt x="19" y="10"/>
                  </a:lnTo>
                  <a:lnTo>
                    <a:pt x="29" y="0"/>
                  </a:lnTo>
                  <a:lnTo>
                    <a:pt x="29" y="10"/>
                  </a:lnTo>
                  <a:lnTo>
                    <a:pt x="19" y="21"/>
                  </a:lnTo>
                  <a:lnTo>
                    <a:pt x="19" y="38"/>
                  </a:lnTo>
                  <a:lnTo>
                    <a:pt x="9" y="48"/>
                  </a:lnTo>
                  <a:lnTo>
                    <a:pt x="9" y="58"/>
                  </a:lnTo>
                  <a:lnTo>
                    <a:pt x="0" y="67"/>
                  </a:lnTo>
                </a:path>
              </a:pathLst>
            </a:custGeom>
            <a:noFill/>
            <a:ln w="6350">
              <a:solidFill>
                <a:srgbClr val="7F7F7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594" name="Freeform 63"/>
            <p:cNvSpPr>
              <a:spLocks/>
            </p:cNvSpPr>
            <p:nvPr/>
          </p:nvSpPr>
          <p:spPr bwMode="auto">
            <a:xfrm>
              <a:off x="5606" y="2867"/>
              <a:ext cx="16" cy="32"/>
            </a:xfrm>
            <a:custGeom>
              <a:avLst/>
              <a:gdLst>
                <a:gd name="T0" fmla="*/ 0 w 15"/>
                <a:gd name="T1" fmla="*/ 31 h 28"/>
                <a:gd name="T2" fmla="*/ 6 w 15"/>
                <a:gd name="T3" fmla="*/ 13 h 28"/>
                <a:gd name="T4" fmla="*/ 18 w 15"/>
                <a:gd name="T5" fmla="*/ 0 h 28"/>
                <a:gd name="T6" fmla="*/ 18 w 15"/>
                <a:gd name="T7" fmla="*/ 17 h 28"/>
                <a:gd name="T8" fmla="*/ 18 w 15"/>
                <a:gd name="T9" fmla="*/ 31 h 28"/>
                <a:gd name="T10" fmla="*/ 18 w 15"/>
                <a:gd name="T11" fmla="*/ 42 h 28"/>
                <a:gd name="T12" fmla="*/ 6 w 15"/>
                <a:gd name="T13" fmla="*/ 31 h 28"/>
                <a:gd name="T14" fmla="*/ 0 w 15"/>
                <a:gd name="T15" fmla="*/ 31 h 2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5" h="28">
                  <a:moveTo>
                    <a:pt x="0" y="21"/>
                  </a:moveTo>
                  <a:lnTo>
                    <a:pt x="6" y="9"/>
                  </a:lnTo>
                  <a:lnTo>
                    <a:pt x="15" y="0"/>
                  </a:lnTo>
                  <a:lnTo>
                    <a:pt x="15" y="11"/>
                  </a:lnTo>
                  <a:lnTo>
                    <a:pt x="15" y="21"/>
                  </a:lnTo>
                  <a:lnTo>
                    <a:pt x="15" y="28"/>
                  </a:lnTo>
                  <a:lnTo>
                    <a:pt x="6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ADFF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595" name="Freeform 64"/>
            <p:cNvSpPr>
              <a:spLocks/>
            </p:cNvSpPr>
            <p:nvPr/>
          </p:nvSpPr>
          <p:spPr bwMode="auto">
            <a:xfrm>
              <a:off x="5606" y="2867"/>
              <a:ext cx="16" cy="32"/>
            </a:xfrm>
            <a:custGeom>
              <a:avLst/>
              <a:gdLst>
                <a:gd name="T0" fmla="*/ 0 w 15"/>
                <a:gd name="T1" fmla="*/ 31 h 28"/>
                <a:gd name="T2" fmla="*/ 6 w 15"/>
                <a:gd name="T3" fmla="*/ 13 h 28"/>
                <a:gd name="T4" fmla="*/ 18 w 15"/>
                <a:gd name="T5" fmla="*/ 0 h 28"/>
                <a:gd name="T6" fmla="*/ 18 w 15"/>
                <a:gd name="T7" fmla="*/ 17 h 28"/>
                <a:gd name="T8" fmla="*/ 18 w 15"/>
                <a:gd name="T9" fmla="*/ 31 h 28"/>
                <a:gd name="T10" fmla="*/ 18 w 15"/>
                <a:gd name="T11" fmla="*/ 42 h 28"/>
                <a:gd name="T12" fmla="*/ 6 w 15"/>
                <a:gd name="T13" fmla="*/ 31 h 28"/>
                <a:gd name="T14" fmla="*/ 0 w 15"/>
                <a:gd name="T15" fmla="*/ 31 h 2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5" h="28">
                  <a:moveTo>
                    <a:pt x="0" y="21"/>
                  </a:moveTo>
                  <a:lnTo>
                    <a:pt x="6" y="9"/>
                  </a:lnTo>
                  <a:lnTo>
                    <a:pt x="15" y="0"/>
                  </a:lnTo>
                  <a:lnTo>
                    <a:pt x="15" y="11"/>
                  </a:lnTo>
                  <a:lnTo>
                    <a:pt x="15" y="21"/>
                  </a:lnTo>
                  <a:lnTo>
                    <a:pt x="15" y="28"/>
                  </a:lnTo>
                  <a:lnTo>
                    <a:pt x="6" y="21"/>
                  </a:lnTo>
                  <a:lnTo>
                    <a:pt x="0" y="21"/>
                  </a:lnTo>
                </a:path>
              </a:pathLst>
            </a:custGeom>
            <a:noFill/>
            <a:ln w="6350">
              <a:solidFill>
                <a:srgbClr val="7F7F7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596" name="Freeform 65"/>
            <p:cNvSpPr>
              <a:spLocks/>
            </p:cNvSpPr>
            <p:nvPr/>
          </p:nvSpPr>
          <p:spPr bwMode="auto">
            <a:xfrm>
              <a:off x="5622" y="2661"/>
              <a:ext cx="10" cy="33"/>
            </a:xfrm>
            <a:custGeom>
              <a:avLst/>
              <a:gdLst>
                <a:gd name="T0" fmla="*/ 0 w 10"/>
                <a:gd name="T1" fmla="*/ 43 h 29"/>
                <a:gd name="T2" fmla="*/ 0 w 10"/>
                <a:gd name="T3" fmla="*/ 28 h 29"/>
                <a:gd name="T4" fmla="*/ 0 w 10"/>
                <a:gd name="T5" fmla="*/ 0 h 29"/>
                <a:gd name="T6" fmla="*/ 10 w 10"/>
                <a:gd name="T7" fmla="*/ 15 h 29"/>
                <a:gd name="T8" fmla="*/ 10 w 10"/>
                <a:gd name="T9" fmla="*/ 28 h 29"/>
                <a:gd name="T10" fmla="*/ 0 w 10"/>
                <a:gd name="T11" fmla="*/ 43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" h="29">
                  <a:moveTo>
                    <a:pt x="0" y="29"/>
                  </a:moveTo>
                  <a:lnTo>
                    <a:pt x="0" y="19"/>
                  </a:lnTo>
                  <a:lnTo>
                    <a:pt x="0" y="0"/>
                  </a:lnTo>
                  <a:lnTo>
                    <a:pt x="10" y="10"/>
                  </a:lnTo>
                  <a:lnTo>
                    <a:pt x="10" y="19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ADFF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597" name="Freeform 66"/>
            <p:cNvSpPr>
              <a:spLocks/>
            </p:cNvSpPr>
            <p:nvPr/>
          </p:nvSpPr>
          <p:spPr bwMode="auto">
            <a:xfrm>
              <a:off x="5622" y="2661"/>
              <a:ext cx="10" cy="33"/>
            </a:xfrm>
            <a:custGeom>
              <a:avLst/>
              <a:gdLst>
                <a:gd name="T0" fmla="*/ 0 w 10"/>
                <a:gd name="T1" fmla="*/ 43 h 29"/>
                <a:gd name="T2" fmla="*/ 0 w 10"/>
                <a:gd name="T3" fmla="*/ 28 h 29"/>
                <a:gd name="T4" fmla="*/ 0 w 10"/>
                <a:gd name="T5" fmla="*/ 0 h 29"/>
                <a:gd name="T6" fmla="*/ 10 w 10"/>
                <a:gd name="T7" fmla="*/ 15 h 29"/>
                <a:gd name="T8" fmla="*/ 10 w 10"/>
                <a:gd name="T9" fmla="*/ 28 h 29"/>
                <a:gd name="T10" fmla="*/ 0 w 10"/>
                <a:gd name="T11" fmla="*/ 43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" h="29">
                  <a:moveTo>
                    <a:pt x="0" y="29"/>
                  </a:moveTo>
                  <a:lnTo>
                    <a:pt x="0" y="19"/>
                  </a:lnTo>
                  <a:lnTo>
                    <a:pt x="0" y="0"/>
                  </a:lnTo>
                  <a:lnTo>
                    <a:pt x="10" y="10"/>
                  </a:lnTo>
                  <a:lnTo>
                    <a:pt x="10" y="19"/>
                  </a:lnTo>
                  <a:lnTo>
                    <a:pt x="0" y="29"/>
                  </a:lnTo>
                </a:path>
              </a:pathLst>
            </a:custGeom>
            <a:noFill/>
            <a:ln w="6350">
              <a:solidFill>
                <a:srgbClr val="7F7F7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598" name="Freeform 67"/>
            <p:cNvSpPr>
              <a:spLocks/>
            </p:cNvSpPr>
            <p:nvPr/>
          </p:nvSpPr>
          <p:spPr bwMode="auto">
            <a:xfrm>
              <a:off x="595" y="2620"/>
              <a:ext cx="191" cy="281"/>
            </a:xfrm>
            <a:custGeom>
              <a:avLst/>
              <a:gdLst>
                <a:gd name="T0" fmla="*/ 125 w 182"/>
                <a:gd name="T1" fmla="*/ 28 h 247"/>
                <a:gd name="T2" fmla="*/ 135 w 182"/>
                <a:gd name="T3" fmla="*/ 98 h 247"/>
                <a:gd name="T4" fmla="*/ 166 w 182"/>
                <a:gd name="T5" fmla="*/ 111 h 247"/>
                <a:gd name="T6" fmla="*/ 207 w 182"/>
                <a:gd name="T7" fmla="*/ 135 h 247"/>
                <a:gd name="T8" fmla="*/ 193 w 182"/>
                <a:gd name="T9" fmla="*/ 181 h 247"/>
                <a:gd name="T10" fmla="*/ 188 w 182"/>
                <a:gd name="T11" fmla="*/ 197 h 247"/>
                <a:gd name="T12" fmla="*/ 188 w 182"/>
                <a:gd name="T13" fmla="*/ 239 h 247"/>
                <a:gd name="T14" fmla="*/ 188 w 182"/>
                <a:gd name="T15" fmla="*/ 265 h 247"/>
                <a:gd name="T16" fmla="*/ 200 w 182"/>
                <a:gd name="T17" fmla="*/ 282 h 247"/>
                <a:gd name="T18" fmla="*/ 200 w 182"/>
                <a:gd name="T19" fmla="*/ 311 h 247"/>
                <a:gd name="T20" fmla="*/ 178 w 182"/>
                <a:gd name="T21" fmla="*/ 282 h 247"/>
                <a:gd name="T22" fmla="*/ 155 w 182"/>
                <a:gd name="T23" fmla="*/ 265 h 247"/>
                <a:gd name="T24" fmla="*/ 135 w 182"/>
                <a:gd name="T25" fmla="*/ 282 h 247"/>
                <a:gd name="T26" fmla="*/ 111 w 182"/>
                <a:gd name="T27" fmla="*/ 321 h 247"/>
                <a:gd name="T28" fmla="*/ 102 w 182"/>
                <a:gd name="T29" fmla="*/ 321 h 247"/>
                <a:gd name="T30" fmla="*/ 77 w 182"/>
                <a:gd name="T31" fmla="*/ 350 h 247"/>
                <a:gd name="T32" fmla="*/ 77 w 182"/>
                <a:gd name="T33" fmla="*/ 311 h 247"/>
                <a:gd name="T34" fmla="*/ 46 w 182"/>
                <a:gd name="T35" fmla="*/ 321 h 247"/>
                <a:gd name="T36" fmla="*/ 22 w 182"/>
                <a:gd name="T37" fmla="*/ 364 h 247"/>
                <a:gd name="T38" fmla="*/ 0 w 182"/>
                <a:gd name="T39" fmla="*/ 321 h 247"/>
                <a:gd name="T40" fmla="*/ 0 w 182"/>
                <a:gd name="T41" fmla="*/ 297 h 247"/>
                <a:gd name="T42" fmla="*/ 22 w 182"/>
                <a:gd name="T43" fmla="*/ 282 h 247"/>
                <a:gd name="T44" fmla="*/ 46 w 182"/>
                <a:gd name="T45" fmla="*/ 254 h 247"/>
                <a:gd name="T46" fmla="*/ 58 w 182"/>
                <a:gd name="T47" fmla="*/ 225 h 247"/>
                <a:gd name="T48" fmla="*/ 33 w 182"/>
                <a:gd name="T49" fmla="*/ 213 h 247"/>
                <a:gd name="T50" fmla="*/ 0 w 182"/>
                <a:gd name="T51" fmla="*/ 213 h 247"/>
                <a:gd name="T52" fmla="*/ 15 w 182"/>
                <a:gd name="T53" fmla="*/ 154 h 247"/>
                <a:gd name="T54" fmla="*/ 0 w 182"/>
                <a:gd name="T55" fmla="*/ 111 h 247"/>
                <a:gd name="T56" fmla="*/ 15 w 182"/>
                <a:gd name="T57" fmla="*/ 84 h 247"/>
                <a:gd name="T58" fmla="*/ 33 w 182"/>
                <a:gd name="T59" fmla="*/ 56 h 247"/>
                <a:gd name="T60" fmla="*/ 22 w 182"/>
                <a:gd name="T61" fmla="*/ 28 h 247"/>
                <a:gd name="T62" fmla="*/ 52 w 182"/>
                <a:gd name="T63" fmla="*/ 0 h 247"/>
                <a:gd name="T64" fmla="*/ 75 w 182"/>
                <a:gd name="T65" fmla="*/ 36 h 247"/>
                <a:gd name="T66" fmla="*/ 89 w 182"/>
                <a:gd name="T67" fmla="*/ 72 h 247"/>
                <a:gd name="T68" fmla="*/ 102 w 182"/>
                <a:gd name="T69" fmla="*/ 41 h 247"/>
                <a:gd name="T70" fmla="*/ 113 w 182"/>
                <a:gd name="T71" fmla="*/ 13 h 24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82" h="247">
                  <a:moveTo>
                    <a:pt x="98" y="9"/>
                  </a:moveTo>
                  <a:lnTo>
                    <a:pt x="108" y="19"/>
                  </a:lnTo>
                  <a:lnTo>
                    <a:pt x="117" y="48"/>
                  </a:lnTo>
                  <a:lnTo>
                    <a:pt x="117" y="67"/>
                  </a:lnTo>
                  <a:lnTo>
                    <a:pt x="117" y="76"/>
                  </a:lnTo>
                  <a:lnTo>
                    <a:pt x="144" y="76"/>
                  </a:lnTo>
                  <a:lnTo>
                    <a:pt x="156" y="82"/>
                  </a:lnTo>
                  <a:lnTo>
                    <a:pt x="179" y="92"/>
                  </a:lnTo>
                  <a:lnTo>
                    <a:pt x="173" y="115"/>
                  </a:lnTo>
                  <a:lnTo>
                    <a:pt x="167" y="123"/>
                  </a:lnTo>
                  <a:lnTo>
                    <a:pt x="171" y="124"/>
                  </a:lnTo>
                  <a:lnTo>
                    <a:pt x="163" y="134"/>
                  </a:lnTo>
                  <a:lnTo>
                    <a:pt x="163" y="153"/>
                  </a:lnTo>
                  <a:lnTo>
                    <a:pt x="163" y="163"/>
                  </a:lnTo>
                  <a:lnTo>
                    <a:pt x="163" y="172"/>
                  </a:lnTo>
                  <a:lnTo>
                    <a:pt x="163" y="180"/>
                  </a:lnTo>
                  <a:lnTo>
                    <a:pt x="173" y="180"/>
                  </a:lnTo>
                  <a:lnTo>
                    <a:pt x="173" y="192"/>
                  </a:lnTo>
                  <a:lnTo>
                    <a:pt x="182" y="201"/>
                  </a:lnTo>
                  <a:lnTo>
                    <a:pt x="173" y="211"/>
                  </a:lnTo>
                  <a:lnTo>
                    <a:pt x="163" y="201"/>
                  </a:lnTo>
                  <a:lnTo>
                    <a:pt x="154" y="192"/>
                  </a:lnTo>
                  <a:lnTo>
                    <a:pt x="154" y="180"/>
                  </a:lnTo>
                  <a:lnTo>
                    <a:pt x="134" y="180"/>
                  </a:lnTo>
                  <a:lnTo>
                    <a:pt x="125" y="192"/>
                  </a:lnTo>
                  <a:lnTo>
                    <a:pt x="117" y="192"/>
                  </a:lnTo>
                  <a:lnTo>
                    <a:pt x="117" y="211"/>
                  </a:lnTo>
                  <a:lnTo>
                    <a:pt x="96" y="218"/>
                  </a:lnTo>
                  <a:lnTo>
                    <a:pt x="88" y="228"/>
                  </a:lnTo>
                  <a:lnTo>
                    <a:pt x="88" y="218"/>
                  </a:lnTo>
                  <a:lnTo>
                    <a:pt x="67" y="228"/>
                  </a:lnTo>
                  <a:lnTo>
                    <a:pt x="67" y="238"/>
                  </a:lnTo>
                  <a:lnTo>
                    <a:pt x="67" y="228"/>
                  </a:lnTo>
                  <a:lnTo>
                    <a:pt x="67" y="211"/>
                  </a:lnTo>
                  <a:lnTo>
                    <a:pt x="50" y="211"/>
                  </a:lnTo>
                  <a:lnTo>
                    <a:pt x="40" y="218"/>
                  </a:lnTo>
                  <a:lnTo>
                    <a:pt x="40" y="228"/>
                  </a:lnTo>
                  <a:lnTo>
                    <a:pt x="19" y="247"/>
                  </a:lnTo>
                  <a:lnTo>
                    <a:pt x="12" y="228"/>
                  </a:lnTo>
                  <a:lnTo>
                    <a:pt x="0" y="218"/>
                  </a:lnTo>
                  <a:lnTo>
                    <a:pt x="0" y="211"/>
                  </a:lnTo>
                  <a:lnTo>
                    <a:pt x="0" y="201"/>
                  </a:lnTo>
                  <a:lnTo>
                    <a:pt x="12" y="192"/>
                  </a:lnTo>
                  <a:lnTo>
                    <a:pt x="19" y="192"/>
                  </a:lnTo>
                  <a:lnTo>
                    <a:pt x="29" y="180"/>
                  </a:lnTo>
                  <a:lnTo>
                    <a:pt x="40" y="172"/>
                  </a:lnTo>
                  <a:lnTo>
                    <a:pt x="50" y="163"/>
                  </a:lnTo>
                  <a:lnTo>
                    <a:pt x="50" y="153"/>
                  </a:lnTo>
                  <a:lnTo>
                    <a:pt x="40" y="144"/>
                  </a:lnTo>
                  <a:lnTo>
                    <a:pt x="29" y="144"/>
                  </a:lnTo>
                  <a:lnTo>
                    <a:pt x="19" y="144"/>
                  </a:lnTo>
                  <a:lnTo>
                    <a:pt x="0" y="144"/>
                  </a:lnTo>
                  <a:lnTo>
                    <a:pt x="0" y="134"/>
                  </a:lnTo>
                  <a:lnTo>
                    <a:pt x="12" y="105"/>
                  </a:lnTo>
                  <a:lnTo>
                    <a:pt x="12" y="96"/>
                  </a:lnTo>
                  <a:lnTo>
                    <a:pt x="0" y="76"/>
                  </a:lnTo>
                  <a:lnTo>
                    <a:pt x="12" y="67"/>
                  </a:lnTo>
                  <a:lnTo>
                    <a:pt x="12" y="57"/>
                  </a:lnTo>
                  <a:lnTo>
                    <a:pt x="19" y="48"/>
                  </a:lnTo>
                  <a:lnTo>
                    <a:pt x="29" y="38"/>
                  </a:lnTo>
                  <a:lnTo>
                    <a:pt x="19" y="28"/>
                  </a:lnTo>
                  <a:lnTo>
                    <a:pt x="19" y="19"/>
                  </a:lnTo>
                  <a:lnTo>
                    <a:pt x="29" y="9"/>
                  </a:lnTo>
                  <a:lnTo>
                    <a:pt x="46" y="0"/>
                  </a:lnTo>
                  <a:lnTo>
                    <a:pt x="56" y="5"/>
                  </a:lnTo>
                  <a:lnTo>
                    <a:pt x="65" y="25"/>
                  </a:lnTo>
                  <a:lnTo>
                    <a:pt x="71" y="40"/>
                  </a:lnTo>
                  <a:lnTo>
                    <a:pt x="77" y="48"/>
                  </a:lnTo>
                  <a:lnTo>
                    <a:pt x="88" y="38"/>
                  </a:lnTo>
                  <a:lnTo>
                    <a:pt x="88" y="28"/>
                  </a:lnTo>
                  <a:lnTo>
                    <a:pt x="88" y="19"/>
                  </a:lnTo>
                  <a:lnTo>
                    <a:pt x="98" y="9"/>
                  </a:lnTo>
                  <a:close/>
                </a:path>
              </a:pathLst>
            </a:custGeom>
            <a:solidFill>
              <a:srgbClr val="99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599" name="Freeform 68"/>
            <p:cNvSpPr>
              <a:spLocks/>
            </p:cNvSpPr>
            <p:nvPr/>
          </p:nvSpPr>
          <p:spPr bwMode="auto">
            <a:xfrm>
              <a:off x="595" y="2620"/>
              <a:ext cx="191" cy="281"/>
            </a:xfrm>
            <a:custGeom>
              <a:avLst/>
              <a:gdLst>
                <a:gd name="T0" fmla="*/ 125 w 182"/>
                <a:gd name="T1" fmla="*/ 28 h 247"/>
                <a:gd name="T2" fmla="*/ 135 w 182"/>
                <a:gd name="T3" fmla="*/ 98 h 247"/>
                <a:gd name="T4" fmla="*/ 166 w 182"/>
                <a:gd name="T5" fmla="*/ 111 h 247"/>
                <a:gd name="T6" fmla="*/ 207 w 182"/>
                <a:gd name="T7" fmla="*/ 135 h 247"/>
                <a:gd name="T8" fmla="*/ 193 w 182"/>
                <a:gd name="T9" fmla="*/ 181 h 247"/>
                <a:gd name="T10" fmla="*/ 188 w 182"/>
                <a:gd name="T11" fmla="*/ 197 h 247"/>
                <a:gd name="T12" fmla="*/ 188 w 182"/>
                <a:gd name="T13" fmla="*/ 239 h 247"/>
                <a:gd name="T14" fmla="*/ 188 w 182"/>
                <a:gd name="T15" fmla="*/ 265 h 247"/>
                <a:gd name="T16" fmla="*/ 200 w 182"/>
                <a:gd name="T17" fmla="*/ 282 h 247"/>
                <a:gd name="T18" fmla="*/ 200 w 182"/>
                <a:gd name="T19" fmla="*/ 311 h 247"/>
                <a:gd name="T20" fmla="*/ 178 w 182"/>
                <a:gd name="T21" fmla="*/ 282 h 247"/>
                <a:gd name="T22" fmla="*/ 155 w 182"/>
                <a:gd name="T23" fmla="*/ 265 h 247"/>
                <a:gd name="T24" fmla="*/ 135 w 182"/>
                <a:gd name="T25" fmla="*/ 282 h 247"/>
                <a:gd name="T26" fmla="*/ 111 w 182"/>
                <a:gd name="T27" fmla="*/ 321 h 247"/>
                <a:gd name="T28" fmla="*/ 102 w 182"/>
                <a:gd name="T29" fmla="*/ 321 h 247"/>
                <a:gd name="T30" fmla="*/ 77 w 182"/>
                <a:gd name="T31" fmla="*/ 350 h 247"/>
                <a:gd name="T32" fmla="*/ 77 w 182"/>
                <a:gd name="T33" fmla="*/ 311 h 247"/>
                <a:gd name="T34" fmla="*/ 46 w 182"/>
                <a:gd name="T35" fmla="*/ 321 h 247"/>
                <a:gd name="T36" fmla="*/ 22 w 182"/>
                <a:gd name="T37" fmla="*/ 364 h 247"/>
                <a:gd name="T38" fmla="*/ 0 w 182"/>
                <a:gd name="T39" fmla="*/ 321 h 247"/>
                <a:gd name="T40" fmla="*/ 0 w 182"/>
                <a:gd name="T41" fmla="*/ 297 h 247"/>
                <a:gd name="T42" fmla="*/ 22 w 182"/>
                <a:gd name="T43" fmla="*/ 282 h 247"/>
                <a:gd name="T44" fmla="*/ 46 w 182"/>
                <a:gd name="T45" fmla="*/ 254 h 247"/>
                <a:gd name="T46" fmla="*/ 58 w 182"/>
                <a:gd name="T47" fmla="*/ 225 h 247"/>
                <a:gd name="T48" fmla="*/ 33 w 182"/>
                <a:gd name="T49" fmla="*/ 213 h 247"/>
                <a:gd name="T50" fmla="*/ 0 w 182"/>
                <a:gd name="T51" fmla="*/ 213 h 247"/>
                <a:gd name="T52" fmla="*/ 15 w 182"/>
                <a:gd name="T53" fmla="*/ 154 h 247"/>
                <a:gd name="T54" fmla="*/ 0 w 182"/>
                <a:gd name="T55" fmla="*/ 111 h 247"/>
                <a:gd name="T56" fmla="*/ 15 w 182"/>
                <a:gd name="T57" fmla="*/ 84 h 247"/>
                <a:gd name="T58" fmla="*/ 33 w 182"/>
                <a:gd name="T59" fmla="*/ 56 h 247"/>
                <a:gd name="T60" fmla="*/ 22 w 182"/>
                <a:gd name="T61" fmla="*/ 28 h 247"/>
                <a:gd name="T62" fmla="*/ 52 w 182"/>
                <a:gd name="T63" fmla="*/ 0 h 247"/>
                <a:gd name="T64" fmla="*/ 75 w 182"/>
                <a:gd name="T65" fmla="*/ 36 h 247"/>
                <a:gd name="T66" fmla="*/ 89 w 182"/>
                <a:gd name="T67" fmla="*/ 72 h 247"/>
                <a:gd name="T68" fmla="*/ 102 w 182"/>
                <a:gd name="T69" fmla="*/ 41 h 247"/>
                <a:gd name="T70" fmla="*/ 113 w 182"/>
                <a:gd name="T71" fmla="*/ 13 h 24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82" h="247">
                  <a:moveTo>
                    <a:pt x="98" y="9"/>
                  </a:moveTo>
                  <a:lnTo>
                    <a:pt x="108" y="19"/>
                  </a:lnTo>
                  <a:lnTo>
                    <a:pt x="117" y="48"/>
                  </a:lnTo>
                  <a:lnTo>
                    <a:pt x="117" y="67"/>
                  </a:lnTo>
                  <a:lnTo>
                    <a:pt x="117" y="76"/>
                  </a:lnTo>
                  <a:lnTo>
                    <a:pt x="144" y="76"/>
                  </a:lnTo>
                  <a:lnTo>
                    <a:pt x="156" y="82"/>
                  </a:lnTo>
                  <a:lnTo>
                    <a:pt x="179" y="92"/>
                  </a:lnTo>
                  <a:lnTo>
                    <a:pt x="173" y="115"/>
                  </a:lnTo>
                  <a:lnTo>
                    <a:pt x="167" y="123"/>
                  </a:lnTo>
                  <a:lnTo>
                    <a:pt x="171" y="124"/>
                  </a:lnTo>
                  <a:lnTo>
                    <a:pt x="163" y="134"/>
                  </a:lnTo>
                  <a:lnTo>
                    <a:pt x="163" y="153"/>
                  </a:lnTo>
                  <a:lnTo>
                    <a:pt x="163" y="163"/>
                  </a:lnTo>
                  <a:lnTo>
                    <a:pt x="163" y="172"/>
                  </a:lnTo>
                  <a:lnTo>
                    <a:pt x="163" y="180"/>
                  </a:lnTo>
                  <a:lnTo>
                    <a:pt x="173" y="180"/>
                  </a:lnTo>
                  <a:lnTo>
                    <a:pt x="173" y="192"/>
                  </a:lnTo>
                  <a:lnTo>
                    <a:pt x="182" y="201"/>
                  </a:lnTo>
                  <a:lnTo>
                    <a:pt x="173" y="211"/>
                  </a:lnTo>
                  <a:lnTo>
                    <a:pt x="163" y="201"/>
                  </a:lnTo>
                  <a:lnTo>
                    <a:pt x="154" y="192"/>
                  </a:lnTo>
                  <a:lnTo>
                    <a:pt x="154" y="180"/>
                  </a:lnTo>
                  <a:lnTo>
                    <a:pt x="134" y="180"/>
                  </a:lnTo>
                  <a:lnTo>
                    <a:pt x="125" y="192"/>
                  </a:lnTo>
                  <a:lnTo>
                    <a:pt x="117" y="192"/>
                  </a:lnTo>
                  <a:lnTo>
                    <a:pt x="117" y="211"/>
                  </a:lnTo>
                  <a:lnTo>
                    <a:pt x="96" y="218"/>
                  </a:lnTo>
                  <a:lnTo>
                    <a:pt x="88" y="228"/>
                  </a:lnTo>
                  <a:lnTo>
                    <a:pt x="88" y="218"/>
                  </a:lnTo>
                  <a:lnTo>
                    <a:pt x="67" y="228"/>
                  </a:lnTo>
                  <a:lnTo>
                    <a:pt x="67" y="238"/>
                  </a:lnTo>
                  <a:lnTo>
                    <a:pt x="67" y="228"/>
                  </a:lnTo>
                  <a:lnTo>
                    <a:pt x="67" y="211"/>
                  </a:lnTo>
                  <a:lnTo>
                    <a:pt x="50" y="211"/>
                  </a:lnTo>
                  <a:lnTo>
                    <a:pt x="40" y="218"/>
                  </a:lnTo>
                  <a:lnTo>
                    <a:pt x="40" y="228"/>
                  </a:lnTo>
                  <a:lnTo>
                    <a:pt x="19" y="247"/>
                  </a:lnTo>
                  <a:lnTo>
                    <a:pt x="12" y="228"/>
                  </a:lnTo>
                  <a:lnTo>
                    <a:pt x="0" y="218"/>
                  </a:lnTo>
                  <a:lnTo>
                    <a:pt x="0" y="211"/>
                  </a:lnTo>
                  <a:lnTo>
                    <a:pt x="0" y="201"/>
                  </a:lnTo>
                  <a:lnTo>
                    <a:pt x="12" y="192"/>
                  </a:lnTo>
                  <a:lnTo>
                    <a:pt x="19" y="192"/>
                  </a:lnTo>
                  <a:lnTo>
                    <a:pt x="29" y="180"/>
                  </a:lnTo>
                  <a:lnTo>
                    <a:pt x="40" y="172"/>
                  </a:lnTo>
                  <a:lnTo>
                    <a:pt x="50" y="163"/>
                  </a:lnTo>
                  <a:lnTo>
                    <a:pt x="50" y="153"/>
                  </a:lnTo>
                  <a:lnTo>
                    <a:pt x="40" y="144"/>
                  </a:lnTo>
                  <a:lnTo>
                    <a:pt x="29" y="144"/>
                  </a:lnTo>
                  <a:lnTo>
                    <a:pt x="19" y="144"/>
                  </a:lnTo>
                  <a:lnTo>
                    <a:pt x="0" y="144"/>
                  </a:lnTo>
                  <a:lnTo>
                    <a:pt x="0" y="134"/>
                  </a:lnTo>
                  <a:lnTo>
                    <a:pt x="12" y="105"/>
                  </a:lnTo>
                  <a:lnTo>
                    <a:pt x="12" y="96"/>
                  </a:lnTo>
                  <a:lnTo>
                    <a:pt x="0" y="76"/>
                  </a:lnTo>
                  <a:lnTo>
                    <a:pt x="12" y="67"/>
                  </a:lnTo>
                  <a:lnTo>
                    <a:pt x="12" y="57"/>
                  </a:lnTo>
                  <a:lnTo>
                    <a:pt x="19" y="48"/>
                  </a:lnTo>
                  <a:lnTo>
                    <a:pt x="29" y="38"/>
                  </a:lnTo>
                  <a:lnTo>
                    <a:pt x="19" y="28"/>
                  </a:lnTo>
                  <a:lnTo>
                    <a:pt x="19" y="19"/>
                  </a:lnTo>
                  <a:lnTo>
                    <a:pt x="29" y="9"/>
                  </a:lnTo>
                  <a:lnTo>
                    <a:pt x="46" y="0"/>
                  </a:lnTo>
                  <a:lnTo>
                    <a:pt x="56" y="5"/>
                  </a:lnTo>
                  <a:lnTo>
                    <a:pt x="65" y="25"/>
                  </a:lnTo>
                  <a:lnTo>
                    <a:pt x="71" y="40"/>
                  </a:lnTo>
                  <a:lnTo>
                    <a:pt x="77" y="48"/>
                  </a:lnTo>
                  <a:lnTo>
                    <a:pt x="88" y="38"/>
                  </a:lnTo>
                  <a:lnTo>
                    <a:pt x="88" y="28"/>
                  </a:lnTo>
                  <a:lnTo>
                    <a:pt x="88" y="19"/>
                  </a:lnTo>
                  <a:lnTo>
                    <a:pt x="98" y="9"/>
                  </a:lnTo>
                </a:path>
              </a:pathLst>
            </a:custGeom>
            <a:noFill/>
            <a:ln w="6350">
              <a:solidFill>
                <a:srgbClr val="7F7F7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600" name="Freeform 69"/>
            <p:cNvSpPr>
              <a:spLocks/>
            </p:cNvSpPr>
            <p:nvPr/>
          </p:nvSpPr>
          <p:spPr bwMode="auto">
            <a:xfrm>
              <a:off x="517" y="2531"/>
              <a:ext cx="131" cy="253"/>
            </a:xfrm>
            <a:custGeom>
              <a:avLst/>
              <a:gdLst>
                <a:gd name="T0" fmla="*/ 95 w 125"/>
                <a:gd name="T1" fmla="*/ 326 h 223"/>
                <a:gd name="T2" fmla="*/ 54 w 125"/>
                <a:gd name="T3" fmla="*/ 326 h 223"/>
                <a:gd name="T4" fmla="*/ 32 w 125"/>
                <a:gd name="T5" fmla="*/ 312 h 223"/>
                <a:gd name="T6" fmla="*/ 23 w 125"/>
                <a:gd name="T7" fmla="*/ 284 h 223"/>
                <a:gd name="T8" fmla="*/ 10 w 125"/>
                <a:gd name="T9" fmla="*/ 256 h 223"/>
                <a:gd name="T10" fmla="*/ 0 w 125"/>
                <a:gd name="T11" fmla="*/ 227 h 223"/>
                <a:gd name="T12" fmla="*/ 10 w 125"/>
                <a:gd name="T13" fmla="*/ 185 h 223"/>
                <a:gd name="T14" fmla="*/ 10 w 125"/>
                <a:gd name="T15" fmla="*/ 155 h 223"/>
                <a:gd name="T16" fmla="*/ 23 w 125"/>
                <a:gd name="T17" fmla="*/ 132 h 223"/>
                <a:gd name="T18" fmla="*/ 10 w 125"/>
                <a:gd name="T19" fmla="*/ 88 h 223"/>
                <a:gd name="T20" fmla="*/ 23 w 125"/>
                <a:gd name="T21" fmla="*/ 58 h 223"/>
                <a:gd name="T22" fmla="*/ 23 w 125"/>
                <a:gd name="T23" fmla="*/ 48 h 223"/>
                <a:gd name="T24" fmla="*/ 39 w 125"/>
                <a:gd name="T25" fmla="*/ 9 h 223"/>
                <a:gd name="T26" fmla="*/ 49 w 125"/>
                <a:gd name="T27" fmla="*/ 0 h 223"/>
                <a:gd name="T28" fmla="*/ 54 w 125"/>
                <a:gd name="T29" fmla="*/ 19 h 223"/>
                <a:gd name="T30" fmla="*/ 67 w 125"/>
                <a:gd name="T31" fmla="*/ 36 h 223"/>
                <a:gd name="T32" fmla="*/ 75 w 125"/>
                <a:gd name="T33" fmla="*/ 48 h 223"/>
                <a:gd name="T34" fmla="*/ 75 w 125"/>
                <a:gd name="T35" fmla="*/ 58 h 223"/>
                <a:gd name="T36" fmla="*/ 89 w 125"/>
                <a:gd name="T37" fmla="*/ 74 h 223"/>
                <a:gd name="T38" fmla="*/ 100 w 125"/>
                <a:gd name="T39" fmla="*/ 74 h 223"/>
                <a:gd name="T40" fmla="*/ 111 w 125"/>
                <a:gd name="T41" fmla="*/ 74 h 223"/>
                <a:gd name="T42" fmla="*/ 133 w 125"/>
                <a:gd name="T43" fmla="*/ 88 h 223"/>
                <a:gd name="T44" fmla="*/ 133 w 125"/>
                <a:gd name="T45" fmla="*/ 132 h 223"/>
                <a:gd name="T46" fmla="*/ 144 w 125"/>
                <a:gd name="T47" fmla="*/ 132 h 223"/>
                <a:gd name="T48" fmla="*/ 119 w 125"/>
                <a:gd name="T49" fmla="*/ 132 h 223"/>
                <a:gd name="T50" fmla="*/ 111 w 125"/>
                <a:gd name="T51" fmla="*/ 145 h 223"/>
                <a:gd name="T52" fmla="*/ 111 w 125"/>
                <a:gd name="T53" fmla="*/ 155 h 223"/>
                <a:gd name="T54" fmla="*/ 119 w 125"/>
                <a:gd name="T55" fmla="*/ 171 h 223"/>
                <a:gd name="T56" fmla="*/ 111 w 125"/>
                <a:gd name="T57" fmla="*/ 185 h 223"/>
                <a:gd name="T58" fmla="*/ 106 w 125"/>
                <a:gd name="T59" fmla="*/ 202 h 223"/>
                <a:gd name="T60" fmla="*/ 106 w 125"/>
                <a:gd name="T61" fmla="*/ 217 h 223"/>
                <a:gd name="T62" fmla="*/ 95 w 125"/>
                <a:gd name="T63" fmla="*/ 229 h 223"/>
                <a:gd name="T64" fmla="*/ 106 w 125"/>
                <a:gd name="T65" fmla="*/ 259 h 223"/>
                <a:gd name="T66" fmla="*/ 106 w 125"/>
                <a:gd name="T67" fmla="*/ 265 h 223"/>
                <a:gd name="T68" fmla="*/ 89 w 125"/>
                <a:gd name="T69" fmla="*/ 312 h 223"/>
                <a:gd name="T70" fmla="*/ 95 w 125"/>
                <a:gd name="T71" fmla="*/ 326 h 22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25" h="223">
                  <a:moveTo>
                    <a:pt x="83" y="223"/>
                  </a:moveTo>
                  <a:lnTo>
                    <a:pt x="48" y="223"/>
                  </a:lnTo>
                  <a:lnTo>
                    <a:pt x="29" y="213"/>
                  </a:lnTo>
                  <a:lnTo>
                    <a:pt x="20" y="194"/>
                  </a:lnTo>
                  <a:lnTo>
                    <a:pt x="10" y="175"/>
                  </a:lnTo>
                  <a:lnTo>
                    <a:pt x="0" y="155"/>
                  </a:lnTo>
                  <a:lnTo>
                    <a:pt x="10" y="127"/>
                  </a:lnTo>
                  <a:lnTo>
                    <a:pt x="10" y="107"/>
                  </a:lnTo>
                  <a:lnTo>
                    <a:pt x="20" y="90"/>
                  </a:lnTo>
                  <a:lnTo>
                    <a:pt x="10" y="61"/>
                  </a:lnTo>
                  <a:lnTo>
                    <a:pt x="20" y="40"/>
                  </a:lnTo>
                  <a:lnTo>
                    <a:pt x="20" y="33"/>
                  </a:lnTo>
                  <a:lnTo>
                    <a:pt x="33" y="6"/>
                  </a:lnTo>
                  <a:lnTo>
                    <a:pt x="43" y="0"/>
                  </a:lnTo>
                  <a:lnTo>
                    <a:pt x="48" y="13"/>
                  </a:lnTo>
                  <a:lnTo>
                    <a:pt x="58" y="25"/>
                  </a:lnTo>
                  <a:lnTo>
                    <a:pt x="66" y="33"/>
                  </a:lnTo>
                  <a:lnTo>
                    <a:pt x="66" y="40"/>
                  </a:lnTo>
                  <a:lnTo>
                    <a:pt x="77" y="50"/>
                  </a:lnTo>
                  <a:lnTo>
                    <a:pt x="87" y="50"/>
                  </a:lnTo>
                  <a:lnTo>
                    <a:pt x="96" y="50"/>
                  </a:lnTo>
                  <a:lnTo>
                    <a:pt x="115" y="61"/>
                  </a:lnTo>
                  <a:lnTo>
                    <a:pt x="115" y="90"/>
                  </a:lnTo>
                  <a:lnTo>
                    <a:pt x="125" y="90"/>
                  </a:lnTo>
                  <a:lnTo>
                    <a:pt x="104" y="90"/>
                  </a:lnTo>
                  <a:lnTo>
                    <a:pt x="96" y="100"/>
                  </a:lnTo>
                  <a:lnTo>
                    <a:pt x="96" y="107"/>
                  </a:lnTo>
                  <a:lnTo>
                    <a:pt x="104" y="117"/>
                  </a:lnTo>
                  <a:lnTo>
                    <a:pt x="96" y="127"/>
                  </a:lnTo>
                  <a:lnTo>
                    <a:pt x="92" y="138"/>
                  </a:lnTo>
                  <a:lnTo>
                    <a:pt x="92" y="148"/>
                  </a:lnTo>
                  <a:lnTo>
                    <a:pt x="83" y="157"/>
                  </a:lnTo>
                  <a:lnTo>
                    <a:pt x="92" y="177"/>
                  </a:lnTo>
                  <a:lnTo>
                    <a:pt x="92" y="182"/>
                  </a:lnTo>
                  <a:lnTo>
                    <a:pt x="77" y="213"/>
                  </a:lnTo>
                  <a:lnTo>
                    <a:pt x="83" y="223"/>
                  </a:lnTo>
                  <a:close/>
                </a:path>
              </a:pathLst>
            </a:custGeom>
            <a:solidFill>
              <a:srgbClr val="FF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601" name="Freeform 70"/>
            <p:cNvSpPr>
              <a:spLocks/>
            </p:cNvSpPr>
            <p:nvPr/>
          </p:nvSpPr>
          <p:spPr bwMode="auto">
            <a:xfrm>
              <a:off x="517" y="2531"/>
              <a:ext cx="131" cy="253"/>
            </a:xfrm>
            <a:custGeom>
              <a:avLst/>
              <a:gdLst>
                <a:gd name="T0" fmla="*/ 95 w 125"/>
                <a:gd name="T1" fmla="*/ 326 h 223"/>
                <a:gd name="T2" fmla="*/ 54 w 125"/>
                <a:gd name="T3" fmla="*/ 326 h 223"/>
                <a:gd name="T4" fmla="*/ 32 w 125"/>
                <a:gd name="T5" fmla="*/ 312 h 223"/>
                <a:gd name="T6" fmla="*/ 23 w 125"/>
                <a:gd name="T7" fmla="*/ 284 h 223"/>
                <a:gd name="T8" fmla="*/ 10 w 125"/>
                <a:gd name="T9" fmla="*/ 256 h 223"/>
                <a:gd name="T10" fmla="*/ 0 w 125"/>
                <a:gd name="T11" fmla="*/ 227 h 223"/>
                <a:gd name="T12" fmla="*/ 10 w 125"/>
                <a:gd name="T13" fmla="*/ 185 h 223"/>
                <a:gd name="T14" fmla="*/ 10 w 125"/>
                <a:gd name="T15" fmla="*/ 155 h 223"/>
                <a:gd name="T16" fmla="*/ 23 w 125"/>
                <a:gd name="T17" fmla="*/ 132 h 223"/>
                <a:gd name="T18" fmla="*/ 10 w 125"/>
                <a:gd name="T19" fmla="*/ 88 h 223"/>
                <a:gd name="T20" fmla="*/ 23 w 125"/>
                <a:gd name="T21" fmla="*/ 58 h 223"/>
                <a:gd name="T22" fmla="*/ 23 w 125"/>
                <a:gd name="T23" fmla="*/ 48 h 223"/>
                <a:gd name="T24" fmla="*/ 39 w 125"/>
                <a:gd name="T25" fmla="*/ 9 h 223"/>
                <a:gd name="T26" fmla="*/ 49 w 125"/>
                <a:gd name="T27" fmla="*/ 0 h 223"/>
                <a:gd name="T28" fmla="*/ 54 w 125"/>
                <a:gd name="T29" fmla="*/ 19 h 223"/>
                <a:gd name="T30" fmla="*/ 67 w 125"/>
                <a:gd name="T31" fmla="*/ 36 h 223"/>
                <a:gd name="T32" fmla="*/ 75 w 125"/>
                <a:gd name="T33" fmla="*/ 48 h 223"/>
                <a:gd name="T34" fmla="*/ 75 w 125"/>
                <a:gd name="T35" fmla="*/ 58 h 223"/>
                <a:gd name="T36" fmla="*/ 89 w 125"/>
                <a:gd name="T37" fmla="*/ 74 h 223"/>
                <a:gd name="T38" fmla="*/ 100 w 125"/>
                <a:gd name="T39" fmla="*/ 74 h 223"/>
                <a:gd name="T40" fmla="*/ 111 w 125"/>
                <a:gd name="T41" fmla="*/ 74 h 223"/>
                <a:gd name="T42" fmla="*/ 133 w 125"/>
                <a:gd name="T43" fmla="*/ 88 h 223"/>
                <a:gd name="T44" fmla="*/ 133 w 125"/>
                <a:gd name="T45" fmla="*/ 132 h 223"/>
                <a:gd name="T46" fmla="*/ 144 w 125"/>
                <a:gd name="T47" fmla="*/ 132 h 223"/>
                <a:gd name="T48" fmla="*/ 119 w 125"/>
                <a:gd name="T49" fmla="*/ 132 h 223"/>
                <a:gd name="T50" fmla="*/ 111 w 125"/>
                <a:gd name="T51" fmla="*/ 145 h 223"/>
                <a:gd name="T52" fmla="*/ 111 w 125"/>
                <a:gd name="T53" fmla="*/ 155 h 223"/>
                <a:gd name="T54" fmla="*/ 119 w 125"/>
                <a:gd name="T55" fmla="*/ 171 h 223"/>
                <a:gd name="T56" fmla="*/ 111 w 125"/>
                <a:gd name="T57" fmla="*/ 185 h 223"/>
                <a:gd name="T58" fmla="*/ 106 w 125"/>
                <a:gd name="T59" fmla="*/ 202 h 223"/>
                <a:gd name="T60" fmla="*/ 106 w 125"/>
                <a:gd name="T61" fmla="*/ 217 h 223"/>
                <a:gd name="T62" fmla="*/ 95 w 125"/>
                <a:gd name="T63" fmla="*/ 229 h 223"/>
                <a:gd name="T64" fmla="*/ 106 w 125"/>
                <a:gd name="T65" fmla="*/ 259 h 223"/>
                <a:gd name="T66" fmla="*/ 106 w 125"/>
                <a:gd name="T67" fmla="*/ 265 h 223"/>
                <a:gd name="T68" fmla="*/ 89 w 125"/>
                <a:gd name="T69" fmla="*/ 312 h 223"/>
                <a:gd name="T70" fmla="*/ 95 w 125"/>
                <a:gd name="T71" fmla="*/ 326 h 22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25" h="223">
                  <a:moveTo>
                    <a:pt x="83" y="223"/>
                  </a:moveTo>
                  <a:lnTo>
                    <a:pt x="48" y="223"/>
                  </a:lnTo>
                  <a:lnTo>
                    <a:pt x="29" y="213"/>
                  </a:lnTo>
                  <a:lnTo>
                    <a:pt x="20" y="194"/>
                  </a:lnTo>
                  <a:lnTo>
                    <a:pt x="10" y="175"/>
                  </a:lnTo>
                  <a:lnTo>
                    <a:pt x="0" y="155"/>
                  </a:lnTo>
                  <a:lnTo>
                    <a:pt x="10" y="127"/>
                  </a:lnTo>
                  <a:lnTo>
                    <a:pt x="10" y="107"/>
                  </a:lnTo>
                  <a:lnTo>
                    <a:pt x="20" y="90"/>
                  </a:lnTo>
                  <a:lnTo>
                    <a:pt x="10" y="61"/>
                  </a:lnTo>
                  <a:lnTo>
                    <a:pt x="20" y="40"/>
                  </a:lnTo>
                  <a:lnTo>
                    <a:pt x="20" y="33"/>
                  </a:lnTo>
                  <a:lnTo>
                    <a:pt x="33" y="6"/>
                  </a:lnTo>
                  <a:lnTo>
                    <a:pt x="43" y="0"/>
                  </a:lnTo>
                  <a:lnTo>
                    <a:pt x="48" y="13"/>
                  </a:lnTo>
                  <a:lnTo>
                    <a:pt x="58" y="25"/>
                  </a:lnTo>
                  <a:lnTo>
                    <a:pt x="66" y="33"/>
                  </a:lnTo>
                  <a:lnTo>
                    <a:pt x="66" y="40"/>
                  </a:lnTo>
                  <a:lnTo>
                    <a:pt x="77" y="50"/>
                  </a:lnTo>
                  <a:lnTo>
                    <a:pt x="87" y="50"/>
                  </a:lnTo>
                  <a:lnTo>
                    <a:pt x="96" y="50"/>
                  </a:lnTo>
                  <a:lnTo>
                    <a:pt x="115" y="61"/>
                  </a:lnTo>
                  <a:lnTo>
                    <a:pt x="115" y="90"/>
                  </a:lnTo>
                  <a:lnTo>
                    <a:pt x="125" y="90"/>
                  </a:lnTo>
                  <a:lnTo>
                    <a:pt x="104" y="90"/>
                  </a:lnTo>
                  <a:lnTo>
                    <a:pt x="96" y="100"/>
                  </a:lnTo>
                  <a:lnTo>
                    <a:pt x="96" y="107"/>
                  </a:lnTo>
                  <a:lnTo>
                    <a:pt x="104" y="117"/>
                  </a:lnTo>
                  <a:lnTo>
                    <a:pt x="96" y="127"/>
                  </a:lnTo>
                  <a:lnTo>
                    <a:pt x="92" y="138"/>
                  </a:lnTo>
                  <a:lnTo>
                    <a:pt x="92" y="148"/>
                  </a:lnTo>
                  <a:lnTo>
                    <a:pt x="83" y="157"/>
                  </a:lnTo>
                  <a:lnTo>
                    <a:pt x="92" y="177"/>
                  </a:lnTo>
                  <a:lnTo>
                    <a:pt x="92" y="182"/>
                  </a:lnTo>
                  <a:lnTo>
                    <a:pt x="77" y="213"/>
                  </a:lnTo>
                  <a:lnTo>
                    <a:pt x="83" y="223"/>
                  </a:lnTo>
                </a:path>
              </a:pathLst>
            </a:custGeom>
            <a:noFill/>
            <a:ln w="6350">
              <a:solidFill>
                <a:srgbClr val="7F7F7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602" name="Freeform 71"/>
            <p:cNvSpPr>
              <a:spLocks/>
            </p:cNvSpPr>
            <p:nvPr/>
          </p:nvSpPr>
          <p:spPr bwMode="auto">
            <a:xfrm>
              <a:off x="519" y="2284"/>
              <a:ext cx="185" cy="391"/>
            </a:xfrm>
            <a:custGeom>
              <a:avLst/>
              <a:gdLst>
                <a:gd name="T0" fmla="*/ 202 w 177"/>
                <a:gd name="T1" fmla="*/ 451 h 344"/>
                <a:gd name="T2" fmla="*/ 191 w 177"/>
                <a:gd name="T3" fmla="*/ 423 h 344"/>
                <a:gd name="T4" fmla="*/ 191 w 177"/>
                <a:gd name="T5" fmla="*/ 408 h 344"/>
                <a:gd name="T6" fmla="*/ 200 w 177"/>
                <a:gd name="T7" fmla="*/ 377 h 344"/>
                <a:gd name="T8" fmla="*/ 184 w 177"/>
                <a:gd name="T9" fmla="*/ 336 h 344"/>
                <a:gd name="T10" fmla="*/ 188 w 177"/>
                <a:gd name="T11" fmla="*/ 308 h 344"/>
                <a:gd name="T12" fmla="*/ 169 w 177"/>
                <a:gd name="T13" fmla="*/ 267 h 344"/>
                <a:gd name="T14" fmla="*/ 160 w 177"/>
                <a:gd name="T15" fmla="*/ 239 h 344"/>
                <a:gd name="T16" fmla="*/ 145 w 177"/>
                <a:gd name="T17" fmla="*/ 211 h 344"/>
                <a:gd name="T18" fmla="*/ 131 w 177"/>
                <a:gd name="T19" fmla="*/ 155 h 344"/>
                <a:gd name="T20" fmla="*/ 110 w 177"/>
                <a:gd name="T21" fmla="*/ 110 h 344"/>
                <a:gd name="T22" fmla="*/ 99 w 177"/>
                <a:gd name="T23" fmla="*/ 72 h 344"/>
                <a:gd name="T24" fmla="*/ 88 w 177"/>
                <a:gd name="T25" fmla="*/ 28 h 344"/>
                <a:gd name="T26" fmla="*/ 76 w 177"/>
                <a:gd name="T27" fmla="*/ 0 h 344"/>
                <a:gd name="T28" fmla="*/ 67 w 177"/>
                <a:gd name="T29" fmla="*/ 28 h 344"/>
                <a:gd name="T30" fmla="*/ 67 w 177"/>
                <a:gd name="T31" fmla="*/ 43 h 344"/>
                <a:gd name="T32" fmla="*/ 67 w 177"/>
                <a:gd name="T33" fmla="*/ 57 h 344"/>
                <a:gd name="T34" fmla="*/ 76 w 177"/>
                <a:gd name="T35" fmla="*/ 72 h 344"/>
                <a:gd name="T36" fmla="*/ 76 w 177"/>
                <a:gd name="T37" fmla="*/ 85 h 344"/>
                <a:gd name="T38" fmla="*/ 67 w 177"/>
                <a:gd name="T39" fmla="*/ 98 h 344"/>
                <a:gd name="T40" fmla="*/ 67 w 177"/>
                <a:gd name="T41" fmla="*/ 110 h 344"/>
                <a:gd name="T42" fmla="*/ 67 w 177"/>
                <a:gd name="T43" fmla="*/ 141 h 344"/>
                <a:gd name="T44" fmla="*/ 45 w 177"/>
                <a:gd name="T45" fmla="*/ 155 h 344"/>
                <a:gd name="T46" fmla="*/ 45 w 177"/>
                <a:gd name="T47" fmla="*/ 169 h 344"/>
                <a:gd name="T48" fmla="*/ 30 w 177"/>
                <a:gd name="T49" fmla="*/ 183 h 344"/>
                <a:gd name="T50" fmla="*/ 22 w 177"/>
                <a:gd name="T51" fmla="*/ 197 h 344"/>
                <a:gd name="T52" fmla="*/ 0 w 177"/>
                <a:gd name="T53" fmla="*/ 197 h 344"/>
                <a:gd name="T54" fmla="*/ 10 w 177"/>
                <a:gd name="T55" fmla="*/ 208 h 344"/>
                <a:gd name="T56" fmla="*/ 22 w 177"/>
                <a:gd name="T57" fmla="*/ 239 h 344"/>
                <a:gd name="T58" fmla="*/ 30 w 177"/>
                <a:gd name="T59" fmla="*/ 251 h 344"/>
                <a:gd name="T60" fmla="*/ 45 w 177"/>
                <a:gd name="T61" fmla="*/ 266 h 344"/>
                <a:gd name="T62" fmla="*/ 45 w 177"/>
                <a:gd name="T63" fmla="*/ 308 h 344"/>
                <a:gd name="T64" fmla="*/ 45 w 177"/>
                <a:gd name="T65" fmla="*/ 322 h 344"/>
                <a:gd name="T66" fmla="*/ 45 w 177"/>
                <a:gd name="T67" fmla="*/ 336 h 344"/>
                <a:gd name="T68" fmla="*/ 54 w 177"/>
                <a:gd name="T69" fmla="*/ 350 h 344"/>
                <a:gd name="T70" fmla="*/ 71 w 177"/>
                <a:gd name="T71" fmla="*/ 365 h 344"/>
                <a:gd name="T72" fmla="*/ 71 w 177"/>
                <a:gd name="T73" fmla="*/ 377 h 344"/>
                <a:gd name="T74" fmla="*/ 80 w 177"/>
                <a:gd name="T75" fmla="*/ 391 h 344"/>
                <a:gd name="T76" fmla="*/ 99 w 177"/>
                <a:gd name="T77" fmla="*/ 398 h 344"/>
                <a:gd name="T78" fmla="*/ 110 w 177"/>
                <a:gd name="T79" fmla="*/ 400 h 344"/>
                <a:gd name="T80" fmla="*/ 123 w 177"/>
                <a:gd name="T81" fmla="*/ 408 h 344"/>
                <a:gd name="T82" fmla="*/ 128 w 177"/>
                <a:gd name="T83" fmla="*/ 454 h 344"/>
                <a:gd name="T84" fmla="*/ 143 w 177"/>
                <a:gd name="T85" fmla="*/ 448 h 344"/>
                <a:gd name="T86" fmla="*/ 165 w 177"/>
                <a:gd name="T87" fmla="*/ 488 h 344"/>
                <a:gd name="T88" fmla="*/ 165 w 177"/>
                <a:gd name="T89" fmla="*/ 505 h 344"/>
                <a:gd name="T90" fmla="*/ 174 w 177"/>
                <a:gd name="T91" fmla="*/ 505 h 344"/>
                <a:gd name="T92" fmla="*/ 184 w 177"/>
                <a:gd name="T93" fmla="*/ 488 h 344"/>
                <a:gd name="T94" fmla="*/ 184 w 177"/>
                <a:gd name="T95" fmla="*/ 474 h 344"/>
                <a:gd name="T96" fmla="*/ 188 w 177"/>
                <a:gd name="T97" fmla="*/ 460 h 344"/>
                <a:gd name="T98" fmla="*/ 202 w 177"/>
                <a:gd name="T99" fmla="*/ 451 h 34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77" h="344">
                  <a:moveTo>
                    <a:pt x="177" y="307"/>
                  </a:moveTo>
                  <a:lnTo>
                    <a:pt x="167" y="288"/>
                  </a:lnTo>
                  <a:lnTo>
                    <a:pt x="167" y="278"/>
                  </a:lnTo>
                  <a:lnTo>
                    <a:pt x="175" y="257"/>
                  </a:lnTo>
                  <a:lnTo>
                    <a:pt x="161" y="229"/>
                  </a:lnTo>
                  <a:lnTo>
                    <a:pt x="165" y="209"/>
                  </a:lnTo>
                  <a:lnTo>
                    <a:pt x="148" y="182"/>
                  </a:lnTo>
                  <a:lnTo>
                    <a:pt x="140" y="163"/>
                  </a:lnTo>
                  <a:lnTo>
                    <a:pt x="127" y="144"/>
                  </a:lnTo>
                  <a:lnTo>
                    <a:pt x="115" y="106"/>
                  </a:lnTo>
                  <a:lnTo>
                    <a:pt x="96" y="75"/>
                  </a:lnTo>
                  <a:lnTo>
                    <a:pt x="87" y="48"/>
                  </a:lnTo>
                  <a:lnTo>
                    <a:pt x="77" y="19"/>
                  </a:lnTo>
                  <a:lnTo>
                    <a:pt x="67" y="0"/>
                  </a:lnTo>
                  <a:lnTo>
                    <a:pt x="58" y="19"/>
                  </a:lnTo>
                  <a:lnTo>
                    <a:pt x="58" y="29"/>
                  </a:lnTo>
                  <a:lnTo>
                    <a:pt x="58" y="39"/>
                  </a:lnTo>
                  <a:lnTo>
                    <a:pt x="67" y="48"/>
                  </a:lnTo>
                  <a:lnTo>
                    <a:pt x="67" y="58"/>
                  </a:lnTo>
                  <a:lnTo>
                    <a:pt x="58" y="67"/>
                  </a:lnTo>
                  <a:lnTo>
                    <a:pt x="58" y="75"/>
                  </a:lnTo>
                  <a:lnTo>
                    <a:pt x="58" y="96"/>
                  </a:lnTo>
                  <a:lnTo>
                    <a:pt x="39" y="106"/>
                  </a:lnTo>
                  <a:lnTo>
                    <a:pt x="39" y="115"/>
                  </a:lnTo>
                  <a:lnTo>
                    <a:pt x="27" y="125"/>
                  </a:lnTo>
                  <a:lnTo>
                    <a:pt x="19" y="134"/>
                  </a:lnTo>
                  <a:lnTo>
                    <a:pt x="0" y="134"/>
                  </a:lnTo>
                  <a:lnTo>
                    <a:pt x="10" y="142"/>
                  </a:lnTo>
                  <a:lnTo>
                    <a:pt x="19" y="163"/>
                  </a:lnTo>
                  <a:lnTo>
                    <a:pt x="27" y="171"/>
                  </a:lnTo>
                  <a:lnTo>
                    <a:pt x="39" y="181"/>
                  </a:lnTo>
                  <a:lnTo>
                    <a:pt x="39" y="209"/>
                  </a:lnTo>
                  <a:lnTo>
                    <a:pt x="39" y="219"/>
                  </a:lnTo>
                  <a:lnTo>
                    <a:pt x="39" y="229"/>
                  </a:lnTo>
                  <a:lnTo>
                    <a:pt x="48" y="238"/>
                  </a:lnTo>
                  <a:lnTo>
                    <a:pt x="62" y="248"/>
                  </a:lnTo>
                  <a:lnTo>
                    <a:pt x="62" y="257"/>
                  </a:lnTo>
                  <a:lnTo>
                    <a:pt x="71" y="267"/>
                  </a:lnTo>
                  <a:lnTo>
                    <a:pt x="87" y="271"/>
                  </a:lnTo>
                  <a:lnTo>
                    <a:pt x="96" y="273"/>
                  </a:lnTo>
                  <a:lnTo>
                    <a:pt x="108" y="278"/>
                  </a:lnTo>
                  <a:lnTo>
                    <a:pt x="112" y="309"/>
                  </a:lnTo>
                  <a:lnTo>
                    <a:pt x="125" y="305"/>
                  </a:lnTo>
                  <a:lnTo>
                    <a:pt x="144" y="332"/>
                  </a:lnTo>
                  <a:lnTo>
                    <a:pt x="144" y="344"/>
                  </a:lnTo>
                  <a:lnTo>
                    <a:pt x="152" y="344"/>
                  </a:lnTo>
                  <a:lnTo>
                    <a:pt x="161" y="332"/>
                  </a:lnTo>
                  <a:lnTo>
                    <a:pt x="161" y="323"/>
                  </a:lnTo>
                  <a:lnTo>
                    <a:pt x="165" y="313"/>
                  </a:lnTo>
                  <a:lnTo>
                    <a:pt x="177" y="307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603" name="Freeform 72"/>
            <p:cNvSpPr>
              <a:spLocks/>
            </p:cNvSpPr>
            <p:nvPr/>
          </p:nvSpPr>
          <p:spPr bwMode="auto">
            <a:xfrm>
              <a:off x="519" y="2284"/>
              <a:ext cx="185" cy="391"/>
            </a:xfrm>
            <a:custGeom>
              <a:avLst/>
              <a:gdLst>
                <a:gd name="T0" fmla="*/ 202 w 177"/>
                <a:gd name="T1" fmla="*/ 451 h 344"/>
                <a:gd name="T2" fmla="*/ 191 w 177"/>
                <a:gd name="T3" fmla="*/ 423 h 344"/>
                <a:gd name="T4" fmla="*/ 191 w 177"/>
                <a:gd name="T5" fmla="*/ 408 h 344"/>
                <a:gd name="T6" fmla="*/ 200 w 177"/>
                <a:gd name="T7" fmla="*/ 377 h 344"/>
                <a:gd name="T8" fmla="*/ 184 w 177"/>
                <a:gd name="T9" fmla="*/ 336 h 344"/>
                <a:gd name="T10" fmla="*/ 188 w 177"/>
                <a:gd name="T11" fmla="*/ 308 h 344"/>
                <a:gd name="T12" fmla="*/ 169 w 177"/>
                <a:gd name="T13" fmla="*/ 267 h 344"/>
                <a:gd name="T14" fmla="*/ 160 w 177"/>
                <a:gd name="T15" fmla="*/ 239 h 344"/>
                <a:gd name="T16" fmla="*/ 145 w 177"/>
                <a:gd name="T17" fmla="*/ 211 h 344"/>
                <a:gd name="T18" fmla="*/ 131 w 177"/>
                <a:gd name="T19" fmla="*/ 155 h 344"/>
                <a:gd name="T20" fmla="*/ 110 w 177"/>
                <a:gd name="T21" fmla="*/ 110 h 344"/>
                <a:gd name="T22" fmla="*/ 99 w 177"/>
                <a:gd name="T23" fmla="*/ 72 h 344"/>
                <a:gd name="T24" fmla="*/ 88 w 177"/>
                <a:gd name="T25" fmla="*/ 28 h 344"/>
                <a:gd name="T26" fmla="*/ 76 w 177"/>
                <a:gd name="T27" fmla="*/ 0 h 344"/>
                <a:gd name="T28" fmla="*/ 67 w 177"/>
                <a:gd name="T29" fmla="*/ 28 h 344"/>
                <a:gd name="T30" fmla="*/ 67 w 177"/>
                <a:gd name="T31" fmla="*/ 43 h 344"/>
                <a:gd name="T32" fmla="*/ 67 w 177"/>
                <a:gd name="T33" fmla="*/ 57 h 344"/>
                <a:gd name="T34" fmla="*/ 76 w 177"/>
                <a:gd name="T35" fmla="*/ 72 h 344"/>
                <a:gd name="T36" fmla="*/ 76 w 177"/>
                <a:gd name="T37" fmla="*/ 85 h 344"/>
                <a:gd name="T38" fmla="*/ 67 w 177"/>
                <a:gd name="T39" fmla="*/ 98 h 344"/>
                <a:gd name="T40" fmla="*/ 67 w 177"/>
                <a:gd name="T41" fmla="*/ 110 h 344"/>
                <a:gd name="T42" fmla="*/ 67 w 177"/>
                <a:gd name="T43" fmla="*/ 141 h 344"/>
                <a:gd name="T44" fmla="*/ 45 w 177"/>
                <a:gd name="T45" fmla="*/ 155 h 344"/>
                <a:gd name="T46" fmla="*/ 45 w 177"/>
                <a:gd name="T47" fmla="*/ 169 h 344"/>
                <a:gd name="T48" fmla="*/ 30 w 177"/>
                <a:gd name="T49" fmla="*/ 183 h 344"/>
                <a:gd name="T50" fmla="*/ 22 w 177"/>
                <a:gd name="T51" fmla="*/ 197 h 344"/>
                <a:gd name="T52" fmla="*/ 0 w 177"/>
                <a:gd name="T53" fmla="*/ 197 h 344"/>
                <a:gd name="T54" fmla="*/ 10 w 177"/>
                <a:gd name="T55" fmla="*/ 208 h 344"/>
                <a:gd name="T56" fmla="*/ 22 w 177"/>
                <a:gd name="T57" fmla="*/ 239 h 344"/>
                <a:gd name="T58" fmla="*/ 30 w 177"/>
                <a:gd name="T59" fmla="*/ 251 h 344"/>
                <a:gd name="T60" fmla="*/ 45 w 177"/>
                <a:gd name="T61" fmla="*/ 266 h 344"/>
                <a:gd name="T62" fmla="*/ 45 w 177"/>
                <a:gd name="T63" fmla="*/ 308 h 344"/>
                <a:gd name="T64" fmla="*/ 45 w 177"/>
                <a:gd name="T65" fmla="*/ 322 h 344"/>
                <a:gd name="T66" fmla="*/ 45 w 177"/>
                <a:gd name="T67" fmla="*/ 336 h 344"/>
                <a:gd name="T68" fmla="*/ 54 w 177"/>
                <a:gd name="T69" fmla="*/ 350 h 344"/>
                <a:gd name="T70" fmla="*/ 71 w 177"/>
                <a:gd name="T71" fmla="*/ 365 h 344"/>
                <a:gd name="T72" fmla="*/ 71 w 177"/>
                <a:gd name="T73" fmla="*/ 377 h 344"/>
                <a:gd name="T74" fmla="*/ 80 w 177"/>
                <a:gd name="T75" fmla="*/ 391 h 344"/>
                <a:gd name="T76" fmla="*/ 99 w 177"/>
                <a:gd name="T77" fmla="*/ 398 h 344"/>
                <a:gd name="T78" fmla="*/ 110 w 177"/>
                <a:gd name="T79" fmla="*/ 400 h 344"/>
                <a:gd name="T80" fmla="*/ 123 w 177"/>
                <a:gd name="T81" fmla="*/ 408 h 344"/>
                <a:gd name="T82" fmla="*/ 128 w 177"/>
                <a:gd name="T83" fmla="*/ 454 h 344"/>
                <a:gd name="T84" fmla="*/ 143 w 177"/>
                <a:gd name="T85" fmla="*/ 448 h 344"/>
                <a:gd name="T86" fmla="*/ 165 w 177"/>
                <a:gd name="T87" fmla="*/ 488 h 344"/>
                <a:gd name="T88" fmla="*/ 165 w 177"/>
                <a:gd name="T89" fmla="*/ 505 h 344"/>
                <a:gd name="T90" fmla="*/ 174 w 177"/>
                <a:gd name="T91" fmla="*/ 505 h 344"/>
                <a:gd name="T92" fmla="*/ 184 w 177"/>
                <a:gd name="T93" fmla="*/ 488 h 344"/>
                <a:gd name="T94" fmla="*/ 184 w 177"/>
                <a:gd name="T95" fmla="*/ 474 h 344"/>
                <a:gd name="T96" fmla="*/ 188 w 177"/>
                <a:gd name="T97" fmla="*/ 460 h 344"/>
                <a:gd name="T98" fmla="*/ 202 w 177"/>
                <a:gd name="T99" fmla="*/ 451 h 34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77" h="344">
                  <a:moveTo>
                    <a:pt x="177" y="307"/>
                  </a:moveTo>
                  <a:lnTo>
                    <a:pt x="167" y="288"/>
                  </a:lnTo>
                  <a:lnTo>
                    <a:pt x="167" y="278"/>
                  </a:lnTo>
                  <a:lnTo>
                    <a:pt x="175" y="257"/>
                  </a:lnTo>
                  <a:lnTo>
                    <a:pt x="161" y="229"/>
                  </a:lnTo>
                  <a:lnTo>
                    <a:pt x="165" y="209"/>
                  </a:lnTo>
                  <a:lnTo>
                    <a:pt x="148" y="182"/>
                  </a:lnTo>
                  <a:lnTo>
                    <a:pt x="140" y="163"/>
                  </a:lnTo>
                  <a:lnTo>
                    <a:pt x="127" y="144"/>
                  </a:lnTo>
                  <a:lnTo>
                    <a:pt x="115" y="106"/>
                  </a:lnTo>
                  <a:lnTo>
                    <a:pt x="96" y="75"/>
                  </a:lnTo>
                  <a:lnTo>
                    <a:pt x="87" y="48"/>
                  </a:lnTo>
                  <a:lnTo>
                    <a:pt x="77" y="19"/>
                  </a:lnTo>
                  <a:lnTo>
                    <a:pt x="67" y="0"/>
                  </a:lnTo>
                  <a:lnTo>
                    <a:pt x="58" y="19"/>
                  </a:lnTo>
                  <a:lnTo>
                    <a:pt x="58" y="29"/>
                  </a:lnTo>
                  <a:lnTo>
                    <a:pt x="58" y="39"/>
                  </a:lnTo>
                  <a:lnTo>
                    <a:pt x="67" y="48"/>
                  </a:lnTo>
                  <a:lnTo>
                    <a:pt x="67" y="58"/>
                  </a:lnTo>
                  <a:lnTo>
                    <a:pt x="58" y="67"/>
                  </a:lnTo>
                  <a:lnTo>
                    <a:pt x="58" y="75"/>
                  </a:lnTo>
                  <a:lnTo>
                    <a:pt x="58" y="96"/>
                  </a:lnTo>
                  <a:lnTo>
                    <a:pt x="39" y="106"/>
                  </a:lnTo>
                  <a:lnTo>
                    <a:pt x="39" y="115"/>
                  </a:lnTo>
                  <a:lnTo>
                    <a:pt x="27" y="125"/>
                  </a:lnTo>
                  <a:lnTo>
                    <a:pt x="19" y="134"/>
                  </a:lnTo>
                  <a:lnTo>
                    <a:pt x="0" y="134"/>
                  </a:lnTo>
                  <a:lnTo>
                    <a:pt x="10" y="142"/>
                  </a:lnTo>
                  <a:lnTo>
                    <a:pt x="19" y="163"/>
                  </a:lnTo>
                  <a:lnTo>
                    <a:pt x="27" y="171"/>
                  </a:lnTo>
                  <a:lnTo>
                    <a:pt x="39" y="181"/>
                  </a:lnTo>
                  <a:lnTo>
                    <a:pt x="39" y="209"/>
                  </a:lnTo>
                  <a:lnTo>
                    <a:pt x="39" y="219"/>
                  </a:lnTo>
                  <a:lnTo>
                    <a:pt x="39" y="229"/>
                  </a:lnTo>
                  <a:lnTo>
                    <a:pt x="48" y="238"/>
                  </a:lnTo>
                  <a:lnTo>
                    <a:pt x="62" y="248"/>
                  </a:lnTo>
                  <a:lnTo>
                    <a:pt x="62" y="257"/>
                  </a:lnTo>
                  <a:lnTo>
                    <a:pt x="71" y="267"/>
                  </a:lnTo>
                  <a:lnTo>
                    <a:pt x="87" y="271"/>
                  </a:lnTo>
                  <a:lnTo>
                    <a:pt x="96" y="273"/>
                  </a:lnTo>
                  <a:lnTo>
                    <a:pt x="108" y="278"/>
                  </a:lnTo>
                  <a:lnTo>
                    <a:pt x="112" y="309"/>
                  </a:lnTo>
                  <a:lnTo>
                    <a:pt x="125" y="305"/>
                  </a:lnTo>
                  <a:lnTo>
                    <a:pt x="144" y="332"/>
                  </a:lnTo>
                  <a:lnTo>
                    <a:pt x="144" y="344"/>
                  </a:lnTo>
                  <a:lnTo>
                    <a:pt x="152" y="344"/>
                  </a:lnTo>
                  <a:lnTo>
                    <a:pt x="161" y="332"/>
                  </a:lnTo>
                  <a:lnTo>
                    <a:pt x="161" y="323"/>
                  </a:lnTo>
                  <a:lnTo>
                    <a:pt x="165" y="313"/>
                  </a:lnTo>
                  <a:lnTo>
                    <a:pt x="177" y="307"/>
                  </a:lnTo>
                </a:path>
              </a:pathLst>
            </a:custGeom>
            <a:noFill/>
            <a:ln w="6350">
              <a:solidFill>
                <a:srgbClr val="7F7F7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604" name="Freeform 73"/>
            <p:cNvSpPr>
              <a:spLocks/>
            </p:cNvSpPr>
            <p:nvPr/>
          </p:nvSpPr>
          <p:spPr bwMode="auto">
            <a:xfrm>
              <a:off x="398" y="1324"/>
              <a:ext cx="539" cy="780"/>
            </a:xfrm>
            <a:custGeom>
              <a:avLst/>
              <a:gdLst>
                <a:gd name="T0" fmla="*/ 427 w 514"/>
                <a:gd name="T1" fmla="*/ 294 h 687"/>
                <a:gd name="T2" fmla="*/ 394 w 514"/>
                <a:gd name="T3" fmla="*/ 196 h 687"/>
                <a:gd name="T4" fmla="*/ 383 w 514"/>
                <a:gd name="T5" fmla="*/ 111 h 687"/>
                <a:gd name="T6" fmla="*/ 352 w 514"/>
                <a:gd name="T7" fmla="*/ 12 h 687"/>
                <a:gd name="T8" fmla="*/ 275 w 514"/>
                <a:gd name="T9" fmla="*/ 44 h 687"/>
                <a:gd name="T10" fmla="*/ 207 w 514"/>
                <a:gd name="T11" fmla="*/ 31 h 687"/>
                <a:gd name="T12" fmla="*/ 130 w 514"/>
                <a:gd name="T13" fmla="*/ 31 h 687"/>
                <a:gd name="T14" fmla="*/ 65 w 514"/>
                <a:gd name="T15" fmla="*/ 56 h 687"/>
                <a:gd name="T16" fmla="*/ 65 w 514"/>
                <a:gd name="T17" fmla="*/ 169 h 687"/>
                <a:gd name="T18" fmla="*/ 142 w 514"/>
                <a:gd name="T19" fmla="*/ 282 h 687"/>
                <a:gd name="T20" fmla="*/ 109 w 514"/>
                <a:gd name="T21" fmla="*/ 361 h 687"/>
                <a:gd name="T22" fmla="*/ 55 w 514"/>
                <a:gd name="T23" fmla="*/ 446 h 687"/>
                <a:gd name="T24" fmla="*/ 0 w 514"/>
                <a:gd name="T25" fmla="*/ 530 h 687"/>
                <a:gd name="T26" fmla="*/ 74 w 514"/>
                <a:gd name="T27" fmla="*/ 587 h 687"/>
                <a:gd name="T28" fmla="*/ 142 w 514"/>
                <a:gd name="T29" fmla="*/ 587 h 687"/>
                <a:gd name="T30" fmla="*/ 177 w 514"/>
                <a:gd name="T31" fmla="*/ 635 h 687"/>
                <a:gd name="T32" fmla="*/ 181 w 514"/>
                <a:gd name="T33" fmla="*/ 655 h 687"/>
                <a:gd name="T34" fmla="*/ 188 w 514"/>
                <a:gd name="T35" fmla="*/ 677 h 687"/>
                <a:gd name="T36" fmla="*/ 195 w 514"/>
                <a:gd name="T37" fmla="*/ 694 h 687"/>
                <a:gd name="T38" fmla="*/ 164 w 514"/>
                <a:gd name="T39" fmla="*/ 670 h 687"/>
                <a:gd name="T40" fmla="*/ 153 w 514"/>
                <a:gd name="T41" fmla="*/ 685 h 687"/>
                <a:gd name="T42" fmla="*/ 175 w 514"/>
                <a:gd name="T43" fmla="*/ 770 h 687"/>
                <a:gd name="T44" fmla="*/ 98 w 514"/>
                <a:gd name="T45" fmla="*/ 755 h 687"/>
                <a:gd name="T46" fmla="*/ 65 w 514"/>
                <a:gd name="T47" fmla="*/ 825 h 687"/>
                <a:gd name="T48" fmla="*/ 109 w 514"/>
                <a:gd name="T49" fmla="*/ 894 h 687"/>
                <a:gd name="T50" fmla="*/ 197 w 514"/>
                <a:gd name="T51" fmla="*/ 951 h 687"/>
                <a:gd name="T52" fmla="*/ 186 w 514"/>
                <a:gd name="T53" fmla="*/ 850 h 687"/>
                <a:gd name="T54" fmla="*/ 186 w 514"/>
                <a:gd name="T55" fmla="*/ 770 h 687"/>
                <a:gd name="T56" fmla="*/ 219 w 514"/>
                <a:gd name="T57" fmla="*/ 825 h 687"/>
                <a:gd name="T58" fmla="*/ 286 w 514"/>
                <a:gd name="T59" fmla="*/ 850 h 687"/>
                <a:gd name="T60" fmla="*/ 339 w 514"/>
                <a:gd name="T61" fmla="*/ 921 h 687"/>
                <a:gd name="T62" fmla="*/ 394 w 514"/>
                <a:gd name="T63" fmla="*/ 936 h 687"/>
                <a:gd name="T64" fmla="*/ 476 w 514"/>
                <a:gd name="T65" fmla="*/ 1006 h 687"/>
                <a:gd name="T66" fmla="*/ 548 w 514"/>
                <a:gd name="T67" fmla="*/ 949 h 687"/>
                <a:gd name="T68" fmla="*/ 570 w 514"/>
                <a:gd name="T69" fmla="*/ 865 h 687"/>
                <a:gd name="T70" fmla="*/ 561 w 514"/>
                <a:gd name="T71" fmla="*/ 770 h 687"/>
                <a:gd name="T72" fmla="*/ 544 w 514"/>
                <a:gd name="T73" fmla="*/ 731 h 687"/>
                <a:gd name="T74" fmla="*/ 516 w 514"/>
                <a:gd name="T75" fmla="*/ 670 h 687"/>
                <a:gd name="T76" fmla="*/ 535 w 514"/>
                <a:gd name="T77" fmla="*/ 635 h 687"/>
                <a:gd name="T78" fmla="*/ 538 w 514"/>
                <a:gd name="T79" fmla="*/ 601 h 687"/>
                <a:gd name="T80" fmla="*/ 526 w 514"/>
                <a:gd name="T81" fmla="*/ 587 h 687"/>
                <a:gd name="T82" fmla="*/ 556 w 514"/>
                <a:gd name="T83" fmla="*/ 555 h 687"/>
                <a:gd name="T84" fmla="*/ 570 w 514"/>
                <a:gd name="T85" fmla="*/ 530 h 687"/>
                <a:gd name="T86" fmla="*/ 583 w 514"/>
                <a:gd name="T87" fmla="*/ 505 h 687"/>
                <a:gd name="T88" fmla="*/ 592 w 514"/>
                <a:gd name="T89" fmla="*/ 475 h 687"/>
                <a:gd name="T90" fmla="*/ 583 w 514"/>
                <a:gd name="T91" fmla="*/ 450 h 687"/>
                <a:gd name="T92" fmla="*/ 561 w 514"/>
                <a:gd name="T93" fmla="*/ 419 h 687"/>
                <a:gd name="T94" fmla="*/ 538 w 514"/>
                <a:gd name="T95" fmla="*/ 377 h 687"/>
                <a:gd name="T96" fmla="*/ 496 w 514"/>
                <a:gd name="T97" fmla="*/ 336 h 68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14" h="687">
                  <a:moveTo>
                    <a:pt x="390" y="240"/>
                  </a:moveTo>
                  <a:lnTo>
                    <a:pt x="370" y="201"/>
                  </a:lnTo>
                  <a:lnTo>
                    <a:pt x="370" y="163"/>
                  </a:lnTo>
                  <a:lnTo>
                    <a:pt x="342" y="134"/>
                  </a:lnTo>
                  <a:lnTo>
                    <a:pt x="342" y="105"/>
                  </a:lnTo>
                  <a:lnTo>
                    <a:pt x="332" y="76"/>
                  </a:lnTo>
                  <a:lnTo>
                    <a:pt x="332" y="48"/>
                  </a:lnTo>
                  <a:lnTo>
                    <a:pt x="305" y="9"/>
                  </a:lnTo>
                  <a:lnTo>
                    <a:pt x="255" y="0"/>
                  </a:lnTo>
                  <a:lnTo>
                    <a:pt x="238" y="30"/>
                  </a:lnTo>
                  <a:lnTo>
                    <a:pt x="209" y="30"/>
                  </a:lnTo>
                  <a:lnTo>
                    <a:pt x="179" y="21"/>
                  </a:lnTo>
                  <a:lnTo>
                    <a:pt x="152" y="9"/>
                  </a:lnTo>
                  <a:lnTo>
                    <a:pt x="113" y="21"/>
                  </a:lnTo>
                  <a:lnTo>
                    <a:pt x="77" y="9"/>
                  </a:lnTo>
                  <a:lnTo>
                    <a:pt x="56" y="38"/>
                  </a:lnTo>
                  <a:lnTo>
                    <a:pt x="56" y="76"/>
                  </a:lnTo>
                  <a:lnTo>
                    <a:pt x="56" y="115"/>
                  </a:lnTo>
                  <a:lnTo>
                    <a:pt x="65" y="153"/>
                  </a:lnTo>
                  <a:lnTo>
                    <a:pt x="123" y="192"/>
                  </a:lnTo>
                  <a:lnTo>
                    <a:pt x="104" y="219"/>
                  </a:lnTo>
                  <a:lnTo>
                    <a:pt x="94" y="247"/>
                  </a:lnTo>
                  <a:lnTo>
                    <a:pt x="75" y="276"/>
                  </a:lnTo>
                  <a:lnTo>
                    <a:pt x="48" y="305"/>
                  </a:lnTo>
                  <a:lnTo>
                    <a:pt x="8" y="316"/>
                  </a:lnTo>
                  <a:lnTo>
                    <a:pt x="0" y="362"/>
                  </a:lnTo>
                  <a:lnTo>
                    <a:pt x="37" y="391"/>
                  </a:lnTo>
                  <a:lnTo>
                    <a:pt x="65" y="401"/>
                  </a:lnTo>
                  <a:lnTo>
                    <a:pt x="94" y="401"/>
                  </a:lnTo>
                  <a:lnTo>
                    <a:pt x="123" y="401"/>
                  </a:lnTo>
                  <a:lnTo>
                    <a:pt x="152" y="430"/>
                  </a:lnTo>
                  <a:lnTo>
                    <a:pt x="154" y="433"/>
                  </a:lnTo>
                  <a:lnTo>
                    <a:pt x="156" y="439"/>
                  </a:lnTo>
                  <a:lnTo>
                    <a:pt x="157" y="447"/>
                  </a:lnTo>
                  <a:lnTo>
                    <a:pt x="159" y="455"/>
                  </a:lnTo>
                  <a:lnTo>
                    <a:pt x="163" y="462"/>
                  </a:lnTo>
                  <a:lnTo>
                    <a:pt x="165" y="468"/>
                  </a:lnTo>
                  <a:lnTo>
                    <a:pt x="169" y="474"/>
                  </a:lnTo>
                  <a:lnTo>
                    <a:pt x="171" y="478"/>
                  </a:lnTo>
                  <a:lnTo>
                    <a:pt x="142" y="458"/>
                  </a:lnTo>
                  <a:lnTo>
                    <a:pt x="123" y="430"/>
                  </a:lnTo>
                  <a:lnTo>
                    <a:pt x="133" y="468"/>
                  </a:lnTo>
                  <a:lnTo>
                    <a:pt x="133" y="497"/>
                  </a:lnTo>
                  <a:lnTo>
                    <a:pt x="152" y="526"/>
                  </a:lnTo>
                  <a:lnTo>
                    <a:pt x="113" y="516"/>
                  </a:lnTo>
                  <a:lnTo>
                    <a:pt x="85" y="516"/>
                  </a:lnTo>
                  <a:lnTo>
                    <a:pt x="85" y="552"/>
                  </a:lnTo>
                  <a:lnTo>
                    <a:pt x="56" y="564"/>
                  </a:lnTo>
                  <a:lnTo>
                    <a:pt x="65" y="591"/>
                  </a:lnTo>
                  <a:lnTo>
                    <a:pt x="94" y="610"/>
                  </a:lnTo>
                  <a:lnTo>
                    <a:pt x="123" y="620"/>
                  </a:lnTo>
                  <a:lnTo>
                    <a:pt x="171" y="650"/>
                  </a:lnTo>
                  <a:lnTo>
                    <a:pt x="161" y="610"/>
                  </a:lnTo>
                  <a:lnTo>
                    <a:pt x="161" y="581"/>
                  </a:lnTo>
                  <a:lnTo>
                    <a:pt x="152" y="552"/>
                  </a:lnTo>
                  <a:lnTo>
                    <a:pt x="161" y="526"/>
                  </a:lnTo>
                  <a:lnTo>
                    <a:pt x="161" y="552"/>
                  </a:lnTo>
                  <a:lnTo>
                    <a:pt x="190" y="564"/>
                  </a:lnTo>
                  <a:lnTo>
                    <a:pt x="217" y="581"/>
                  </a:lnTo>
                  <a:lnTo>
                    <a:pt x="248" y="581"/>
                  </a:lnTo>
                  <a:lnTo>
                    <a:pt x="267" y="610"/>
                  </a:lnTo>
                  <a:lnTo>
                    <a:pt x="294" y="629"/>
                  </a:lnTo>
                  <a:lnTo>
                    <a:pt x="313" y="658"/>
                  </a:lnTo>
                  <a:lnTo>
                    <a:pt x="342" y="639"/>
                  </a:lnTo>
                  <a:lnTo>
                    <a:pt x="380" y="648"/>
                  </a:lnTo>
                  <a:lnTo>
                    <a:pt x="413" y="687"/>
                  </a:lnTo>
                  <a:lnTo>
                    <a:pt x="449" y="671"/>
                  </a:lnTo>
                  <a:lnTo>
                    <a:pt x="476" y="648"/>
                  </a:lnTo>
                  <a:lnTo>
                    <a:pt x="505" y="620"/>
                  </a:lnTo>
                  <a:lnTo>
                    <a:pt x="495" y="591"/>
                  </a:lnTo>
                  <a:lnTo>
                    <a:pt x="486" y="552"/>
                  </a:lnTo>
                  <a:lnTo>
                    <a:pt x="486" y="526"/>
                  </a:lnTo>
                  <a:lnTo>
                    <a:pt x="476" y="506"/>
                  </a:lnTo>
                  <a:lnTo>
                    <a:pt x="472" y="499"/>
                  </a:lnTo>
                  <a:lnTo>
                    <a:pt x="463" y="491"/>
                  </a:lnTo>
                  <a:lnTo>
                    <a:pt x="447" y="458"/>
                  </a:lnTo>
                  <a:lnTo>
                    <a:pt x="457" y="447"/>
                  </a:lnTo>
                  <a:lnTo>
                    <a:pt x="463" y="433"/>
                  </a:lnTo>
                  <a:lnTo>
                    <a:pt x="466" y="420"/>
                  </a:lnTo>
                  <a:lnTo>
                    <a:pt x="466" y="410"/>
                  </a:lnTo>
                  <a:lnTo>
                    <a:pt x="466" y="401"/>
                  </a:lnTo>
                  <a:lnTo>
                    <a:pt x="457" y="401"/>
                  </a:lnTo>
                  <a:lnTo>
                    <a:pt x="476" y="387"/>
                  </a:lnTo>
                  <a:lnTo>
                    <a:pt x="482" y="380"/>
                  </a:lnTo>
                  <a:lnTo>
                    <a:pt x="486" y="372"/>
                  </a:lnTo>
                  <a:lnTo>
                    <a:pt x="495" y="362"/>
                  </a:lnTo>
                  <a:lnTo>
                    <a:pt x="495" y="353"/>
                  </a:lnTo>
                  <a:lnTo>
                    <a:pt x="505" y="345"/>
                  </a:lnTo>
                  <a:lnTo>
                    <a:pt x="514" y="334"/>
                  </a:lnTo>
                  <a:lnTo>
                    <a:pt x="514" y="324"/>
                  </a:lnTo>
                  <a:lnTo>
                    <a:pt x="514" y="316"/>
                  </a:lnTo>
                  <a:lnTo>
                    <a:pt x="505" y="307"/>
                  </a:lnTo>
                  <a:lnTo>
                    <a:pt x="495" y="295"/>
                  </a:lnTo>
                  <a:lnTo>
                    <a:pt x="486" y="286"/>
                  </a:lnTo>
                  <a:lnTo>
                    <a:pt x="476" y="278"/>
                  </a:lnTo>
                  <a:lnTo>
                    <a:pt x="466" y="257"/>
                  </a:lnTo>
                  <a:lnTo>
                    <a:pt x="468" y="257"/>
                  </a:lnTo>
                  <a:lnTo>
                    <a:pt x="430" y="230"/>
                  </a:lnTo>
                  <a:lnTo>
                    <a:pt x="390" y="240"/>
                  </a:lnTo>
                  <a:close/>
                </a:path>
              </a:pathLst>
            </a:custGeom>
            <a:solidFill>
              <a:srgbClr val="99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605" name="Freeform 74"/>
            <p:cNvSpPr>
              <a:spLocks/>
            </p:cNvSpPr>
            <p:nvPr/>
          </p:nvSpPr>
          <p:spPr bwMode="auto">
            <a:xfrm>
              <a:off x="398" y="1324"/>
              <a:ext cx="539" cy="780"/>
            </a:xfrm>
            <a:custGeom>
              <a:avLst/>
              <a:gdLst>
                <a:gd name="T0" fmla="*/ 427 w 514"/>
                <a:gd name="T1" fmla="*/ 294 h 687"/>
                <a:gd name="T2" fmla="*/ 394 w 514"/>
                <a:gd name="T3" fmla="*/ 196 h 687"/>
                <a:gd name="T4" fmla="*/ 383 w 514"/>
                <a:gd name="T5" fmla="*/ 111 h 687"/>
                <a:gd name="T6" fmla="*/ 352 w 514"/>
                <a:gd name="T7" fmla="*/ 12 h 687"/>
                <a:gd name="T8" fmla="*/ 275 w 514"/>
                <a:gd name="T9" fmla="*/ 44 h 687"/>
                <a:gd name="T10" fmla="*/ 207 w 514"/>
                <a:gd name="T11" fmla="*/ 31 h 687"/>
                <a:gd name="T12" fmla="*/ 130 w 514"/>
                <a:gd name="T13" fmla="*/ 31 h 687"/>
                <a:gd name="T14" fmla="*/ 65 w 514"/>
                <a:gd name="T15" fmla="*/ 56 h 687"/>
                <a:gd name="T16" fmla="*/ 65 w 514"/>
                <a:gd name="T17" fmla="*/ 169 h 687"/>
                <a:gd name="T18" fmla="*/ 142 w 514"/>
                <a:gd name="T19" fmla="*/ 282 h 687"/>
                <a:gd name="T20" fmla="*/ 109 w 514"/>
                <a:gd name="T21" fmla="*/ 361 h 687"/>
                <a:gd name="T22" fmla="*/ 55 w 514"/>
                <a:gd name="T23" fmla="*/ 446 h 687"/>
                <a:gd name="T24" fmla="*/ 0 w 514"/>
                <a:gd name="T25" fmla="*/ 530 h 687"/>
                <a:gd name="T26" fmla="*/ 74 w 514"/>
                <a:gd name="T27" fmla="*/ 587 h 687"/>
                <a:gd name="T28" fmla="*/ 142 w 514"/>
                <a:gd name="T29" fmla="*/ 587 h 687"/>
                <a:gd name="T30" fmla="*/ 177 w 514"/>
                <a:gd name="T31" fmla="*/ 635 h 687"/>
                <a:gd name="T32" fmla="*/ 181 w 514"/>
                <a:gd name="T33" fmla="*/ 655 h 687"/>
                <a:gd name="T34" fmla="*/ 188 w 514"/>
                <a:gd name="T35" fmla="*/ 677 h 687"/>
                <a:gd name="T36" fmla="*/ 195 w 514"/>
                <a:gd name="T37" fmla="*/ 694 h 687"/>
                <a:gd name="T38" fmla="*/ 164 w 514"/>
                <a:gd name="T39" fmla="*/ 670 h 687"/>
                <a:gd name="T40" fmla="*/ 153 w 514"/>
                <a:gd name="T41" fmla="*/ 685 h 687"/>
                <a:gd name="T42" fmla="*/ 175 w 514"/>
                <a:gd name="T43" fmla="*/ 770 h 687"/>
                <a:gd name="T44" fmla="*/ 98 w 514"/>
                <a:gd name="T45" fmla="*/ 755 h 687"/>
                <a:gd name="T46" fmla="*/ 65 w 514"/>
                <a:gd name="T47" fmla="*/ 825 h 687"/>
                <a:gd name="T48" fmla="*/ 109 w 514"/>
                <a:gd name="T49" fmla="*/ 894 h 687"/>
                <a:gd name="T50" fmla="*/ 197 w 514"/>
                <a:gd name="T51" fmla="*/ 951 h 687"/>
                <a:gd name="T52" fmla="*/ 186 w 514"/>
                <a:gd name="T53" fmla="*/ 850 h 687"/>
                <a:gd name="T54" fmla="*/ 186 w 514"/>
                <a:gd name="T55" fmla="*/ 770 h 687"/>
                <a:gd name="T56" fmla="*/ 219 w 514"/>
                <a:gd name="T57" fmla="*/ 825 h 687"/>
                <a:gd name="T58" fmla="*/ 286 w 514"/>
                <a:gd name="T59" fmla="*/ 850 h 687"/>
                <a:gd name="T60" fmla="*/ 339 w 514"/>
                <a:gd name="T61" fmla="*/ 921 h 687"/>
                <a:gd name="T62" fmla="*/ 394 w 514"/>
                <a:gd name="T63" fmla="*/ 936 h 687"/>
                <a:gd name="T64" fmla="*/ 476 w 514"/>
                <a:gd name="T65" fmla="*/ 1006 h 687"/>
                <a:gd name="T66" fmla="*/ 548 w 514"/>
                <a:gd name="T67" fmla="*/ 949 h 687"/>
                <a:gd name="T68" fmla="*/ 570 w 514"/>
                <a:gd name="T69" fmla="*/ 865 h 687"/>
                <a:gd name="T70" fmla="*/ 561 w 514"/>
                <a:gd name="T71" fmla="*/ 770 h 687"/>
                <a:gd name="T72" fmla="*/ 544 w 514"/>
                <a:gd name="T73" fmla="*/ 731 h 687"/>
                <a:gd name="T74" fmla="*/ 516 w 514"/>
                <a:gd name="T75" fmla="*/ 670 h 687"/>
                <a:gd name="T76" fmla="*/ 535 w 514"/>
                <a:gd name="T77" fmla="*/ 635 h 687"/>
                <a:gd name="T78" fmla="*/ 538 w 514"/>
                <a:gd name="T79" fmla="*/ 601 h 687"/>
                <a:gd name="T80" fmla="*/ 526 w 514"/>
                <a:gd name="T81" fmla="*/ 587 h 687"/>
                <a:gd name="T82" fmla="*/ 556 w 514"/>
                <a:gd name="T83" fmla="*/ 555 h 687"/>
                <a:gd name="T84" fmla="*/ 570 w 514"/>
                <a:gd name="T85" fmla="*/ 530 h 687"/>
                <a:gd name="T86" fmla="*/ 583 w 514"/>
                <a:gd name="T87" fmla="*/ 505 h 687"/>
                <a:gd name="T88" fmla="*/ 592 w 514"/>
                <a:gd name="T89" fmla="*/ 475 h 687"/>
                <a:gd name="T90" fmla="*/ 583 w 514"/>
                <a:gd name="T91" fmla="*/ 450 h 687"/>
                <a:gd name="T92" fmla="*/ 561 w 514"/>
                <a:gd name="T93" fmla="*/ 419 h 687"/>
                <a:gd name="T94" fmla="*/ 538 w 514"/>
                <a:gd name="T95" fmla="*/ 377 h 687"/>
                <a:gd name="T96" fmla="*/ 496 w 514"/>
                <a:gd name="T97" fmla="*/ 336 h 68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14" h="687">
                  <a:moveTo>
                    <a:pt x="390" y="240"/>
                  </a:moveTo>
                  <a:lnTo>
                    <a:pt x="370" y="201"/>
                  </a:lnTo>
                  <a:lnTo>
                    <a:pt x="370" y="163"/>
                  </a:lnTo>
                  <a:lnTo>
                    <a:pt x="342" y="134"/>
                  </a:lnTo>
                  <a:lnTo>
                    <a:pt x="342" y="105"/>
                  </a:lnTo>
                  <a:lnTo>
                    <a:pt x="332" y="76"/>
                  </a:lnTo>
                  <a:lnTo>
                    <a:pt x="332" y="48"/>
                  </a:lnTo>
                  <a:lnTo>
                    <a:pt x="305" y="9"/>
                  </a:lnTo>
                  <a:lnTo>
                    <a:pt x="255" y="0"/>
                  </a:lnTo>
                  <a:lnTo>
                    <a:pt x="238" y="30"/>
                  </a:lnTo>
                  <a:lnTo>
                    <a:pt x="209" y="30"/>
                  </a:lnTo>
                  <a:lnTo>
                    <a:pt x="179" y="21"/>
                  </a:lnTo>
                  <a:lnTo>
                    <a:pt x="152" y="9"/>
                  </a:lnTo>
                  <a:lnTo>
                    <a:pt x="113" y="21"/>
                  </a:lnTo>
                  <a:lnTo>
                    <a:pt x="77" y="9"/>
                  </a:lnTo>
                  <a:lnTo>
                    <a:pt x="56" y="38"/>
                  </a:lnTo>
                  <a:lnTo>
                    <a:pt x="56" y="76"/>
                  </a:lnTo>
                  <a:lnTo>
                    <a:pt x="56" y="115"/>
                  </a:lnTo>
                  <a:lnTo>
                    <a:pt x="65" y="153"/>
                  </a:lnTo>
                  <a:lnTo>
                    <a:pt x="123" y="192"/>
                  </a:lnTo>
                  <a:lnTo>
                    <a:pt x="104" y="219"/>
                  </a:lnTo>
                  <a:lnTo>
                    <a:pt x="94" y="247"/>
                  </a:lnTo>
                  <a:lnTo>
                    <a:pt x="75" y="276"/>
                  </a:lnTo>
                  <a:lnTo>
                    <a:pt x="48" y="305"/>
                  </a:lnTo>
                  <a:lnTo>
                    <a:pt x="8" y="316"/>
                  </a:lnTo>
                  <a:lnTo>
                    <a:pt x="0" y="362"/>
                  </a:lnTo>
                  <a:lnTo>
                    <a:pt x="37" y="391"/>
                  </a:lnTo>
                  <a:lnTo>
                    <a:pt x="65" y="401"/>
                  </a:lnTo>
                  <a:lnTo>
                    <a:pt x="94" y="401"/>
                  </a:lnTo>
                  <a:lnTo>
                    <a:pt x="123" y="401"/>
                  </a:lnTo>
                  <a:lnTo>
                    <a:pt x="152" y="430"/>
                  </a:lnTo>
                  <a:lnTo>
                    <a:pt x="154" y="433"/>
                  </a:lnTo>
                  <a:lnTo>
                    <a:pt x="156" y="439"/>
                  </a:lnTo>
                  <a:lnTo>
                    <a:pt x="157" y="447"/>
                  </a:lnTo>
                  <a:lnTo>
                    <a:pt x="159" y="455"/>
                  </a:lnTo>
                  <a:lnTo>
                    <a:pt x="163" y="462"/>
                  </a:lnTo>
                  <a:lnTo>
                    <a:pt x="165" y="468"/>
                  </a:lnTo>
                  <a:lnTo>
                    <a:pt x="169" y="474"/>
                  </a:lnTo>
                  <a:lnTo>
                    <a:pt x="171" y="478"/>
                  </a:lnTo>
                  <a:lnTo>
                    <a:pt x="142" y="458"/>
                  </a:lnTo>
                  <a:lnTo>
                    <a:pt x="123" y="430"/>
                  </a:lnTo>
                  <a:lnTo>
                    <a:pt x="133" y="468"/>
                  </a:lnTo>
                  <a:lnTo>
                    <a:pt x="133" y="497"/>
                  </a:lnTo>
                  <a:lnTo>
                    <a:pt x="152" y="526"/>
                  </a:lnTo>
                  <a:lnTo>
                    <a:pt x="113" y="516"/>
                  </a:lnTo>
                  <a:lnTo>
                    <a:pt x="85" y="516"/>
                  </a:lnTo>
                  <a:lnTo>
                    <a:pt x="85" y="552"/>
                  </a:lnTo>
                  <a:lnTo>
                    <a:pt x="56" y="564"/>
                  </a:lnTo>
                  <a:lnTo>
                    <a:pt x="65" y="591"/>
                  </a:lnTo>
                  <a:lnTo>
                    <a:pt x="94" y="610"/>
                  </a:lnTo>
                  <a:lnTo>
                    <a:pt x="123" y="620"/>
                  </a:lnTo>
                  <a:lnTo>
                    <a:pt x="171" y="650"/>
                  </a:lnTo>
                  <a:lnTo>
                    <a:pt x="161" y="610"/>
                  </a:lnTo>
                  <a:lnTo>
                    <a:pt x="161" y="581"/>
                  </a:lnTo>
                  <a:lnTo>
                    <a:pt x="152" y="552"/>
                  </a:lnTo>
                  <a:lnTo>
                    <a:pt x="161" y="526"/>
                  </a:lnTo>
                  <a:lnTo>
                    <a:pt x="161" y="552"/>
                  </a:lnTo>
                  <a:lnTo>
                    <a:pt x="190" y="564"/>
                  </a:lnTo>
                  <a:lnTo>
                    <a:pt x="217" y="581"/>
                  </a:lnTo>
                  <a:lnTo>
                    <a:pt x="248" y="581"/>
                  </a:lnTo>
                  <a:lnTo>
                    <a:pt x="267" y="610"/>
                  </a:lnTo>
                  <a:lnTo>
                    <a:pt x="294" y="629"/>
                  </a:lnTo>
                  <a:lnTo>
                    <a:pt x="313" y="658"/>
                  </a:lnTo>
                  <a:lnTo>
                    <a:pt x="342" y="639"/>
                  </a:lnTo>
                  <a:lnTo>
                    <a:pt x="380" y="648"/>
                  </a:lnTo>
                  <a:lnTo>
                    <a:pt x="413" y="687"/>
                  </a:lnTo>
                  <a:lnTo>
                    <a:pt x="449" y="671"/>
                  </a:lnTo>
                  <a:lnTo>
                    <a:pt x="476" y="648"/>
                  </a:lnTo>
                  <a:lnTo>
                    <a:pt x="505" y="620"/>
                  </a:lnTo>
                  <a:lnTo>
                    <a:pt x="495" y="591"/>
                  </a:lnTo>
                  <a:lnTo>
                    <a:pt x="486" y="552"/>
                  </a:lnTo>
                  <a:lnTo>
                    <a:pt x="486" y="526"/>
                  </a:lnTo>
                  <a:lnTo>
                    <a:pt x="476" y="506"/>
                  </a:lnTo>
                  <a:lnTo>
                    <a:pt x="472" y="499"/>
                  </a:lnTo>
                  <a:lnTo>
                    <a:pt x="463" y="491"/>
                  </a:lnTo>
                  <a:lnTo>
                    <a:pt x="447" y="458"/>
                  </a:lnTo>
                  <a:lnTo>
                    <a:pt x="457" y="447"/>
                  </a:lnTo>
                  <a:lnTo>
                    <a:pt x="463" y="433"/>
                  </a:lnTo>
                  <a:lnTo>
                    <a:pt x="466" y="420"/>
                  </a:lnTo>
                  <a:lnTo>
                    <a:pt x="466" y="410"/>
                  </a:lnTo>
                  <a:lnTo>
                    <a:pt x="466" y="401"/>
                  </a:lnTo>
                  <a:lnTo>
                    <a:pt x="457" y="401"/>
                  </a:lnTo>
                  <a:lnTo>
                    <a:pt x="476" y="387"/>
                  </a:lnTo>
                  <a:lnTo>
                    <a:pt x="482" y="380"/>
                  </a:lnTo>
                  <a:lnTo>
                    <a:pt x="486" y="372"/>
                  </a:lnTo>
                  <a:lnTo>
                    <a:pt x="495" y="362"/>
                  </a:lnTo>
                  <a:lnTo>
                    <a:pt x="495" y="353"/>
                  </a:lnTo>
                  <a:lnTo>
                    <a:pt x="505" y="345"/>
                  </a:lnTo>
                  <a:lnTo>
                    <a:pt x="514" y="334"/>
                  </a:lnTo>
                  <a:lnTo>
                    <a:pt x="514" y="324"/>
                  </a:lnTo>
                  <a:lnTo>
                    <a:pt x="514" y="316"/>
                  </a:lnTo>
                  <a:lnTo>
                    <a:pt x="505" y="307"/>
                  </a:lnTo>
                  <a:lnTo>
                    <a:pt x="495" y="295"/>
                  </a:lnTo>
                  <a:lnTo>
                    <a:pt x="486" y="286"/>
                  </a:lnTo>
                  <a:lnTo>
                    <a:pt x="476" y="278"/>
                  </a:lnTo>
                  <a:lnTo>
                    <a:pt x="466" y="257"/>
                  </a:lnTo>
                  <a:lnTo>
                    <a:pt x="468" y="257"/>
                  </a:lnTo>
                  <a:lnTo>
                    <a:pt x="430" y="230"/>
                  </a:lnTo>
                  <a:lnTo>
                    <a:pt x="390" y="240"/>
                  </a:lnTo>
                </a:path>
              </a:pathLst>
            </a:custGeom>
            <a:noFill/>
            <a:ln w="6350">
              <a:solidFill>
                <a:srgbClr val="7F7F7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606" name="Freeform 75"/>
            <p:cNvSpPr>
              <a:spLocks/>
            </p:cNvSpPr>
            <p:nvPr/>
          </p:nvSpPr>
          <p:spPr bwMode="auto">
            <a:xfrm>
              <a:off x="396" y="1539"/>
              <a:ext cx="171" cy="196"/>
            </a:xfrm>
            <a:custGeom>
              <a:avLst/>
              <a:gdLst>
                <a:gd name="T0" fmla="*/ 0 w 163"/>
                <a:gd name="T1" fmla="*/ 198 h 172"/>
                <a:gd name="T2" fmla="*/ 10 w 163"/>
                <a:gd name="T3" fmla="*/ 187 h 172"/>
                <a:gd name="T4" fmla="*/ 58 w 163"/>
                <a:gd name="T5" fmla="*/ 170 h 172"/>
                <a:gd name="T6" fmla="*/ 73 w 163"/>
                <a:gd name="T7" fmla="*/ 149 h 172"/>
                <a:gd name="T8" fmla="*/ 89 w 163"/>
                <a:gd name="T9" fmla="*/ 128 h 172"/>
                <a:gd name="T10" fmla="*/ 111 w 163"/>
                <a:gd name="T11" fmla="*/ 84 h 172"/>
                <a:gd name="T12" fmla="*/ 122 w 163"/>
                <a:gd name="T13" fmla="*/ 43 h 172"/>
                <a:gd name="T14" fmla="*/ 144 w 163"/>
                <a:gd name="T15" fmla="*/ 0 h 172"/>
                <a:gd name="T16" fmla="*/ 156 w 163"/>
                <a:gd name="T17" fmla="*/ 17 h 172"/>
                <a:gd name="T18" fmla="*/ 178 w 163"/>
                <a:gd name="T19" fmla="*/ 28 h 172"/>
                <a:gd name="T20" fmla="*/ 188 w 163"/>
                <a:gd name="T21" fmla="*/ 59 h 172"/>
                <a:gd name="T22" fmla="*/ 178 w 163"/>
                <a:gd name="T23" fmla="*/ 141 h 172"/>
                <a:gd name="T24" fmla="*/ 156 w 163"/>
                <a:gd name="T25" fmla="*/ 170 h 172"/>
                <a:gd name="T26" fmla="*/ 133 w 163"/>
                <a:gd name="T27" fmla="*/ 187 h 172"/>
                <a:gd name="T28" fmla="*/ 122 w 163"/>
                <a:gd name="T29" fmla="*/ 213 h 172"/>
                <a:gd name="T30" fmla="*/ 111 w 163"/>
                <a:gd name="T31" fmla="*/ 254 h 172"/>
                <a:gd name="T32" fmla="*/ 77 w 163"/>
                <a:gd name="T33" fmla="*/ 213 h 172"/>
                <a:gd name="T34" fmla="*/ 58 w 163"/>
                <a:gd name="T35" fmla="*/ 242 h 172"/>
                <a:gd name="T36" fmla="*/ 45 w 163"/>
                <a:gd name="T37" fmla="*/ 213 h 172"/>
                <a:gd name="T38" fmla="*/ 10 w 163"/>
                <a:gd name="T39" fmla="*/ 226 h 172"/>
                <a:gd name="T40" fmla="*/ 0 w 163"/>
                <a:gd name="T41" fmla="*/ 213 h 172"/>
                <a:gd name="T42" fmla="*/ 0 w 163"/>
                <a:gd name="T43" fmla="*/ 198 h 17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63" h="172">
                  <a:moveTo>
                    <a:pt x="0" y="134"/>
                  </a:moveTo>
                  <a:lnTo>
                    <a:pt x="10" y="126"/>
                  </a:lnTo>
                  <a:lnTo>
                    <a:pt x="50" y="115"/>
                  </a:lnTo>
                  <a:lnTo>
                    <a:pt x="64" y="101"/>
                  </a:lnTo>
                  <a:lnTo>
                    <a:pt x="77" y="86"/>
                  </a:lnTo>
                  <a:lnTo>
                    <a:pt x="96" y="57"/>
                  </a:lnTo>
                  <a:lnTo>
                    <a:pt x="106" y="29"/>
                  </a:lnTo>
                  <a:lnTo>
                    <a:pt x="125" y="0"/>
                  </a:lnTo>
                  <a:lnTo>
                    <a:pt x="135" y="11"/>
                  </a:lnTo>
                  <a:lnTo>
                    <a:pt x="154" y="19"/>
                  </a:lnTo>
                  <a:lnTo>
                    <a:pt x="163" y="40"/>
                  </a:lnTo>
                  <a:lnTo>
                    <a:pt x="154" y="96"/>
                  </a:lnTo>
                  <a:lnTo>
                    <a:pt x="135" y="115"/>
                  </a:lnTo>
                  <a:lnTo>
                    <a:pt x="115" y="126"/>
                  </a:lnTo>
                  <a:lnTo>
                    <a:pt x="106" y="144"/>
                  </a:lnTo>
                  <a:lnTo>
                    <a:pt x="96" y="172"/>
                  </a:lnTo>
                  <a:lnTo>
                    <a:pt x="67" y="144"/>
                  </a:lnTo>
                  <a:lnTo>
                    <a:pt x="50" y="163"/>
                  </a:lnTo>
                  <a:lnTo>
                    <a:pt x="39" y="144"/>
                  </a:lnTo>
                  <a:lnTo>
                    <a:pt x="10" y="153"/>
                  </a:lnTo>
                  <a:lnTo>
                    <a:pt x="0" y="144"/>
                  </a:lnTo>
                  <a:lnTo>
                    <a:pt x="0" y="134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607" name="Freeform 76"/>
            <p:cNvSpPr>
              <a:spLocks/>
            </p:cNvSpPr>
            <p:nvPr/>
          </p:nvSpPr>
          <p:spPr bwMode="auto">
            <a:xfrm>
              <a:off x="396" y="1539"/>
              <a:ext cx="171" cy="196"/>
            </a:xfrm>
            <a:custGeom>
              <a:avLst/>
              <a:gdLst>
                <a:gd name="T0" fmla="*/ 0 w 163"/>
                <a:gd name="T1" fmla="*/ 198 h 172"/>
                <a:gd name="T2" fmla="*/ 10 w 163"/>
                <a:gd name="T3" fmla="*/ 187 h 172"/>
                <a:gd name="T4" fmla="*/ 58 w 163"/>
                <a:gd name="T5" fmla="*/ 170 h 172"/>
                <a:gd name="T6" fmla="*/ 73 w 163"/>
                <a:gd name="T7" fmla="*/ 149 h 172"/>
                <a:gd name="T8" fmla="*/ 89 w 163"/>
                <a:gd name="T9" fmla="*/ 128 h 172"/>
                <a:gd name="T10" fmla="*/ 111 w 163"/>
                <a:gd name="T11" fmla="*/ 84 h 172"/>
                <a:gd name="T12" fmla="*/ 122 w 163"/>
                <a:gd name="T13" fmla="*/ 43 h 172"/>
                <a:gd name="T14" fmla="*/ 144 w 163"/>
                <a:gd name="T15" fmla="*/ 0 h 172"/>
                <a:gd name="T16" fmla="*/ 156 w 163"/>
                <a:gd name="T17" fmla="*/ 17 h 172"/>
                <a:gd name="T18" fmla="*/ 178 w 163"/>
                <a:gd name="T19" fmla="*/ 28 h 172"/>
                <a:gd name="T20" fmla="*/ 188 w 163"/>
                <a:gd name="T21" fmla="*/ 59 h 172"/>
                <a:gd name="T22" fmla="*/ 178 w 163"/>
                <a:gd name="T23" fmla="*/ 141 h 172"/>
                <a:gd name="T24" fmla="*/ 156 w 163"/>
                <a:gd name="T25" fmla="*/ 170 h 172"/>
                <a:gd name="T26" fmla="*/ 133 w 163"/>
                <a:gd name="T27" fmla="*/ 187 h 172"/>
                <a:gd name="T28" fmla="*/ 122 w 163"/>
                <a:gd name="T29" fmla="*/ 213 h 172"/>
                <a:gd name="T30" fmla="*/ 111 w 163"/>
                <a:gd name="T31" fmla="*/ 254 h 172"/>
                <a:gd name="T32" fmla="*/ 77 w 163"/>
                <a:gd name="T33" fmla="*/ 213 h 172"/>
                <a:gd name="T34" fmla="*/ 58 w 163"/>
                <a:gd name="T35" fmla="*/ 242 h 172"/>
                <a:gd name="T36" fmla="*/ 45 w 163"/>
                <a:gd name="T37" fmla="*/ 213 h 172"/>
                <a:gd name="T38" fmla="*/ 10 w 163"/>
                <a:gd name="T39" fmla="*/ 226 h 172"/>
                <a:gd name="T40" fmla="*/ 0 w 163"/>
                <a:gd name="T41" fmla="*/ 213 h 172"/>
                <a:gd name="T42" fmla="*/ 0 w 163"/>
                <a:gd name="T43" fmla="*/ 198 h 17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63" h="172">
                  <a:moveTo>
                    <a:pt x="0" y="134"/>
                  </a:moveTo>
                  <a:lnTo>
                    <a:pt x="10" y="126"/>
                  </a:lnTo>
                  <a:lnTo>
                    <a:pt x="50" y="115"/>
                  </a:lnTo>
                  <a:lnTo>
                    <a:pt x="64" y="101"/>
                  </a:lnTo>
                  <a:lnTo>
                    <a:pt x="77" y="86"/>
                  </a:lnTo>
                  <a:lnTo>
                    <a:pt x="96" y="57"/>
                  </a:lnTo>
                  <a:lnTo>
                    <a:pt x="106" y="29"/>
                  </a:lnTo>
                  <a:lnTo>
                    <a:pt x="125" y="0"/>
                  </a:lnTo>
                  <a:lnTo>
                    <a:pt x="135" y="11"/>
                  </a:lnTo>
                  <a:lnTo>
                    <a:pt x="154" y="19"/>
                  </a:lnTo>
                  <a:lnTo>
                    <a:pt x="163" y="40"/>
                  </a:lnTo>
                  <a:lnTo>
                    <a:pt x="154" y="96"/>
                  </a:lnTo>
                  <a:lnTo>
                    <a:pt x="135" y="115"/>
                  </a:lnTo>
                  <a:lnTo>
                    <a:pt x="115" y="126"/>
                  </a:lnTo>
                  <a:lnTo>
                    <a:pt x="106" y="144"/>
                  </a:lnTo>
                  <a:lnTo>
                    <a:pt x="96" y="172"/>
                  </a:lnTo>
                  <a:lnTo>
                    <a:pt x="67" y="144"/>
                  </a:lnTo>
                  <a:lnTo>
                    <a:pt x="50" y="163"/>
                  </a:lnTo>
                  <a:lnTo>
                    <a:pt x="39" y="144"/>
                  </a:lnTo>
                  <a:lnTo>
                    <a:pt x="10" y="153"/>
                  </a:lnTo>
                  <a:lnTo>
                    <a:pt x="0" y="144"/>
                  </a:lnTo>
                  <a:lnTo>
                    <a:pt x="0" y="134"/>
                  </a:lnTo>
                </a:path>
              </a:pathLst>
            </a:custGeom>
            <a:noFill/>
            <a:ln w="6350">
              <a:solidFill>
                <a:srgbClr val="7F7F7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608" name="Freeform 77"/>
            <p:cNvSpPr>
              <a:spLocks/>
            </p:cNvSpPr>
            <p:nvPr/>
          </p:nvSpPr>
          <p:spPr bwMode="auto">
            <a:xfrm>
              <a:off x="666" y="1271"/>
              <a:ext cx="413" cy="344"/>
            </a:xfrm>
            <a:custGeom>
              <a:avLst/>
              <a:gdLst>
                <a:gd name="T0" fmla="*/ 387 w 394"/>
                <a:gd name="T1" fmla="*/ 79 h 303"/>
                <a:gd name="T2" fmla="*/ 332 w 394"/>
                <a:gd name="T3" fmla="*/ 56 h 303"/>
                <a:gd name="T4" fmla="*/ 298 w 394"/>
                <a:gd name="T5" fmla="*/ 56 h 303"/>
                <a:gd name="T6" fmla="*/ 277 w 394"/>
                <a:gd name="T7" fmla="*/ 25 h 303"/>
                <a:gd name="T8" fmla="*/ 245 w 394"/>
                <a:gd name="T9" fmla="*/ 41 h 303"/>
                <a:gd name="T10" fmla="*/ 211 w 394"/>
                <a:gd name="T11" fmla="*/ 10 h 303"/>
                <a:gd name="T12" fmla="*/ 177 w 394"/>
                <a:gd name="T13" fmla="*/ 0 h 303"/>
                <a:gd name="T14" fmla="*/ 113 w 394"/>
                <a:gd name="T15" fmla="*/ 25 h 303"/>
                <a:gd name="T16" fmla="*/ 69 w 394"/>
                <a:gd name="T17" fmla="*/ 41 h 303"/>
                <a:gd name="T18" fmla="*/ 2 w 394"/>
                <a:gd name="T19" fmla="*/ 67 h 303"/>
                <a:gd name="T20" fmla="*/ 58 w 394"/>
                <a:gd name="T21" fmla="*/ 79 h 303"/>
                <a:gd name="T22" fmla="*/ 89 w 394"/>
                <a:gd name="T23" fmla="*/ 179 h 303"/>
                <a:gd name="T24" fmla="*/ 100 w 394"/>
                <a:gd name="T25" fmla="*/ 263 h 303"/>
                <a:gd name="T26" fmla="*/ 133 w 394"/>
                <a:gd name="T27" fmla="*/ 305 h 303"/>
                <a:gd name="T28" fmla="*/ 133 w 394"/>
                <a:gd name="T29" fmla="*/ 359 h 303"/>
                <a:gd name="T30" fmla="*/ 156 w 394"/>
                <a:gd name="T31" fmla="*/ 419 h 303"/>
                <a:gd name="T32" fmla="*/ 201 w 394"/>
                <a:gd name="T33" fmla="*/ 403 h 303"/>
                <a:gd name="T34" fmla="*/ 255 w 394"/>
                <a:gd name="T35" fmla="*/ 444 h 303"/>
                <a:gd name="T36" fmla="*/ 271 w 394"/>
                <a:gd name="T37" fmla="*/ 421 h 303"/>
                <a:gd name="T38" fmla="*/ 290 w 394"/>
                <a:gd name="T39" fmla="*/ 392 h 303"/>
                <a:gd name="T40" fmla="*/ 298 w 394"/>
                <a:gd name="T41" fmla="*/ 419 h 303"/>
                <a:gd name="T42" fmla="*/ 321 w 394"/>
                <a:gd name="T43" fmla="*/ 429 h 303"/>
                <a:gd name="T44" fmla="*/ 351 w 394"/>
                <a:gd name="T45" fmla="*/ 388 h 303"/>
                <a:gd name="T46" fmla="*/ 358 w 394"/>
                <a:gd name="T47" fmla="*/ 370 h 303"/>
                <a:gd name="T48" fmla="*/ 365 w 394"/>
                <a:gd name="T49" fmla="*/ 345 h 303"/>
                <a:gd name="T50" fmla="*/ 375 w 394"/>
                <a:gd name="T51" fmla="*/ 318 h 303"/>
                <a:gd name="T52" fmla="*/ 399 w 394"/>
                <a:gd name="T53" fmla="*/ 278 h 303"/>
                <a:gd name="T54" fmla="*/ 420 w 394"/>
                <a:gd name="T55" fmla="*/ 263 h 303"/>
                <a:gd name="T56" fmla="*/ 442 w 394"/>
                <a:gd name="T57" fmla="*/ 249 h 303"/>
                <a:gd name="T58" fmla="*/ 450 w 394"/>
                <a:gd name="T59" fmla="*/ 210 h 303"/>
                <a:gd name="T60" fmla="*/ 442 w 394"/>
                <a:gd name="T61" fmla="*/ 179 h 303"/>
                <a:gd name="T62" fmla="*/ 431 w 394"/>
                <a:gd name="T63" fmla="*/ 151 h 303"/>
                <a:gd name="T64" fmla="*/ 423 w 394"/>
                <a:gd name="T65" fmla="*/ 123 h 303"/>
                <a:gd name="T66" fmla="*/ 431 w 394"/>
                <a:gd name="T67" fmla="*/ 98 h 30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94" h="303">
                  <a:moveTo>
                    <a:pt x="374" y="67"/>
                  </a:moveTo>
                  <a:lnTo>
                    <a:pt x="336" y="55"/>
                  </a:lnTo>
                  <a:lnTo>
                    <a:pt x="305" y="38"/>
                  </a:lnTo>
                  <a:lnTo>
                    <a:pt x="288" y="38"/>
                  </a:lnTo>
                  <a:lnTo>
                    <a:pt x="279" y="46"/>
                  </a:lnTo>
                  <a:lnTo>
                    <a:pt x="259" y="38"/>
                  </a:lnTo>
                  <a:lnTo>
                    <a:pt x="250" y="28"/>
                  </a:lnTo>
                  <a:lnTo>
                    <a:pt x="240" y="17"/>
                  </a:lnTo>
                  <a:lnTo>
                    <a:pt x="221" y="28"/>
                  </a:lnTo>
                  <a:lnTo>
                    <a:pt x="213" y="28"/>
                  </a:lnTo>
                  <a:lnTo>
                    <a:pt x="192" y="17"/>
                  </a:lnTo>
                  <a:lnTo>
                    <a:pt x="183" y="7"/>
                  </a:lnTo>
                  <a:lnTo>
                    <a:pt x="165" y="7"/>
                  </a:lnTo>
                  <a:lnTo>
                    <a:pt x="154" y="0"/>
                  </a:lnTo>
                  <a:lnTo>
                    <a:pt x="117" y="7"/>
                  </a:lnTo>
                  <a:lnTo>
                    <a:pt x="98" y="17"/>
                  </a:lnTo>
                  <a:lnTo>
                    <a:pt x="89" y="28"/>
                  </a:lnTo>
                  <a:lnTo>
                    <a:pt x="60" y="28"/>
                  </a:lnTo>
                  <a:lnTo>
                    <a:pt x="31" y="38"/>
                  </a:lnTo>
                  <a:lnTo>
                    <a:pt x="2" y="46"/>
                  </a:lnTo>
                  <a:lnTo>
                    <a:pt x="0" y="50"/>
                  </a:lnTo>
                  <a:lnTo>
                    <a:pt x="50" y="55"/>
                  </a:lnTo>
                  <a:lnTo>
                    <a:pt x="75" y="94"/>
                  </a:lnTo>
                  <a:lnTo>
                    <a:pt x="77" y="122"/>
                  </a:lnTo>
                  <a:lnTo>
                    <a:pt x="87" y="149"/>
                  </a:lnTo>
                  <a:lnTo>
                    <a:pt x="87" y="180"/>
                  </a:lnTo>
                  <a:lnTo>
                    <a:pt x="106" y="199"/>
                  </a:lnTo>
                  <a:lnTo>
                    <a:pt x="115" y="209"/>
                  </a:lnTo>
                  <a:lnTo>
                    <a:pt x="115" y="236"/>
                  </a:lnTo>
                  <a:lnTo>
                    <a:pt x="115" y="245"/>
                  </a:lnTo>
                  <a:lnTo>
                    <a:pt x="135" y="284"/>
                  </a:lnTo>
                  <a:lnTo>
                    <a:pt x="135" y="286"/>
                  </a:lnTo>
                  <a:lnTo>
                    <a:pt x="175" y="276"/>
                  </a:lnTo>
                  <a:lnTo>
                    <a:pt x="213" y="303"/>
                  </a:lnTo>
                  <a:lnTo>
                    <a:pt x="221" y="303"/>
                  </a:lnTo>
                  <a:lnTo>
                    <a:pt x="231" y="293"/>
                  </a:lnTo>
                  <a:lnTo>
                    <a:pt x="236" y="288"/>
                  </a:lnTo>
                  <a:lnTo>
                    <a:pt x="246" y="284"/>
                  </a:lnTo>
                  <a:lnTo>
                    <a:pt x="252" y="268"/>
                  </a:lnTo>
                  <a:lnTo>
                    <a:pt x="259" y="276"/>
                  </a:lnTo>
                  <a:lnTo>
                    <a:pt x="259" y="286"/>
                  </a:lnTo>
                  <a:lnTo>
                    <a:pt x="269" y="293"/>
                  </a:lnTo>
                  <a:lnTo>
                    <a:pt x="279" y="293"/>
                  </a:lnTo>
                  <a:lnTo>
                    <a:pt x="298" y="286"/>
                  </a:lnTo>
                  <a:lnTo>
                    <a:pt x="305" y="265"/>
                  </a:lnTo>
                  <a:lnTo>
                    <a:pt x="311" y="261"/>
                  </a:lnTo>
                  <a:lnTo>
                    <a:pt x="311" y="253"/>
                  </a:lnTo>
                  <a:lnTo>
                    <a:pt x="315" y="245"/>
                  </a:lnTo>
                  <a:lnTo>
                    <a:pt x="317" y="236"/>
                  </a:lnTo>
                  <a:lnTo>
                    <a:pt x="323" y="226"/>
                  </a:lnTo>
                  <a:lnTo>
                    <a:pt x="326" y="218"/>
                  </a:lnTo>
                  <a:lnTo>
                    <a:pt x="336" y="209"/>
                  </a:lnTo>
                  <a:lnTo>
                    <a:pt x="346" y="190"/>
                  </a:lnTo>
                  <a:lnTo>
                    <a:pt x="355" y="180"/>
                  </a:lnTo>
                  <a:lnTo>
                    <a:pt x="365" y="180"/>
                  </a:lnTo>
                  <a:lnTo>
                    <a:pt x="384" y="180"/>
                  </a:lnTo>
                  <a:lnTo>
                    <a:pt x="384" y="170"/>
                  </a:lnTo>
                  <a:lnTo>
                    <a:pt x="394" y="149"/>
                  </a:lnTo>
                  <a:lnTo>
                    <a:pt x="390" y="144"/>
                  </a:lnTo>
                  <a:lnTo>
                    <a:pt x="388" y="134"/>
                  </a:lnTo>
                  <a:lnTo>
                    <a:pt x="384" y="122"/>
                  </a:lnTo>
                  <a:lnTo>
                    <a:pt x="384" y="103"/>
                  </a:lnTo>
                  <a:lnTo>
                    <a:pt x="374" y="103"/>
                  </a:lnTo>
                  <a:lnTo>
                    <a:pt x="371" y="94"/>
                  </a:lnTo>
                  <a:lnTo>
                    <a:pt x="367" y="84"/>
                  </a:lnTo>
                  <a:lnTo>
                    <a:pt x="365" y="67"/>
                  </a:lnTo>
                  <a:lnTo>
                    <a:pt x="374" y="67"/>
                  </a:lnTo>
                  <a:close/>
                </a:path>
              </a:pathLst>
            </a:cu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609" name="Freeform 78"/>
            <p:cNvSpPr>
              <a:spLocks/>
            </p:cNvSpPr>
            <p:nvPr/>
          </p:nvSpPr>
          <p:spPr bwMode="auto">
            <a:xfrm>
              <a:off x="666" y="1271"/>
              <a:ext cx="413" cy="344"/>
            </a:xfrm>
            <a:custGeom>
              <a:avLst/>
              <a:gdLst>
                <a:gd name="T0" fmla="*/ 387 w 394"/>
                <a:gd name="T1" fmla="*/ 79 h 303"/>
                <a:gd name="T2" fmla="*/ 332 w 394"/>
                <a:gd name="T3" fmla="*/ 56 h 303"/>
                <a:gd name="T4" fmla="*/ 298 w 394"/>
                <a:gd name="T5" fmla="*/ 56 h 303"/>
                <a:gd name="T6" fmla="*/ 277 w 394"/>
                <a:gd name="T7" fmla="*/ 25 h 303"/>
                <a:gd name="T8" fmla="*/ 245 w 394"/>
                <a:gd name="T9" fmla="*/ 41 h 303"/>
                <a:gd name="T10" fmla="*/ 211 w 394"/>
                <a:gd name="T11" fmla="*/ 10 h 303"/>
                <a:gd name="T12" fmla="*/ 177 w 394"/>
                <a:gd name="T13" fmla="*/ 0 h 303"/>
                <a:gd name="T14" fmla="*/ 113 w 394"/>
                <a:gd name="T15" fmla="*/ 25 h 303"/>
                <a:gd name="T16" fmla="*/ 69 w 394"/>
                <a:gd name="T17" fmla="*/ 41 h 303"/>
                <a:gd name="T18" fmla="*/ 2 w 394"/>
                <a:gd name="T19" fmla="*/ 67 h 303"/>
                <a:gd name="T20" fmla="*/ 58 w 394"/>
                <a:gd name="T21" fmla="*/ 79 h 303"/>
                <a:gd name="T22" fmla="*/ 89 w 394"/>
                <a:gd name="T23" fmla="*/ 179 h 303"/>
                <a:gd name="T24" fmla="*/ 100 w 394"/>
                <a:gd name="T25" fmla="*/ 263 h 303"/>
                <a:gd name="T26" fmla="*/ 133 w 394"/>
                <a:gd name="T27" fmla="*/ 305 h 303"/>
                <a:gd name="T28" fmla="*/ 133 w 394"/>
                <a:gd name="T29" fmla="*/ 359 h 303"/>
                <a:gd name="T30" fmla="*/ 156 w 394"/>
                <a:gd name="T31" fmla="*/ 419 h 303"/>
                <a:gd name="T32" fmla="*/ 201 w 394"/>
                <a:gd name="T33" fmla="*/ 403 h 303"/>
                <a:gd name="T34" fmla="*/ 255 w 394"/>
                <a:gd name="T35" fmla="*/ 444 h 303"/>
                <a:gd name="T36" fmla="*/ 271 w 394"/>
                <a:gd name="T37" fmla="*/ 421 h 303"/>
                <a:gd name="T38" fmla="*/ 290 w 394"/>
                <a:gd name="T39" fmla="*/ 392 h 303"/>
                <a:gd name="T40" fmla="*/ 298 w 394"/>
                <a:gd name="T41" fmla="*/ 419 h 303"/>
                <a:gd name="T42" fmla="*/ 321 w 394"/>
                <a:gd name="T43" fmla="*/ 429 h 303"/>
                <a:gd name="T44" fmla="*/ 351 w 394"/>
                <a:gd name="T45" fmla="*/ 388 h 303"/>
                <a:gd name="T46" fmla="*/ 358 w 394"/>
                <a:gd name="T47" fmla="*/ 370 h 303"/>
                <a:gd name="T48" fmla="*/ 365 w 394"/>
                <a:gd name="T49" fmla="*/ 345 h 303"/>
                <a:gd name="T50" fmla="*/ 375 w 394"/>
                <a:gd name="T51" fmla="*/ 318 h 303"/>
                <a:gd name="T52" fmla="*/ 399 w 394"/>
                <a:gd name="T53" fmla="*/ 278 h 303"/>
                <a:gd name="T54" fmla="*/ 420 w 394"/>
                <a:gd name="T55" fmla="*/ 263 h 303"/>
                <a:gd name="T56" fmla="*/ 442 w 394"/>
                <a:gd name="T57" fmla="*/ 249 h 303"/>
                <a:gd name="T58" fmla="*/ 450 w 394"/>
                <a:gd name="T59" fmla="*/ 210 h 303"/>
                <a:gd name="T60" fmla="*/ 442 w 394"/>
                <a:gd name="T61" fmla="*/ 179 h 303"/>
                <a:gd name="T62" fmla="*/ 431 w 394"/>
                <a:gd name="T63" fmla="*/ 151 h 303"/>
                <a:gd name="T64" fmla="*/ 423 w 394"/>
                <a:gd name="T65" fmla="*/ 123 h 303"/>
                <a:gd name="T66" fmla="*/ 431 w 394"/>
                <a:gd name="T67" fmla="*/ 98 h 30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94" h="303">
                  <a:moveTo>
                    <a:pt x="374" y="67"/>
                  </a:moveTo>
                  <a:lnTo>
                    <a:pt x="336" y="55"/>
                  </a:lnTo>
                  <a:lnTo>
                    <a:pt x="305" y="38"/>
                  </a:lnTo>
                  <a:lnTo>
                    <a:pt x="288" y="38"/>
                  </a:lnTo>
                  <a:lnTo>
                    <a:pt x="279" y="46"/>
                  </a:lnTo>
                  <a:lnTo>
                    <a:pt x="259" y="38"/>
                  </a:lnTo>
                  <a:lnTo>
                    <a:pt x="250" y="28"/>
                  </a:lnTo>
                  <a:lnTo>
                    <a:pt x="240" y="17"/>
                  </a:lnTo>
                  <a:lnTo>
                    <a:pt x="221" y="28"/>
                  </a:lnTo>
                  <a:lnTo>
                    <a:pt x="213" y="28"/>
                  </a:lnTo>
                  <a:lnTo>
                    <a:pt x="192" y="17"/>
                  </a:lnTo>
                  <a:lnTo>
                    <a:pt x="183" y="7"/>
                  </a:lnTo>
                  <a:lnTo>
                    <a:pt x="165" y="7"/>
                  </a:lnTo>
                  <a:lnTo>
                    <a:pt x="154" y="0"/>
                  </a:lnTo>
                  <a:lnTo>
                    <a:pt x="117" y="7"/>
                  </a:lnTo>
                  <a:lnTo>
                    <a:pt x="98" y="17"/>
                  </a:lnTo>
                  <a:lnTo>
                    <a:pt x="89" y="28"/>
                  </a:lnTo>
                  <a:lnTo>
                    <a:pt x="60" y="28"/>
                  </a:lnTo>
                  <a:lnTo>
                    <a:pt x="31" y="38"/>
                  </a:lnTo>
                  <a:lnTo>
                    <a:pt x="2" y="46"/>
                  </a:lnTo>
                  <a:lnTo>
                    <a:pt x="0" y="50"/>
                  </a:lnTo>
                  <a:lnTo>
                    <a:pt x="50" y="55"/>
                  </a:lnTo>
                  <a:lnTo>
                    <a:pt x="75" y="94"/>
                  </a:lnTo>
                  <a:lnTo>
                    <a:pt x="77" y="122"/>
                  </a:lnTo>
                  <a:lnTo>
                    <a:pt x="87" y="149"/>
                  </a:lnTo>
                  <a:lnTo>
                    <a:pt x="87" y="180"/>
                  </a:lnTo>
                  <a:lnTo>
                    <a:pt x="106" y="199"/>
                  </a:lnTo>
                  <a:lnTo>
                    <a:pt x="115" y="209"/>
                  </a:lnTo>
                  <a:lnTo>
                    <a:pt x="115" y="236"/>
                  </a:lnTo>
                  <a:lnTo>
                    <a:pt x="115" y="245"/>
                  </a:lnTo>
                  <a:lnTo>
                    <a:pt x="135" y="284"/>
                  </a:lnTo>
                  <a:lnTo>
                    <a:pt x="135" y="286"/>
                  </a:lnTo>
                  <a:lnTo>
                    <a:pt x="175" y="276"/>
                  </a:lnTo>
                  <a:lnTo>
                    <a:pt x="213" y="303"/>
                  </a:lnTo>
                  <a:lnTo>
                    <a:pt x="221" y="303"/>
                  </a:lnTo>
                  <a:lnTo>
                    <a:pt x="231" y="293"/>
                  </a:lnTo>
                  <a:lnTo>
                    <a:pt x="236" y="288"/>
                  </a:lnTo>
                  <a:lnTo>
                    <a:pt x="246" y="284"/>
                  </a:lnTo>
                  <a:lnTo>
                    <a:pt x="252" y="268"/>
                  </a:lnTo>
                  <a:lnTo>
                    <a:pt x="259" y="276"/>
                  </a:lnTo>
                  <a:lnTo>
                    <a:pt x="259" y="286"/>
                  </a:lnTo>
                  <a:lnTo>
                    <a:pt x="269" y="293"/>
                  </a:lnTo>
                  <a:lnTo>
                    <a:pt x="279" y="293"/>
                  </a:lnTo>
                  <a:lnTo>
                    <a:pt x="298" y="286"/>
                  </a:lnTo>
                  <a:lnTo>
                    <a:pt x="305" y="265"/>
                  </a:lnTo>
                  <a:lnTo>
                    <a:pt x="311" y="261"/>
                  </a:lnTo>
                  <a:lnTo>
                    <a:pt x="311" y="253"/>
                  </a:lnTo>
                  <a:lnTo>
                    <a:pt x="315" y="245"/>
                  </a:lnTo>
                  <a:lnTo>
                    <a:pt x="317" y="236"/>
                  </a:lnTo>
                  <a:lnTo>
                    <a:pt x="323" y="226"/>
                  </a:lnTo>
                  <a:lnTo>
                    <a:pt x="326" y="218"/>
                  </a:lnTo>
                  <a:lnTo>
                    <a:pt x="336" y="209"/>
                  </a:lnTo>
                  <a:lnTo>
                    <a:pt x="346" y="190"/>
                  </a:lnTo>
                  <a:lnTo>
                    <a:pt x="355" y="180"/>
                  </a:lnTo>
                  <a:lnTo>
                    <a:pt x="365" y="180"/>
                  </a:lnTo>
                  <a:lnTo>
                    <a:pt x="384" y="180"/>
                  </a:lnTo>
                  <a:lnTo>
                    <a:pt x="384" y="170"/>
                  </a:lnTo>
                  <a:lnTo>
                    <a:pt x="394" y="149"/>
                  </a:lnTo>
                  <a:lnTo>
                    <a:pt x="390" y="144"/>
                  </a:lnTo>
                  <a:lnTo>
                    <a:pt x="388" y="134"/>
                  </a:lnTo>
                  <a:lnTo>
                    <a:pt x="384" y="122"/>
                  </a:lnTo>
                  <a:lnTo>
                    <a:pt x="384" y="103"/>
                  </a:lnTo>
                  <a:lnTo>
                    <a:pt x="374" y="103"/>
                  </a:lnTo>
                  <a:lnTo>
                    <a:pt x="371" y="94"/>
                  </a:lnTo>
                  <a:lnTo>
                    <a:pt x="367" y="84"/>
                  </a:lnTo>
                  <a:lnTo>
                    <a:pt x="365" y="67"/>
                  </a:lnTo>
                  <a:lnTo>
                    <a:pt x="374" y="67"/>
                  </a:lnTo>
                </a:path>
              </a:pathLst>
            </a:custGeom>
            <a:noFill/>
            <a:ln w="6350">
              <a:solidFill>
                <a:srgbClr val="7F7F7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610" name="Freeform 79"/>
            <p:cNvSpPr>
              <a:spLocks/>
            </p:cNvSpPr>
            <p:nvPr/>
          </p:nvSpPr>
          <p:spPr bwMode="auto">
            <a:xfrm>
              <a:off x="809" y="1073"/>
              <a:ext cx="198" cy="255"/>
            </a:xfrm>
            <a:custGeom>
              <a:avLst/>
              <a:gdLst>
                <a:gd name="T0" fmla="*/ 20 w 189"/>
                <a:gd name="T1" fmla="*/ 258 h 225"/>
                <a:gd name="T2" fmla="*/ 31 w 189"/>
                <a:gd name="T3" fmla="*/ 262 h 225"/>
                <a:gd name="T4" fmla="*/ 52 w 189"/>
                <a:gd name="T5" fmla="*/ 277 h 225"/>
                <a:gd name="T6" fmla="*/ 64 w 189"/>
                <a:gd name="T7" fmla="*/ 286 h 225"/>
                <a:gd name="T8" fmla="*/ 88 w 189"/>
                <a:gd name="T9" fmla="*/ 305 h 225"/>
                <a:gd name="T10" fmla="*/ 98 w 189"/>
                <a:gd name="T11" fmla="*/ 298 h 225"/>
                <a:gd name="T12" fmla="*/ 120 w 189"/>
                <a:gd name="T13" fmla="*/ 298 h 225"/>
                <a:gd name="T14" fmla="*/ 132 w 189"/>
                <a:gd name="T15" fmla="*/ 305 h 225"/>
                <a:gd name="T16" fmla="*/ 142 w 189"/>
                <a:gd name="T17" fmla="*/ 318 h 225"/>
                <a:gd name="T18" fmla="*/ 161 w 189"/>
                <a:gd name="T19" fmla="*/ 328 h 225"/>
                <a:gd name="T20" fmla="*/ 171 w 189"/>
                <a:gd name="T21" fmla="*/ 314 h 225"/>
                <a:gd name="T22" fmla="*/ 195 w 189"/>
                <a:gd name="T23" fmla="*/ 305 h 225"/>
                <a:gd name="T24" fmla="*/ 207 w 189"/>
                <a:gd name="T25" fmla="*/ 262 h 225"/>
                <a:gd name="T26" fmla="*/ 217 w 189"/>
                <a:gd name="T27" fmla="*/ 252 h 225"/>
                <a:gd name="T28" fmla="*/ 217 w 189"/>
                <a:gd name="T29" fmla="*/ 224 h 225"/>
                <a:gd name="T30" fmla="*/ 217 w 189"/>
                <a:gd name="T31" fmla="*/ 206 h 225"/>
                <a:gd name="T32" fmla="*/ 217 w 189"/>
                <a:gd name="T33" fmla="*/ 182 h 225"/>
                <a:gd name="T34" fmla="*/ 207 w 189"/>
                <a:gd name="T35" fmla="*/ 182 h 225"/>
                <a:gd name="T36" fmla="*/ 207 w 189"/>
                <a:gd name="T37" fmla="*/ 154 h 225"/>
                <a:gd name="T38" fmla="*/ 207 w 189"/>
                <a:gd name="T39" fmla="*/ 141 h 225"/>
                <a:gd name="T40" fmla="*/ 207 w 189"/>
                <a:gd name="T41" fmla="*/ 112 h 225"/>
                <a:gd name="T42" fmla="*/ 207 w 189"/>
                <a:gd name="T43" fmla="*/ 97 h 225"/>
                <a:gd name="T44" fmla="*/ 185 w 189"/>
                <a:gd name="T45" fmla="*/ 85 h 225"/>
                <a:gd name="T46" fmla="*/ 185 w 189"/>
                <a:gd name="T47" fmla="*/ 56 h 225"/>
                <a:gd name="T48" fmla="*/ 185 w 189"/>
                <a:gd name="T49" fmla="*/ 42 h 225"/>
                <a:gd name="T50" fmla="*/ 174 w 189"/>
                <a:gd name="T51" fmla="*/ 42 h 225"/>
                <a:gd name="T52" fmla="*/ 152 w 189"/>
                <a:gd name="T53" fmla="*/ 28 h 225"/>
                <a:gd name="T54" fmla="*/ 130 w 189"/>
                <a:gd name="T55" fmla="*/ 28 h 225"/>
                <a:gd name="T56" fmla="*/ 130 w 189"/>
                <a:gd name="T57" fmla="*/ 42 h 225"/>
                <a:gd name="T58" fmla="*/ 108 w 189"/>
                <a:gd name="T59" fmla="*/ 42 h 225"/>
                <a:gd name="T60" fmla="*/ 98 w 189"/>
                <a:gd name="T61" fmla="*/ 69 h 225"/>
                <a:gd name="T62" fmla="*/ 88 w 189"/>
                <a:gd name="T63" fmla="*/ 69 h 225"/>
                <a:gd name="T64" fmla="*/ 76 w 189"/>
                <a:gd name="T65" fmla="*/ 56 h 225"/>
                <a:gd name="T66" fmla="*/ 66 w 189"/>
                <a:gd name="T67" fmla="*/ 56 h 225"/>
                <a:gd name="T68" fmla="*/ 66 w 189"/>
                <a:gd name="T69" fmla="*/ 42 h 225"/>
                <a:gd name="T70" fmla="*/ 76 w 189"/>
                <a:gd name="T71" fmla="*/ 42 h 225"/>
                <a:gd name="T72" fmla="*/ 76 w 189"/>
                <a:gd name="T73" fmla="*/ 28 h 225"/>
                <a:gd name="T74" fmla="*/ 66 w 189"/>
                <a:gd name="T75" fmla="*/ 28 h 225"/>
                <a:gd name="T76" fmla="*/ 52 w 189"/>
                <a:gd name="T77" fmla="*/ 14 h 225"/>
                <a:gd name="T78" fmla="*/ 52 w 189"/>
                <a:gd name="T79" fmla="*/ 0 h 225"/>
                <a:gd name="T80" fmla="*/ 31 w 189"/>
                <a:gd name="T81" fmla="*/ 14 h 225"/>
                <a:gd name="T82" fmla="*/ 31 w 189"/>
                <a:gd name="T83" fmla="*/ 14 h 225"/>
                <a:gd name="T84" fmla="*/ 31 w 189"/>
                <a:gd name="T85" fmla="*/ 14 h 225"/>
                <a:gd name="T86" fmla="*/ 22 w 189"/>
                <a:gd name="T87" fmla="*/ 14 h 225"/>
                <a:gd name="T88" fmla="*/ 0 w 189"/>
                <a:gd name="T89" fmla="*/ 0 h 225"/>
                <a:gd name="T90" fmla="*/ 7 w 189"/>
                <a:gd name="T91" fmla="*/ 56 h 225"/>
                <a:gd name="T92" fmla="*/ 22 w 189"/>
                <a:gd name="T93" fmla="*/ 69 h 225"/>
                <a:gd name="T94" fmla="*/ 22 w 189"/>
                <a:gd name="T95" fmla="*/ 97 h 225"/>
                <a:gd name="T96" fmla="*/ 31 w 189"/>
                <a:gd name="T97" fmla="*/ 141 h 225"/>
                <a:gd name="T98" fmla="*/ 44 w 189"/>
                <a:gd name="T99" fmla="*/ 167 h 225"/>
                <a:gd name="T100" fmla="*/ 31 w 189"/>
                <a:gd name="T101" fmla="*/ 182 h 225"/>
                <a:gd name="T102" fmla="*/ 31 w 189"/>
                <a:gd name="T103" fmla="*/ 224 h 225"/>
                <a:gd name="T104" fmla="*/ 22 w 189"/>
                <a:gd name="T105" fmla="*/ 252 h 225"/>
                <a:gd name="T106" fmla="*/ 20 w 189"/>
                <a:gd name="T107" fmla="*/ 258 h 22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89" h="225">
                  <a:moveTo>
                    <a:pt x="17" y="177"/>
                  </a:moveTo>
                  <a:lnTo>
                    <a:pt x="28" y="180"/>
                  </a:lnTo>
                  <a:lnTo>
                    <a:pt x="46" y="190"/>
                  </a:lnTo>
                  <a:lnTo>
                    <a:pt x="55" y="196"/>
                  </a:lnTo>
                  <a:lnTo>
                    <a:pt x="76" y="209"/>
                  </a:lnTo>
                  <a:lnTo>
                    <a:pt x="86" y="205"/>
                  </a:lnTo>
                  <a:lnTo>
                    <a:pt x="105" y="205"/>
                  </a:lnTo>
                  <a:lnTo>
                    <a:pt x="115" y="209"/>
                  </a:lnTo>
                  <a:lnTo>
                    <a:pt x="124" y="219"/>
                  </a:lnTo>
                  <a:lnTo>
                    <a:pt x="140" y="225"/>
                  </a:lnTo>
                  <a:lnTo>
                    <a:pt x="149" y="215"/>
                  </a:lnTo>
                  <a:lnTo>
                    <a:pt x="170" y="209"/>
                  </a:lnTo>
                  <a:lnTo>
                    <a:pt x="180" y="180"/>
                  </a:lnTo>
                  <a:lnTo>
                    <a:pt x="189" y="173"/>
                  </a:lnTo>
                  <a:lnTo>
                    <a:pt x="189" y="154"/>
                  </a:lnTo>
                  <a:lnTo>
                    <a:pt x="189" y="142"/>
                  </a:lnTo>
                  <a:lnTo>
                    <a:pt x="189" y="125"/>
                  </a:lnTo>
                  <a:lnTo>
                    <a:pt x="180" y="125"/>
                  </a:lnTo>
                  <a:lnTo>
                    <a:pt x="180" y="106"/>
                  </a:lnTo>
                  <a:lnTo>
                    <a:pt x="180" y="96"/>
                  </a:lnTo>
                  <a:lnTo>
                    <a:pt x="180" y="77"/>
                  </a:lnTo>
                  <a:lnTo>
                    <a:pt x="180" y="67"/>
                  </a:lnTo>
                  <a:lnTo>
                    <a:pt x="161" y="58"/>
                  </a:lnTo>
                  <a:lnTo>
                    <a:pt x="161" y="38"/>
                  </a:lnTo>
                  <a:lnTo>
                    <a:pt x="161" y="29"/>
                  </a:lnTo>
                  <a:lnTo>
                    <a:pt x="151" y="29"/>
                  </a:lnTo>
                  <a:lnTo>
                    <a:pt x="132" y="19"/>
                  </a:lnTo>
                  <a:lnTo>
                    <a:pt x="113" y="19"/>
                  </a:lnTo>
                  <a:lnTo>
                    <a:pt x="113" y="29"/>
                  </a:lnTo>
                  <a:lnTo>
                    <a:pt x="94" y="29"/>
                  </a:lnTo>
                  <a:lnTo>
                    <a:pt x="86" y="48"/>
                  </a:lnTo>
                  <a:lnTo>
                    <a:pt x="76" y="48"/>
                  </a:lnTo>
                  <a:lnTo>
                    <a:pt x="67" y="38"/>
                  </a:lnTo>
                  <a:lnTo>
                    <a:pt x="57" y="38"/>
                  </a:lnTo>
                  <a:lnTo>
                    <a:pt x="57" y="29"/>
                  </a:lnTo>
                  <a:lnTo>
                    <a:pt x="67" y="29"/>
                  </a:lnTo>
                  <a:lnTo>
                    <a:pt x="67" y="19"/>
                  </a:lnTo>
                  <a:lnTo>
                    <a:pt x="57" y="19"/>
                  </a:lnTo>
                  <a:lnTo>
                    <a:pt x="46" y="10"/>
                  </a:lnTo>
                  <a:lnTo>
                    <a:pt x="46" y="0"/>
                  </a:lnTo>
                  <a:lnTo>
                    <a:pt x="28" y="10"/>
                  </a:lnTo>
                  <a:lnTo>
                    <a:pt x="19" y="10"/>
                  </a:lnTo>
                  <a:lnTo>
                    <a:pt x="0" y="0"/>
                  </a:lnTo>
                  <a:lnTo>
                    <a:pt x="7" y="38"/>
                  </a:lnTo>
                  <a:lnTo>
                    <a:pt x="19" y="48"/>
                  </a:lnTo>
                  <a:lnTo>
                    <a:pt x="19" y="67"/>
                  </a:lnTo>
                  <a:lnTo>
                    <a:pt x="28" y="96"/>
                  </a:lnTo>
                  <a:lnTo>
                    <a:pt x="38" y="115"/>
                  </a:lnTo>
                  <a:lnTo>
                    <a:pt x="28" y="125"/>
                  </a:lnTo>
                  <a:lnTo>
                    <a:pt x="28" y="154"/>
                  </a:lnTo>
                  <a:lnTo>
                    <a:pt x="19" y="173"/>
                  </a:lnTo>
                  <a:lnTo>
                    <a:pt x="17" y="177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611" name="Freeform 80"/>
            <p:cNvSpPr>
              <a:spLocks/>
            </p:cNvSpPr>
            <p:nvPr/>
          </p:nvSpPr>
          <p:spPr bwMode="auto">
            <a:xfrm>
              <a:off x="809" y="1073"/>
              <a:ext cx="198" cy="255"/>
            </a:xfrm>
            <a:custGeom>
              <a:avLst/>
              <a:gdLst>
                <a:gd name="T0" fmla="*/ 20 w 189"/>
                <a:gd name="T1" fmla="*/ 258 h 225"/>
                <a:gd name="T2" fmla="*/ 31 w 189"/>
                <a:gd name="T3" fmla="*/ 262 h 225"/>
                <a:gd name="T4" fmla="*/ 52 w 189"/>
                <a:gd name="T5" fmla="*/ 277 h 225"/>
                <a:gd name="T6" fmla="*/ 64 w 189"/>
                <a:gd name="T7" fmla="*/ 286 h 225"/>
                <a:gd name="T8" fmla="*/ 88 w 189"/>
                <a:gd name="T9" fmla="*/ 305 h 225"/>
                <a:gd name="T10" fmla="*/ 98 w 189"/>
                <a:gd name="T11" fmla="*/ 298 h 225"/>
                <a:gd name="T12" fmla="*/ 120 w 189"/>
                <a:gd name="T13" fmla="*/ 298 h 225"/>
                <a:gd name="T14" fmla="*/ 132 w 189"/>
                <a:gd name="T15" fmla="*/ 305 h 225"/>
                <a:gd name="T16" fmla="*/ 142 w 189"/>
                <a:gd name="T17" fmla="*/ 318 h 225"/>
                <a:gd name="T18" fmla="*/ 161 w 189"/>
                <a:gd name="T19" fmla="*/ 328 h 225"/>
                <a:gd name="T20" fmla="*/ 171 w 189"/>
                <a:gd name="T21" fmla="*/ 314 h 225"/>
                <a:gd name="T22" fmla="*/ 195 w 189"/>
                <a:gd name="T23" fmla="*/ 305 h 225"/>
                <a:gd name="T24" fmla="*/ 207 w 189"/>
                <a:gd name="T25" fmla="*/ 262 h 225"/>
                <a:gd name="T26" fmla="*/ 217 w 189"/>
                <a:gd name="T27" fmla="*/ 252 h 225"/>
                <a:gd name="T28" fmla="*/ 217 w 189"/>
                <a:gd name="T29" fmla="*/ 224 h 225"/>
                <a:gd name="T30" fmla="*/ 217 w 189"/>
                <a:gd name="T31" fmla="*/ 206 h 225"/>
                <a:gd name="T32" fmla="*/ 217 w 189"/>
                <a:gd name="T33" fmla="*/ 182 h 225"/>
                <a:gd name="T34" fmla="*/ 207 w 189"/>
                <a:gd name="T35" fmla="*/ 182 h 225"/>
                <a:gd name="T36" fmla="*/ 207 w 189"/>
                <a:gd name="T37" fmla="*/ 154 h 225"/>
                <a:gd name="T38" fmla="*/ 207 w 189"/>
                <a:gd name="T39" fmla="*/ 141 h 225"/>
                <a:gd name="T40" fmla="*/ 207 w 189"/>
                <a:gd name="T41" fmla="*/ 112 h 225"/>
                <a:gd name="T42" fmla="*/ 207 w 189"/>
                <a:gd name="T43" fmla="*/ 97 h 225"/>
                <a:gd name="T44" fmla="*/ 185 w 189"/>
                <a:gd name="T45" fmla="*/ 85 h 225"/>
                <a:gd name="T46" fmla="*/ 185 w 189"/>
                <a:gd name="T47" fmla="*/ 56 h 225"/>
                <a:gd name="T48" fmla="*/ 185 w 189"/>
                <a:gd name="T49" fmla="*/ 42 h 225"/>
                <a:gd name="T50" fmla="*/ 174 w 189"/>
                <a:gd name="T51" fmla="*/ 42 h 225"/>
                <a:gd name="T52" fmla="*/ 152 w 189"/>
                <a:gd name="T53" fmla="*/ 28 h 225"/>
                <a:gd name="T54" fmla="*/ 130 w 189"/>
                <a:gd name="T55" fmla="*/ 28 h 225"/>
                <a:gd name="T56" fmla="*/ 130 w 189"/>
                <a:gd name="T57" fmla="*/ 42 h 225"/>
                <a:gd name="T58" fmla="*/ 108 w 189"/>
                <a:gd name="T59" fmla="*/ 42 h 225"/>
                <a:gd name="T60" fmla="*/ 98 w 189"/>
                <a:gd name="T61" fmla="*/ 69 h 225"/>
                <a:gd name="T62" fmla="*/ 88 w 189"/>
                <a:gd name="T63" fmla="*/ 69 h 225"/>
                <a:gd name="T64" fmla="*/ 76 w 189"/>
                <a:gd name="T65" fmla="*/ 56 h 225"/>
                <a:gd name="T66" fmla="*/ 66 w 189"/>
                <a:gd name="T67" fmla="*/ 56 h 225"/>
                <a:gd name="T68" fmla="*/ 66 w 189"/>
                <a:gd name="T69" fmla="*/ 42 h 225"/>
                <a:gd name="T70" fmla="*/ 76 w 189"/>
                <a:gd name="T71" fmla="*/ 42 h 225"/>
                <a:gd name="T72" fmla="*/ 76 w 189"/>
                <a:gd name="T73" fmla="*/ 28 h 225"/>
                <a:gd name="T74" fmla="*/ 66 w 189"/>
                <a:gd name="T75" fmla="*/ 28 h 225"/>
                <a:gd name="T76" fmla="*/ 52 w 189"/>
                <a:gd name="T77" fmla="*/ 14 h 225"/>
                <a:gd name="T78" fmla="*/ 52 w 189"/>
                <a:gd name="T79" fmla="*/ 0 h 225"/>
                <a:gd name="T80" fmla="*/ 31 w 189"/>
                <a:gd name="T81" fmla="*/ 14 h 225"/>
                <a:gd name="T82" fmla="*/ 31 w 189"/>
                <a:gd name="T83" fmla="*/ 14 h 225"/>
                <a:gd name="T84" fmla="*/ 31 w 189"/>
                <a:gd name="T85" fmla="*/ 14 h 225"/>
                <a:gd name="T86" fmla="*/ 22 w 189"/>
                <a:gd name="T87" fmla="*/ 14 h 225"/>
                <a:gd name="T88" fmla="*/ 0 w 189"/>
                <a:gd name="T89" fmla="*/ 0 h 225"/>
                <a:gd name="T90" fmla="*/ 7 w 189"/>
                <a:gd name="T91" fmla="*/ 56 h 225"/>
                <a:gd name="T92" fmla="*/ 22 w 189"/>
                <a:gd name="T93" fmla="*/ 69 h 225"/>
                <a:gd name="T94" fmla="*/ 22 w 189"/>
                <a:gd name="T95" fmla="*/ 97 h 225"/>
                <a:gd name="T96" fmla="*/ 31 w 189"/>
                <a:gd name="T97" fmla="*/ 141 h 225"/>
                <a:gd name="T98" fmla="*/ 44 w 189"/>
                <a:gd name="T99" fmla="*/ 167 h 225"/>
                <a:gd name="T100" fmla="*/ 31 w 189"/>
                <a:gd name="T101" fmla="*/ 182 h 225"/>
                <a:gd name="T102" fmla="*/ 31 w 189"/>
                <a:gd name="T103" fmla="*/ 224 h 225"/>
                <a:gd name="T104" fmla="*/ 22 w 189"/>
                <a:gd name="T105" fmla="*/ 252 h 225"/>
                <a:gd name="T106" fmla="*/ 20 w 189"/>
                <a:gd name="T107" fmla="*/ 258 h 22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89" h="225">
                  <a:moveTo>
                    <a:pt x="17" y="177"/>
                  </a:moveTo>
                  <a:lnTo>
                    <a:pt x="28" y="180"/>
                  </a:lnTo>
                  <a:lnTo>
                    <a:pt x="46" y="190"/>
                  </a:lnTo>
                  <a:lnTo>
                    <a:pt x="55" y="196"/>
                  </a:lnTo>
                  <a:lnTo>
                    <a:pt x="76" y="209"/>
                  </a:lnTo>
                  <a:lnTo>
                    <a:pt x="86" y="205"/>
                  </a:lnTo>
                  <a:lnTo>
                    <a:pt x="105" y="205"/>
                  </a:lnTo>
                  <a:lnTo>
                    <a:pt x="115" y="209"/>
                  </a:lnTo>
                  <a:lnTo>
                    <a:pt x="124" y="219"/>
                  </a:lnTo>
                  <a:lnTo>
                    <a:pt x="140" y="225"/>
                  </a:lnTo>
                  <a:lnTo>
                    <a:pt x="149" y="215"/>
                  </a:lnTo>
                  <a:lnTo>
                    <a:pt x="170" y="209"/>
                  </a:lnTo>
                  <a:lnTo>
                    <a:pt x="180" y="180"/>
                  </a:lnTo>
                  <a:lnTo>
                    <a:pt x="189" y="173"/>
                  </a:lnTo>
                  <a:lnTo>
                    <a:pt x="189" y="154"/>
                  </a:lnTo>
                  <a:lnTo>
                    <a:pt x="189" y="142"/>
                  </a:lnTo>
                  <a:lnTo>
                    <a:pt x="189" y="125"/>
                  </a:lnTo>
                  <a:lnTo>
                    <a:pt x="180" y="125"/>
                  </a:lnTo>
                  <a:lnTo>
                    <a:pt x="180" y="106"/>
                  </a:lnTo>
                  <a:lnTo>
                    <a:pt x="180" y="96"/>
                  </a:lnTo>
                  <a:lnTo>
                    <a:pt x="180" y="77"/>
                  </a:lnTo>
                  <a:lnTo>
                    <a:pt x="180" y="67"/>
                  </a:lnTo>
                  <a:lnTo>
                    <a:pt x="161" y="58"/>
                  </a:lnTo>
                  <a:lnTo>
                    <a:pt x="161" y="38"/>
                  </a:lnTo>
                  <a:lnTo>
                    <a:pt x="161" y="29"/>
                  </a:lnTo>
                  <a:lnTo>
                    <a:pt x="151" y="29"/>
                  </a:lnTo>
                  <a:lnTo>
                    <a:pt x="132" y="19"/>
                  </a:lnTo>
                  <a:lnTo>
                    <a:pt x="113" y="19"/>
                  </a:lnTo>
                  <a:lnTo>
                    <a:pt x="113" y="29"/>
                  </a:lnTo>
                  <a:lnTo>
                    <a:pt x="94" y="29"/>
                  </a:lnTo>
                  <a:lnTo>
                    <a:pt x="86" y="48"/>
                  </a:lnTo>
                  <a:lnTo>
                    <a:pt x="76" y="48"/>
                  </a:lnTo>
                  <a:lnTo>
                    <a:pt x="67" y="38"/>
                  </a:lnTo>
                  <a:lnTo>
                    <a:pt x="57" y="38"/>
                  </a:lnTo>
                  <a:lnTo>
                    <a:pt x="57" y="29"/>
                  </a:lnTo>
                  <a:lnTo>
                    <a:pt x="67" y="29"/>
                  </a:lnTo>
                  <a:lnTo>
                    <a:pt x="67" y="19"/>
                  </a:lnTo>
                  <a:lnTo>
                    <a:pt x="57" y="19"/>
                  </a:lnTo>
                  <a:lnTo>
                    <a:pt x="46" y="10"/>
                  </a:lnTo>
                  <a:lnTo>
                    <a:pt x="46" y="0"/>
                  </a:lnTo>
                  <a:lnTo>
                    <a:pt x="28" y="10"/>
                  </a:lnTo>
                  <a:lnTo>
                    <a:pt x="19" y="10"/>
                  </a:lnTo>
                  <a:lnTo>
                    <a:pt x="0" y="0"/>
                  </a:lnTo>
                  <a:lnTo>
                    <a:pt x="7" y="38"/>
                  </a:lnTo>
                  <a:lnTo>
                    <a:pt x="19" y="48"/>
                  </a:lnTo>
                  <a:lnTo>
                    <a:pt x="19" y="67"/>
                  </a:lnTo>
                  <a:lnTo>
                    <a:pt x="28" y="96"/>
                  </a:lnTo>
                  <a:lnTo>
                    <a:pt x="38" y="115"/>
                  </a:lnTo>
                  <a:lnTo>
                    <a:pt x="28" y="125"/>
                  </a:lnTo>
                  <a:lnTo>
                    <a:pt x="28" y="154"/>
                  </a:lnTo>
                  <a:lnTo>
                    <a:pt x="19" y="173"/>
                  </a:lnTo>
                  <a:lnTo>
                    <a:pt x="17" y="177"/>
                  </a:lnTo>
                </a:path>
              </a:pathLst>
            </a:custGeom>
            <a:noFill/>
            <a:ln w="6350">
              <a:solidFill>
                <a:srgbClr val="7F7F7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612" name="Freeform 81"/>
            <p:cNvSpPr>
              <a:spLocks/>
            </p:cNvSpPr>
            <p:nvPr/>
          </p:nvSpPr>
          <p:spPr bwMode="auto">
            <a:xfrm>
              <a:off x="809" y="1073"/>
              <a:ext cx="68" cy="109"/>
            </a:xfrm>
            <a:custGeom>
              <a:avLst/>
              <a:gdLst>
                <a:gd name="T0" fmla="*/ 64 w 65"/>
                <a:gd name="T1" fmla="*/ 56 h 96"/>
                <a:gd name="T2" fmla="*/ 64 w 65"/>
                <a:gd name="T3" fmla="*/ 42 h 96"/>
                <a:gd name="T4" fmla="*/ 74 w 65"/>
                <a:gd name="T5" fmla="*/ 42 h 96"/>
                <a:gd name="T6" fmla="*/ 74 w 65"/>
                <a:gd name="T7" fmla="*/ 28 h 96"/>
                <a:gd name="T8" fmla="*/ 64 w 65"/>
                <a:gd name="T9" fmla="*/ 28 h 96"/>
                <a:gd name="T10" fmla="*/ 52 w 65"/>
                <a:gd name="T11" fmla="*/ 14 h 96"/>
                <a:gd name="T12" fmla="*/ 52 w 65"/>
                <a:gd name="T13" fmla="*/ 0 h 96"/>
                <a:gd name="T14" fmla="*/ 29 w 65"/>
                <a:gd name="T15" fmla="*/ 14 h 96"/>
                <a:gd name="T16" fmla="*/ 31 w 65"/>
                <a:gd name="T17" fmla="*/ 14 h 96"/>
                <a:gd name="T18" fmla="*/ 29 w 65"/>
                <a:gd name="T19" fmla="*/ 14 h 96"/>
                <a:gd name="T20" fmla="*/ 22 w 65"/>
                <a:gd name="T21" fmla="*/ 14 h 96"/>
                <a:gd name="T22" fmla="*/ 0 w 65"/>
                <a:gd name="T23" fmla="*/ 0 h 96"/>
                <a:gd name="T24" fmla="*/ 7 w 65"/>
                <a:gd name="T25" fmla="*/ 56 h 96"/>
                <a:gd name="T26" fmla="*/ 22 w 65"/>
                <a:gd name="T27" fmla="*/ 70 h 96"/>
                <a:gd name="T28" fmla="*/ 22 w 65"/>
                <a:gd name="T29" fmla="*/ 98 h 96"/>
                <a:gd name="T30" fmla="*/ 29 w 65"/>
                <a:gd name="T31" fmla="*/ 141 h 96"/>
                <a:gd name="T32" fmla="*/ 66 w 65"/>
                <a:gd name="T33" fmla="*/ 126 h 96"/>
                <a:gd name="T34" fmla="*/ 64 w 65"/>
                <a:gd name="T35" fmla="*/ 56 h 9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65" h="96">
                  <a:moveTo>
                    <a:pt x="55" y="38"/>
                  </a:moveTo>
                  <a:lnTo>
                    <a:pt x="55" y="29"/>
                  </a:lnTo>
                  <a:lnTo>
                    <a:pt x="65" y="29"/>
                  </a:lnTo>
                  <a:lnTo>
                    <a:pt x="65" y="19"/>
                  </a:lnTo>
                  <a:lnTo>
                    <a:pt x="55" y="19"/>
                  </a:lnTo>
                  <a:lnTo>
                    <a:pt x="46" y="10"/>
                  </a:lnTo>
                  <a:lnTo>
                    <a:pt x="46" y="0"/>
                  </a:lnTo>
                  <a:lnTo>
                    <a:pt x="26" y="10"/>
                  </a:lnTo>
                  <a:lnTo>
                    <a:pt x="28" y="10"/>
                  </a:lnTo>
                  <a:lnTo>
                    <a:pt x="26" y="10"/>
                  </a:lnTo>
                  <a:lnTo>
                    <a:pt x="19" y="10"/>
                  </a:lnTo>
                  <a:lnTo>
                    <a:pt x="0" y="0"/>
                  </a:lnTo>
                  <a:lnTo>
                    <a:pt x="7" y="38"/>
                  </a:lnTo>
                  <a:lnTo>
                    <a:pt x="19" y="48"/>
                  </a:lnTo>
                  <a:lnTo>
                    <a:pt x="19" y="67"/>
                  </a:lnTo>
                  <a:lnTo>
                    <a:pt x="26" y="96"/>
                  </a:lnTo>
                  <a:lnTo>
                    <a:pt x="57" y="86"/>
                  </a:lnTo>
                  <a:lnTo>
                    <a:pt x="55" y="38"/>
                  </a:lnTo>
                  <a:close/>
                </a:path>
              </a:pathLst>
            </a:custGeom>
            <a:solidFill>
              <a:srgbClr val="ADFF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613" name="Freeform 82"/>
            <p:cNvSpPr>
              <a:spLocks/>
            </p:cNvSpPr>
            <p:nvPr/>
          </p:nvSpPr>
          <p:spPr bwMode="auto">
            <a:xfrm>
              <a:off x="809" y="1073"/>
              <a:ext cx="68" cy="109"/>
            </a:xfrm>
            <a:custGeom>
              <a:avLst/>
              <a:gdLst>
                <a:gd name="T0" fmla="*/ 64 w 65"/>
                <a:gd name="T1" fmla="*/ 56 h 96"/>
                <a:gd name="T2" fmla="*/ 64 w 65"/>
                <a:gd name="T3" fmla="*/ 42 h 96"/>
                <a:gd name="T4" fmla="*/ 74 w 65"/>
                <a:gd name="T5" fmla="*/ 42 h 96"/>
                <a:gd name="T6" fmla="*/ 74 w 65"/>
                <a:gd name="T7" fmla="*/ 28 h 96"/>
                <a:gd name="T8" fmla="*/ 64 w 65"/>
                <a:gd name="T9" fmla="*/ 28 h 96"/>
                <a:gd name="T10" fmla="*/ 52 w 65"/>
                <a:gd name="T11" fmla="*/ 14 h 96"/>
                <a:gd name="T12" fmla="*/ 52 w 65"/>
                <a:gd name="T13" fmla="*/ 0 h 96"/>
                <a:gd name="T14" fmla="*/ 29 w 65"/>
                <a:gd name="T15" fmla="*/ 14 h 96"/>
                <a:gd name="T16" fmla="*/ 31 w 65"/>
                <a:gd name="T17" fmla="*/ 14 h 96"/>
                <a:gd name="T18" fmla="*/ 29 w 65"/>
                <a:gd name="T19" fmla="*/ 14 h 96"/>
                <a:gd name="T20" fmla="*/ 22 w 65"/>
                <a:gd name="T21" fmla="*/ 14 h 96"/>
                <a:gd name="T22" fmla="*/ 0 w 65"/>
                <a:gd name="T23" fmla="*/ 0 h 96"/>
                <a:gd name="T24" fmla="*/ 7 w 65"/>
                <a:gd name="T25" fmla="*/ 56 h 96"/>
                <a:gd name="T26" fmla="*/ 22 w 65"/>
                <a:gd name="T27" fmla="*/ 70 h 96"/>
                <a:gd name="T28" fmla="*/ 22 w 65"/>
                <a:gd name="T29" fmla="*/ 98 h 96"/>
                <a:gd name="T30" fmla="*/ 29 w 65"/>
                <a:gd name="T31" fmla="*/ 141 h 96"/>
                <a:gd name="T32" fmla="*/ 66 w 65"/>
                <a:gd name="T33" fmla="*/ 126 h 96"/>
                <a:gd name="T34" fmla="*/ 64 w 65"/>
                <a:gd name="T35" fmla="*/ 56 h 9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65" h="96">
                  <a:moveTo>
                    <a:pt x="55" y="38"/>
                  </a:moveTo>
                  <a:lnTo>
                    <a:pt x="55" y="29"/>
                  </a:lnTo>
                  <a:lnTo>
                    <a:pt x="65" y="29"/>
                  </a:lnTo>
                  <a:lnTo>
                    <a:pt x="65" y="19"/>
                  </a:lnTo>
                  <a:lnTo>
                    <a:pt x="55" y="19"/>
                  </a:lnTo>
                  <a:lnTo>
                    <a:pt x="46" y="10"/>
                  </a:lnTo>
                  <a:lnTo>
                    <a:pt x="46" y="0"/>
                  </a:lnTo>
                  <a:lnTo>
                    <a:pt x="26" y="10"/>
                  </a:lnTo>
                  <a:lnTo>
                    <a:pt x="28" y="10"/>
                  </a:lnTo>
                  <a:lnTo>
                    <a:pt x="26" y="10"/>
                  </a:lnTo>
                  <a:lnTo>
                    <a:pt x="19" y="10"/>
                  </a:lnTo>
                  <a:lnTo>
                    <a:pt x="0" y="0"/>
                  </a:lnTo>
                  <a:lnTo>
                    <a:pt x="7" y="38"/>
                  </a:lnTo>
                  <a:lnTo>
                    <a:pt x="19" y="48"/>
                  </a:lnTo>
                  <a:lnTo>
                    <a:pt x="19" y="67"/>
                  </a:lnTo>
                  <a:lnTo>
                    <a:pt x="26" y="96"/>
                  </a:lnTo>
                  <a:lnTo>
                    <a:pt x="57" y="86"/>
                  </a:lnTo>
                  <a:lnTo>
                    <a:pt x="55" y="38"/>
                  </a:lnTo>
                </a:path>
              </a:pathLst>
            </a:custGeom>
            <a:noFill/>
            <a:ln w="6350">
              <a:solidFill>
                <a:srgbClr val="7F7F7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614" name="Freeform 83"/>
            <p:cNvSpPr>
              <a:spLocks/>
            </p:cNvSpPr>
            <p:nvPr/>
          </p:nvSpPr>
          <p:spPr bwMode="auto">
            <a:xfrm>
              <a:off x="948" y="1073"/>
              <a:ext cx="179" cy="272"/>
            </a:xfrm>
            <a:custGeom>
              <a:avLst/>
              <a:gdLst>
                <a:gd name="T0" fmla="*/ 196 w 171"/>
                <a:gd name="T1" fmla="*/ 143 h 240"/>
                <a:gd name="T2" fmla="*/ 196 w 171"/>
                <a:gd name="T3" fmla="*/ 154 h 240"/>
                <a:gd name="T4" fmla="*/ 196 w 171"/>
                <a:gd name="T5" fmla="*/ 167 h 240"/>
                <a:gd name="T6" fmla="*/ 196 w 171"/>
                <a:gd name="T7" fmla="*/ 182 h 240"/>
                <a:gd name="T8" fmla="*/ 196 w 171"/>
                <a:gd name="T9" fmla="*/ 195 h 240"/>
                <a:gd name="T10" fmla="*/ 187 w 171"/>
                <a:gd name="T11" fmla="*/ 224 h 240"/>
                <a:gd name="T12" fmla="*/ 196 w 171"/>
                <a:gd name="T13" fmla="*/ 238 h 240"/>
                <a:gd name="T14" fmla="*/ 196 w 171"/>
                <a:gd name="T15" fmla="*/ 280 h 240"/>
                <a:gd name="T16" fmla="*/ 187 w 171"/>
                <a:gd name="T17" fmla="*/ 307 h 240"/>
                <a:gd name="T18" fmla="*/ 174 w 171"/>
                <a:gd name="T19" fmla="*/ 331 h 240"/>
                <a:gd name="T20" fmla="*/ 151 w 171"/>
                <a:gd name="T21" fmla="*/ 349 h 240"/>
                <a:gd name="T22" fmla="*/ 143 w 171"/>
                <a:gd name="T23" fmla="*/ 349 h 240"/>
                <a:gd name="T24" fmla="*/ 110 w 171"/>
                <a:gd name="T25" fmla="*/ 349 h 240"/>
                <a:gd name="T26" fmla="*/ 120 w 171"/>
                <a:gd name="T27" fmla="*/ 349 h 240"/>
                <a:gd name="T28" fmla="*/ 76 w 171"/>
                <a:gd name="T29" fmla="*/ 331 h 240"/>
                <a:gd name="T30" fmla="*/ 42 w 171"/>
                <a:gd name="T31" fmla="*/ 307 h 240"/>
                <a:gd name="T32" fmla="*/ 54 w 171"/>
                <a:gd name="T33" fmla="*/ 262 h 240"/>
                <a:gd name="T34" fmla="*/ 66 w 171"/>
                <a:gd name="T35" fmla="*/ 252 h 240"/>
                <a:gd name="T36" fmla="*/ 66 w 171"/>
                <a:gd name="T37" fmla="*/ 224 h 240"/>
                <a:gd name="T38" fmla="*/ 66 w 171"/>
                <a:gd name="T39" fmla="*/ 210 h 240"/>
                <a:gd name="T40" fmla="*/ 66 w 171"/>
                <a:gd name="T41" fmla="*/ 182 h 240"/>
                <a:gd name="T42" fmla="*/ 54 w 171"/>
                <a:gd name="T43" fmla="*/ 182 h 240"/>
                <a:gd name="T44" fmla="*/ 54 w 171"/>
                <a:gd name="T45" fmla="*/ 154 h 240"/>
                <a:gd name="T46" fmla="*/ 54 w 171"/>
                <a:gd name="T47" fmla="*/ 143 h 240"/>
                <a:gd name="T48" fmla="*/ 54 w 171"/>
                <a:gd name="T49" fmla="*/ 112 h 240"/>
                <a:gd name="T50" fmla="*/ 54 w 171"/>
                <a:gd name="T51" fmla="*/ 100 h 240"/>
                <a:gd name="T52" fmla="*/ 32 w 171"/>
                <a:gd name="T53" fmla="*/ 85 h 240"/>
                <a:gd name="T54" fmla="*/ 32 w 171"/>
                <a:gd name="T55" fmla="*/ 56 h 240"/>
                <a:gd name="T56" fmla="*/ 32 w 171"/>
                <a:gd name="T57" fmla="*/ 42 h 240"/>
                <a:gd name="T58" fmla="*/ 22 w 171"/>
                <a:gd name="T59" fmla="*/ 42 h 240"/>
                <a:gd name="T60" fmla="*/ 0 w 171"/>
                <a:gd name="T61" fmla="*/ 31 h 240"/>
                <a:gd name="T62" fmla="*/ 32 w 171"/>
                <a:gd name="T63" fmla="*/ 0 h 240"/>
                <a:gd name="T64" fmla="*/ 66 w 171"/>
                <a:gd name="T65" fmla="*/ 0 h 240"/>
                <a:gd name="T66" fmla="*/ 89 w 171"/>
                <a:gd name="T67" fmla="*/ 0 h 240"/>
                <a:gd name="T68" fmla="*/ 110 w 171"/>
                <a:gd name="T69" fmla="*/ 0 h 240"/>
                <a:gd name="T70" fmla="*/ 132 w 171"/>
                <a:gd name="T71" fmla="*/ 14 h 240"/>
                <a:gd name="T72" fmla="*/ 132 w 171"/>
                <a:gd name="T73" fmla="*/ 31 h 240"/>
                <a:gd name="T74" fmla="*/ 120 w 171"/>
                <a:gd name="T75" fmla="*/ 42 h 240"/>
                <a:gd name="T76" fmla="*/ 120 w 171"/>
                <a:gd name="T77" fmla="*/ 56 h 240"/>
                <a:gd name="T78" fmla="*/ 110 w 171"/>
                <a:gd name="T79" fmla="*/ 85 h 240"/>
                <a:gd name="T80" fmla="*/ 110 w 171"/>
                <a:gd name="T81" fmla="*/ 100 h 240"/>
                <a:gd name="T82" fmla="*/ 98 w 171"/>
                <a:gd name="T83" fmla="*/ 112 h 240"/>
                <a:gd name="T84" fmla="*/ 110 w 171"/>
                <a:gd name="T85" fmla="*/ 143 h 240"/>
                <a:gd name="T86" fmla="*/ 120 w 171"/>
                <a:gd name="T87" fmla="*/ 143 h 240"/>
                <a:gd name="T88" fmla="*/ 143 w 171"/>
                <a:gd name="T89" fmla="*/ 125 h 240"/>
                <a:gd name="T90" fmla="*/ 151 w 171"/>
                <a:gd name="T91" fmla="*/ 112 h 240"/>
                <a:gd name="T92" fmla="*/ 163 w 171"/>
                <a:gd name="T93" fmla="*/ 112 h 240"/>
                <a:gd name="T94" fmla="*/ 174 w 171"/>
                <a:gd name="T95" fmla="*/ 125 h 240"/>
                <a:gd name="T96" fmla="*/ 187 w 171"/>
                <a:gd name="T97" fmla="*/ 143 h 240"/>
                <a:gd name="T98" fmla="*/ 196 w 171"/>
                <a:gd name="T99" fmla="*/ 143 h 24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71" h="240">
                  <a:moveTo>
                    <a:pt x="171" y="98"/>
                  </a:moveTo>
                  <a:lnTo>
                    <a:pt x="171" y="106"/>
                  </a:lnTo>
                  <a:lnTo>
                    <a:pt x="171" y="115"/>
                  </a:lnTo>
                  <a:lnTo>
                    <a:pt x="171" y="125"/>
                  </a:lnTo>
                  <a:lnTo>
                    <a:pt x="171" y="134"/>
                  </a:lnTo>
                  <a:lnTo>
                    <a:pt x="163" y="154"/>
                  </a:lnTo>
                  <a:lnTo>
                    <a:pt x="171" y="163"/>
                  </a:lnTo>
                  <a:lnTo>
                    <a:pt x="171" y="192"/>
                  </a:lnTo>
                  <a:lnTo>
                    <a:pt x="163" y="211"/>
                  </a:lnTo>
                  <a:lnTo>
                    <a:pt x="152" y="228"/>
                  </a:lnTo>
                  <a:lnTo>
                    <a:pt x="132" y="240"/>
                  </a:lnTo>
                  <a:lnTo>
                    <a:pt x="125" y="240"/>
                  </a:lnTo>
                  <a:lnTo>
                    <a:pt x="96" y="240"/>
                  </a:lnTo>
                  <a:lnTo>
                    <a:pt x="105" y="240"/>
                  </a:lnTo>
                  <a:lnTo>
                    <a:pt x="67" y="228"/>
                  </a:lnTo>
                  <a:lnTo>
                    <a:pt x="36" y="211"/>
                  </a:lnTo>
                  <a:lnTo>
                    <a:pt x="48" y="180"/>
                  </a:lnTo>
                  <a:lnTo>
                    <a:pt x="57" y="173"/>
                  </a:lnTo>
                  <a:lnTo>
                    <a:pt x="57" y="154"/>
                  </a:lnTo>
                  <a:lnTo>
                    <a:pt x="57" y="144"/>
                  </a:lnTo>
                  <a:lnTo>
                    <a:pt x="57" y="125"/>
                  </a:lnTo>
                  <a:lnTo>
                    <a:pt x="48" y="125"/>
                  </a:lnTo>
                  <a:lnTo>
                    <a:pt x="48" y="106"/>
                  </a:lnTo>
                  <a:lnTo>
                    <a:pt x="48" y="98"/>
                  </a:lnTo>
                  <a:lnTo>
                    <a:pt x="48" y="77"/>
                  </a:lnTo>
                  <a:lnTo>
                    <a:pt x="48" y="69"/>
                  </a:lnTo>
                  <a:lnTo>
                    <a:pt x="29" y="58"/>
                  </a:lnTo>
                  <a:lnTo>
                    <a:pt x="29" y="38"/>
                  </a:lnTo>
                  <a:lnTo>
                    <a:pt x="29" y="29"/>
                  </a:lnTo>
                  <a:lnTo>
                    <a:pt x="19" y="29"/>
                  </a:lnTo>
                  <a:lnTo>
                    <a:pt x="0" y="21"/>
                  </a:lnTo>
                  <a:lnTo>
                    <a:pt x="29" y="0"/>
                  </a:lnTo>
                  <a:lnTo>
                    <a:pt x="57" y="0"/>
                  </a:lnTo>
                  <a:lnTo>
                    <a:pt x="77" y="0"/>
                  </a:lnTo>
                  <a:lnTo>
                    <a:pt x="96" y="0"/>
                  </a:lnTo>
                  <a:lnTo>
                    <a:pt x="115" y="10"/>
                  </a:lnTo>
                  <a:lnTo>
                    <a:pt x="115" y="21"/>
                  </a:lnTo>
                  <a:lnTo>
                    <a:pt x="105" y="29"/>
                  </a:lnTo>
                  <a:lnTo>
                    <a:pt x="105" y="38"/>
                  </a:lnTo>
                  <a:lnTo>
                    <a:pt x="96" y="58"/>
                  </a:lnTo>
                  <a:lnTo>
                    <a:pt x="96" y="69"/>
                  </a:lnTo>
                  <a:lnTo>
                    <a:pt x="86" y="77"/>
                  </a:lnTo>
                  <a:lnTo>
                    <a:pt x="96" y="98"/>
                  </a:lnTo>
                  <a:lnTo>
                    <a:pt x="105" y="98"/>
                  </a:lnTo>
                  <a:lnTo>
                    <a:pt x="125" y="86"/>
                  </a:lnTo>
                  <a:lnTo>
                    <a:pt x="132" y="77"/>
                  </a:lnTo>
                  <a:lnTo>
                    <a:pt x="142" y="77"/>
                  </a:lnTo>
                  <a:lnTo>
                    <a:pt x="152" y="86"/>
                  </a:lnTo>
                  <a:lnTo>
                    <a:pt x="163" y="98"/>
                  </a:lnTo>
                  <a:lnTo>
                    <a:pt x="171" y="98"/>
                  </a:lnTo>
                  <a:close/>
                </a:path>
              </a:pathLst>
            </a:cu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615" name="Freeform 84"/>
            <p:cNvSpPr>
              <a:spLocks/>
            </p:cNvSpPr>
            <p:nvPr/>
          </p:nvSpPr>
          <p:spPr bwMode="auto">
            <a:xfrm>
              <a:off x="948" y="1073"/>
              <a:ext cx="179" cy="272"/>
            </a:xfrm>
            <a:custGeom>
              <a:avLst/>
              <a:gdLst>
                <a:gd name="T0" fmla="*/ 196 w 171"/>
                <a:gd name="T1" fmla="*/ 143 h 240"/>
                <a:gd name="T2" fmla="*/ 196 w 171"/>
                <a:gd name="T3" fmla="*/ 154 h 240"/>
                <a:gd name="T4" fmla="*/ 196 w 171"/>
                <a:gd name="T5" fmla="*/ 167 h 240"/>
                <a:gd name="T6" fmla="*/ 196 w 171"/>
                <a:gd name="T7" fmla="*/ 182 h 240"/>
                <a:gd name="T8" fmla="*/ 196 w 171"/>
                <a:gd name="T9" fmla="*/ 195 h 240"/>
                <a:gd name="T10" fmla="*/ 187 w 171"/>
                <a:gd name="T11" fmla="*/ 224 h 240"/>
                <a:gd name="T12" fmla="*/ 196 w 171"/>
                <a:gd name="T13" fmla="*/ 238 h 240"/>
                <a:gd name="T14" fmla="*/ 196 w 171"/>
                <a:gd name="T15" fmla="*/ 280 h 240"/>
                <a:gd name="T16" fmla="*/ 187 w 171"/>
                <a:gd name="T17" fmla="*/ 307 h 240"/>
                <a:gd name="T18" fmla="*/ 174 w 171"/>
                <a:gd name="T19" fmla="*/ 331 h 240"/>
                <a:gd name="T20" fmla="*/ 151 w 171"/>
                <a:gd name="T21" fmla="*/ 349 h 240"/>
                <a:gd name="T22" fmla="*/ 143 w 171"/>
                <a:gd name="T23" fmla="*/ 349 h 240"/>
                <a:gd name="T24" fmla="*/ 110 w 171"/>
                <a:gd name="T25" fmla="*/ 349 h 240"/>
                <a:gd name="T26" fmla="*/ 120 w 171"/>
                <a:gd name="T27" fmla="*/ 349 h 240"/>
                <a:gd name="T28" fmla="*/ 76 w 171"/>
                <a:gd name="T29" fmla="*/ 331 h 240"/>
                <a:gd name="T30" fmla="*/ 42 w 171"/>
                <a:gd name="T31" fmla="*/ 307 h 240"/>
                <a:gd name="T32" fmla="*/ 54 w 171"/>
                <a:gd name="T33" fmla="*/ 262 h 240"/>
                <a:gd name="T34" fmla="*/ 66 w 171"/>
                <a:gd name="T35" fmla="*/ 252 h 240"/>
                <a:gd name="T36" fmla="*/ 66 w 171"/>
                <a:gd name="T37" fmla="*/ 224 h 240"/>
                <a:gd name="T38" fmla="*/ 66 w 171"/>
                <a:gd name="T39" fmla="*/ 210 h 240"/>
                <a:gd name="T40" fmla="*/ 66 w 171"/>
                <a:gd name="T41" fmla="*/ 182 h 240"/>
                <a:gd name="T42" fmla="*/ 54 w 171"/>
                <a:gd name="T43" fmla="*/ 182 h 240"/>
                <a:gd name="T44" fmla="*/ 54 w 171"/>
                <a:gd name="T45" fmla="*/ 154 h 240"/>
                <a:gd name="T46" fmla="*/ 54 w 171"/>
                <a:gd name="T47" fmla="*/ 143 h 240"/>
                <a:gd name="T48" fmla="*/ 54 w 171"/>
                <a:gd name="T49" fmla="*/ 112 h 240"/>
                <a:gd name="T50" fmla="*/ 54 w 171"/>
                <a:gd name="T51" fmla="*/ 100 h 240"/>
                <a:gd name="T52" fmla="*/ 32 w 171"/>
                <a:gd name="T53" fmla="*/ 85 h 240"/>
                <a:gd name="T54" fmla="*/ 32 w 171"/>
                <a:gd name="T55" fmla="*/ 56 h 240"/>
                <a:gd name="T56" fmla="*/ 32 w 171"/>
                <a:gd name="T57" fmla="*/ 42 h 240"/>
                <a:gd name="T58" fmla="*/ 22 w 171"/>
                <a:gd name="T59" fmla="*/ 42 h 240"/>
                <a:gd name="T60" fmla="*/ 0 w 171"/>
                <a:gd name="T61" fmla="*/ 31 h 240"/>
                <a:gd name="T62" fmla="*/ 32 w 171"/>
                <a:gd name="T63" fmla="*/ 0 h 240"/>
                <a:gd name="T64" fmla="*/ 66 w 171"/>
                <a:gd name="T65" fmla="*/ 0 h 240"/>
                <a:gd name="T66" fmla="*/ 89 w 171"/>
                <a:gd name="T67" fmla="*/ 0 h 240"/>
                <a:gd name="T68" fmla="*/ 110 w 171"/>
                <a:gd name="T69" fmla="*/ 0 h 240"/>
                <a:gd name="T70" fmla="*/ 132 w 171"/>
                <a:gd name="T71" fmla="*/ 14 h 240"/>
                <a:gd name="T72" fmla="*/ 132 w 171"/>
                <a:gd name="T73" fmla="*/ 31 h 240"/>
                <a:gd name="T74" fmla="*/ 120 w 171"/>
                <a:gd name="T75" fmla="*/ 42 h 240"/>
                <a:gd name="T76" fmla="*/ 120 w 171"/>
                <a:gd name="T77" fmla="*/ 56 h 240"/>
                <a:gd name="T78" fmla="*/ 110 w 171"/>
                <a:gd name="T79" fmla="*/ 85 h 240"/>
                <a:gd name="T80" fmla="*/ 110 w 171"/>
                <a:gd name="T81" fmla="*/ 100 h 240"/>
                <a:gd name="T82" fmla="*/ 98 w 171"/>
                <a:gd name="T83" fmla="*/ 112 h 240"/>
                <a:gd name="T84" fmla="*/ 110 w 171"/>
                <a:gd name="T85" fmla="*/ 143 h 240"/>
                <a:gd name="T86" fmla="*/ 120 w 171"/>
                <a:gd name="T87" fmla="*/ 143 h 240"/>
                <a:gd name="T88" fmla="*/ 143 w 171"/>
                <a:gd name="T89" fmla="*/ 125 h 240"/>
                <a:gd name="T90" fmla="*/ 151 w 171"/>
                <a:gd name="T91" fmla="*/ 112 h 240"/>
                <a:gd name="T92" fmla="*/ 163 w 171"/>
                <a:gd name="T93" fmla="*/ 112 h 240"/>
                <a:gd name="T94" fmla="*/ 174 w 171"/>
                <a:gd name="T95" fmla="*/ 125 h 240"/>
                <a:gd name="T96" fmla="*/ 187 w 171"/>
                <a:gd name="T97" fmla="*/ 143 h 240"/>
                <a:gd name="T98" fmla="*/ 196 w 171"/>
                <a:gd name="T99" fmla="*/ 143 h 24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71" h="240">
                  <a:moveTo>
                    <a:pt x="171" y="98"/>
                  </a:moveTo>
                  <a:lnTo>
                    <a:pt x="171" y="106"/>
                  </a:lnTo>
                  <a:lnTo>
                    <a:pt x="171" y="115"/>
                  </a:lnTo>
                  <a:lnTo>
                    <a:pt x="171" y="125"/>
                  </a:lnTo>
                  <a:lnTo>
                    <a:pt x="171" y="134"/>
                  </a:lnTo>
                  <a:lnTo>
                    <a:pt x="163" y="154"/>
                  </a:lnTo>
                  <a:lnTo>
                    <a:pt x="171" y="163"/>
                  </a:lnTo>
                  <a:lnTo>
                    <a:pt x="171" y="192"/>
                  </a:lnTo>
                  <a:lnTo>
                    <a:pt x="163" y="211"/>
                  </a:lnTo>
                  <a:lnTo>
                    <a:pt x="152" y="228"/>
                  </a:lnTo>
                  <a:lnTo>
                    <a:pt x="132" y="240"/>
                  </a:lnTo>
                  <a:lnTo>
                    <a:pt x="125" y="240"/>
                  </a:lnTo>
                  <a:lnTo>
                    <a:pt x="96" y="240"/>
                  </a:lnTo>
                  <a:lnTo>
                    <a:pt x="105" y="240"/>
                  </a:lnTo>
                  <a:lnTo>
                    <a:pt x="67" y="228"/>
                  </a:lnTo>
                  <a:lnTo>
                    <a:pt x="36" y="211"/>
                  </a:lnTo>
                  <a:lnTo>
                    <a:pt x="48" y="180"/>
                  </a:lnTo>
                  <a:lnTo>
                    <a:pt x="57" y="173"/>
                  </a:lnTo>
                  <a:lnTo>
                    <a:pt x="57" y="154"/>
                  </a:lnTo>
                  <a:lnTo>
                    <a:pt x="57" y="144"/>
                  </a:lnTo>
                  <a:lnTo>
                    <a:pt x="57" y="125"/>
                  </a:lnTo>
                  <a:lnTo>
                    <a:pt x="48" y="125"/>
                  </a:lnTo>
                  <a:lnTo>
                    <a:pt x="48" y="106"/>
                  </a:lnTo>
                  <a:lnTo>
                    <a:pt x="48" y="98"/>
                  </a:lnTo>
                  <a:lnTo>
                    <a:pt x="48" y="77"/>
                  </a:lnTo>
                  <a:lnTo>
                    <a:pt x="48" y="69"/>
                  </a:lnTo>
                  <a:lnTo>
                    <a:pt x="29" y="58"/>
                  </a:lnTo>
                  <a:lnTo>
                    <a:pt x="29" y="38"/>
                  </a:lnTo>
                  <a:lnTo>
                    <a:pt x="29" y="29"/>
                  </a:lnTo>
                  <a:lnTo>
                    <a:pt x="19" y="29"/>
                  </a:lnTo>
                  <a:lnTo>
                    <a:pt x="0" y="21"/>
                  </a:lnTo>
                  <a:lnTo>
                    <a:pt x="29" y="0"/>
                  </a:lnTo>
                  <a:lnTo>
                    <a:pt x="57" y="0"/>
                  </a:lnTo>
                  <a:lnTo>
                    <a:pt x="77" y="0"/>
                  </a:lnTo>
                  <a:lnTo>
                    <a:pt x="96" y="0"/>
                  </a:lnTo>
                  <a:lnTo>
                    <a:pt x="115" y="10"/>
                  </a:lnTo>
                  <a:lnTo>
                    <a:pt x="115" y="21"/>
                  </a:lnTo>
                  <a:lnTo>
                    <a:pt x="105" y="29"/>
                  </a:lnTo>
                  <a:lnTo>
                    <a:pt x="105" y="38"/>
                  </a:lnTo>
                  <a:lnTo>
                    <a:pt x="96" y="58"/>
                  </a:lnTo>
                  <a:lnTo>
                    <a:pt x="96" y="69"/>
                  </a:lnTo>
                  <a:lnTo>
                    <a:pt x="86" y="77"/>
                  </a:lnTo>
                  <a:lnTo>
                    <a:pt x="96" y="98"/>
                  </a:lnTo>
                  <a:lnTo>
                    <a:pt x="105" y="98"/>
                  </a:lnTo>
                  <a:lnTo>
                    <a:pt x="125" y="86"/>
                  </a:lnTo>
                  <a:lnTo>
                    <a:pt x="132" y="77"/>
                  </a:lnTo>
                  <a:lnTo>
                    <a:pt x="142" y="77"/>
                  </a:lnTo>
                  <a:lnTo>
                    <a:pt x="152" y="86"/>
                  </a:lnTo>
                  <a:lnTo>
                    <a:pt x="163" y="98"/>
                  </a:lnTo>
                  <a:lnTo>
                    <a:pt x="171" y="98"/>
                  </a:lnTo>
                </a:path>
              </a:pathLst>
            </a:custGeom>
            <a:noFill/>
            <a:ln w="6350">
              <a:solidFill>
                <a:srgbClr val="7F7F7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616" name="Freeform 85"/>
            <p:cNvSpPr>
              <a:spLocks/>
            </p:cNvSpPr>
            <p:nvPr/>
          </p:nvSpPr>
          <p:spPr bwMode="auto">
            <a:xfrm>
              <a:off x="1114" y="1096"/>
              <a:ext cx="156" cy="197"/>
            </a:xfrm>
            <a:custGeom>
              <a:avLst/>
              <a:gdLst>
                <a:gd name="T0" fmla="*/ 15 w 148"/>
                <a:gd name="T1" fmla="*/ 255 h 173"/>
                <a:gd name="T2" fmla="*/ 15 w 148"/>
                <a:gd name="T3" fmla="*/ 213 h 173"/>
                <a:gd name="T4" fmla="*/ 0 w 148"/>
                <a:gd name="T5" fmla="*/ 196 h 173"/>
                <a:gd name="T6" fmla="*/ 15 w 148"/>
                <a:gd name="T7" fmla="*/ 170 h 173"/>
                <a:gd name="T8" fmla="*/ 15 w 148"/>
                <a:gd name="T9" fmla="*/ 157 h 173"/>
                <a:gd name="T10" fmla="*/ 15 w 148"/>
                <a:gd name="T11" fmla="*/ 141 h 173"/>
                <a:gd name="T12" fmla="*/ 15 w 148"/>
                <a:gd name="T13" fmla="*/ 125 h 173"/>
                <a:gd name="T14" fmla="*/ 15 w 148"/>
                <a:gd name="T15" fmla="*/ 114 h 173"/>
                <a:gd name="T16" fmla="*/ 15 w 148"/>
                <a:gd name="T17" fmla="*/ 114 h 173"/>
                <a:gd name="T18" fmla="*/ 39 w 148"/>
                <a:gd name="T19" fmla="*/ 128 h 173"/>
                <a:gd name="T20" fmla="*/ 48 w 148"/>
                <a:gd name="T21" fmla="*/ 114 h 173"/>
                <a:gd name="T22" fmla="*/ 48 w 148"/>
                <a:gd name="T23" fmla="*/ 85 h 173"/>
                <a:gd name="T24" fmla="*/ 26 w 148"/>
                <a:gd name="T25" fmla="*/ 72 h 173"/>
                <a:gd name="T26" fmla="*/ 26 w 148"/>
                <a:gd name="T27" fmla="*/ 56 h 173"/>
                <a:gd name="T28" fmla="*/ 39 w 148"/>
                <a:gd name="T29" fmla="*/ 28 h 173"/>
                <a:gd name="T30" fmla="*/ 48 w 148"/>
                <a:gd name="T31" fmla="*/ 28 h 173"/>
                <a:gd name="T32" fmla="*/ 59 w 148"/>
                <a:gd name="T33" fmla="*/ 15 h 173"/>
                <a:gd name="T34" fmla="*/ 59 w 148"/>
                <a:gd name="T35" fmla="*/ 0 h 173"/>
                <a:gd name="T36" fmla="*/ 73 w 148"/>
                <a:gd name="T37" fmla="*/ 0 h 173"/>
                <a:gd name="T38" fmla="*/ 83 w 148"/>
                <a:gd name="T39" fmla="*/ 0 h 173"/>
                <a:gd name="T40" fmla="*/ 103 w 148"/>
                <a:gd name="T41" fmla="*/ 15 h 173"/>
                <a:gd name="T42" fmla="*/ 115 w 148"/>
                <a:gd name="T43" fmla="*/ 15 h 173"/>
                <a:gd name="T44" fmla="*/ 115 w 148"/>
                <a:gd name="T45" fmla="*/ 28 h 173"/>
                <a:gd name="T46" fmla="*/ 137 w 148"/>
                <a:gd name="T47" fmla="*/ 56 h 173"/>
                <a:gd name="T48" fmla="*/ 129 w 148"/>
                <a:gd name="T49" fmla="*/ 85 h 173"/>
                <a:gd name="T50" fmla="*/ 149 w 148"/>
                <a:gd name="T51" fmla="*/ 85 h 173"/>
                <a:gd name="T52" fmla="*/ 149 w 148"/>
                <a:gd name="T53" fmla="*/ 99 h 173"/>
                <a:gd name="T54" fmla="*/ 161 w 148"/>
                <a:gd name="T55" fmla="*/ 114 h 173"/>
                <a:gd name="T56" fmla="*/ 161 w 148"/>
                <a:gd name="T57" fmla="*/ 128 h 173"/>
                <a:gd name="T58" fmla="*/ 161 w 148"/>
                <a:gd name="T59" fmla="*/ 141 h 173"/>
                <a:gd name="T60" fmla="*/ 173 w 148"/>
                <a:gd name="T61" fmla="*/ 170 h 173"/>
                <a:gd name="T62" fmla="*/ 173 w 148"/>
                <a:gd name="T63" fmla="*/ 184 h 173"/>
                <a:gd name="T64" fmla="*/ 149 w 148"/>
                <a:gd name="T65" fmla="*/ 184 h 173"/>
                <a:gd name="T66" fmla="*/ 129 w 148"/>
                <a:gd name="T67" fmla="*/ 184 h 173"/>
                <a:gd name="T68" fmla="*/ 103 w 148"/>
                <a:gd name="T69" fmla="*/ 198 h 173"/>
                <a:gd name="T70" fmla="*/ 83 w 148"/>
                <a:gd name="T71" fmla="*/ 198 h 173"/>
                <a:gd name="T72" fmla="*/ 79 w 148"/>
                <a:gd name="T73" fmla="*/ 227 h 173"/>
                <a:gd name="T74" fmla="*/ 59 w 148"/>
                <a:gd name="T75" fmla="*/ 255 h 173"/>
                <a:gd name="T76" fmla="*/ 45 w 148"/>
                <a:gd name="T77" fmla="*/ 255 h 173"/>
                <a:gd name="T78" fmla="*/ 32 w 148"/>
                <a:gd name="T79" fmla="*/ 253 h 173"/>
                <a:gd name="T80" fmla="*/ 15 w 148"/>
                <a:gd name="T81" fmla="*/ 255 h 173"/>
                <a:gd name="T82" fmla="*/ 15 w 148"/>
                <a:gd name="T83" fmla="*/ 255 h 17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48" h="173">
                  <a:moveTo>
                    <a:pt x="12" y="173"/>
                  </a:moveTo>
                  <a:lnTo>
                    <a:pt x="12" y="144"/>
                  </a:lnTo>
                  <a:lnTo>
                    <a:pt x="0" y="133"/>
                  </a:lnTo>
                  <a:lnTo>
                    <a:pt x="12" y="115"/>
                  </a:lnTo>
                  <a:lnTo>
                    <a:pt x="12" y="106"/>
                  </a:lnTo>
                  <a:lnTo>
                    <a:pt x="12" y="96"/>
                  </a:lnTo>
                  <a:lnTo>
                    <a:pt x="12" y="85"/>
                  </a:lnTo>
                  <a:lnTo>
                    <a:pt x="12" y="77"/>
                  </a:lnTo>
                  <a:lnTo>
                    <a:pt x="33" y="86"/>
                  </a:lnTo>
                  <a:lnTo>
                    <a:pt x="42" y="77"/>
                  </a:lnTo>
                  <a:lnTo>
                    <a:pt x="42" y="58"/>
                  </a:lnTo>
                  <a:lnTo>
                    <a:pt x="23" y="48"/>
                  </a:lnTo>
                  <a:lnTo>
                    <a:pt x="23" y="38"/>
                  </a:lnTo>
                  <a:lnTo>
                    <a:pt x="33" y="19"/>
                  </a:lnTo>
                  <a:lnTo>
                    <a:pt x="42" y="19"/>
                  </a:lnTo>
                  <a:lnTo>
                    <a:pt x="50" y="10"/>
                  </a:lnTo>
                  <a:lnTo>
                    <a:pt x="50" y="0"/>
                  </a:lnTo>
                  <a:lnTo>
                    <a:pt x="62" y="0"/>
                  </a:lnTo>
                  <a:lnTo>
                    <a:pt x="71" y="0"/>
                  </a:lnTo>
                  <a:lnTo>
                    <a:pt x="88" y="10"/>
                  </a:lnTo>
                  <a:lnTo>
                    <a:pt x="98" y="10"/>
                  </a:lnTo>
                  <a:lnTo>
                    <a:pt x="98" y="19"/>
                  </a:lnTo>
                  <a:lnTo>
                    <a:pt x="117" y="38"/>
                  </a:lnTo>
                  <a:lnTo>
                    <a:pt x="110" y="58"/>
                  </a:lnTo>
                  <a:lnTo>
                    <a:pt x="127" y="58"/>
                  </a:lnTo>
                  <a:lnTo>
                    <a:pt x="127" y="67"/>
                  </a:lnTo>
                  <a:lnTo>
                    <a:pt x="138" y="77"/>
                  </a:lnTo>
                  <a:lnTo>
                    <a:pt x="138" y="86"/>
                  </a:lnTo>
                  <a:lnTo>
                    <a:pt x="138" y="96"/>
                  </a:lnTo>
                  <a:lnTo>
                    <a:pt x="148" y="115"/>
                  </a:lnTo>
                  <a:lnTo>
                    <a:pt x="148" y="125"/>
                  </a:lnTo>
                  <a:lnTo>
                    <a:pt x="127" y="125"/>
                  </a:lnTo>
                  <a:lnTo>
                    <a:pt x="110" y="125"/>
                  </a:lnTo>
                  <a:lnTo>
                    <a:pt x="88" y="134"/>
                  </a:lnTo>
                  <a:lnTo>
                    <a:pt x="71" y="134"/>
                  </a:lnTo>
                  <a:lnTo>
                    <a:pt x="67" y="154"/>
                  </a:lnTo>
                  <a:lnTo>
                    <a:pt x="50" y="173"/>
                  </a:lnTo>
                  <a:lnTo>
                    <a:pt x="39" y="173"/>
                  </a:lnTo>
                  <a:lnTo>
                    <a:pt x="27" y="171"/>
                  </a:lnTo>
                  <a:lnTo>
                    <a:pt x="12" y="173"/>
                  </a:lnTo>
                  <a:close/>
                </a:path>
              </a:pathLst>
            </a:custGeom>
            <a:solidFill>
              <a:srgbClr val="99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617" name="Freeform 86"/>
            <p:cNvSpPr>
              <a:spLocks/>
            </p:cNvSpPr>
            <p:nvPr/>
          </p:nvSpPr>
          <p:spPr bwMode="auto">
            <a:xfrm>
              <a:off x="1114" y="1096"/>
              <a:ext cx="156" cy="197"/>
            </a:xfrm>
            <a:custGeom>
              <a:avLst/>
              <a:gdLst>
                <a:gd name="T0" fmla="*/ 15 w 148"/>
                <a:gd name="T1" fmla="*/ 255 h 173"/>
                <a:gd name="T2" fmla="*/ 15 w 148"/>
                <a:gd name="T3" fmla="*/ 213 h 173"/>
                <a:gd name="T4" fmla="*/ 0 w 148"/>
                <a:gd name="T5" fmla="*/ 196 h 173"/>
                <a:gd name="T6" fmla="*/ 15 w 148"/>
                <a:gd name="T7" fmla="*/ 170 h 173"/>
                <a:gd name="T8" fmla="*/ 15 w 148"/>
                <a:gd name="T9" fmla="*/ 157 h 173"/>
                <a:gd name="T10" fmla="*/ 15 w 148"/>
                <a:gd name="T11" fmla="*/ 141 h 173"/>
                <a:gd name="T12" fmla="*/ 15 w 148"/>
                <a:gd name="T13" fmla="*/ 125 h 173"/>
                <a:gd name="T14" fmla="*/ 15 w 148"/>
                <a:gd name="T15" fmla="*/ 114 h 173"/>
                <a:gd name="T16" fmla="*/ 15 w 148"/>
                <a:gd name="T17" fmla="*/ 114 h 173"/>
                <a:gd name="T18" fmla="*/ 39 w 148"/>
                <a:gd name="T19" fmla="*/ 128 h 173"/>
                <a:gd name="T20" fmla="*/ 48 w 148"/>
                <a:gd name="T21" fmla="*/ 114 h 173"/>
                <a:gd name="T22" fmla="*/ 48 w 148"/>
                <a:gd name="T23" fmla="*/ 85 h 173"/>
                <a:gd name="T24" fmla="*/ 26 w 148"/>
                <a:gd name="T25" fmla="*/ 72 h 173"/>
                <a:gd name="T26" fmla="*/ 26 w 148"/>
                <a:gd name="T27" fmla="*/ 56 h 173"/>
                <a:gd name="T28" fmla="*/ 39 w 148"/>
                <a:gd name="T29" fmla="*/ 28 h 173"/>
                <a:gd name="T30" fmla="*/ 48 w 148"/>
                <a:gd name="T31" fmla="*/ 28 h 173"/>
                <a:gd name="T32" fmla="*/ 59 w 148"/>
                <a:gd name="T33" fmla="*/ 15 h 173"/>
                <a:gd name="T34" fmla="*/ 59 w 148"/>
                <a:gd name="T35" fmla="*/ 0 h 173"/>
                <a:gd name="T36" fmla="*/ 73 w 148"/>
                <a:gd name="T37" fmla="*/ 0 h 173"/>
                <a:gd name="T38" fmla="*/ 83 w 148"/>
                <a:gd name="T39" fmla="*/ 0 h 173"/>
                <a:gd name="T40" fmla="*/ 103 w 148"/>
                <a:gd name="T41" fmla="*/ 15 h 173"/>
                <a:gd name="T42" fmla="*/ 115 w 148"/>
                <a:gd name="T43" fmla="*/ 15 h 173"/>
                <a:gd name="T44" fmla="*/ 115 w 148"/>
                <a:gd name="T45" fmla="*/ 28 h 173"/>
                <a:gd name="T46" fmla="*/ 137 w 148"/>
                <a:gd name="T47" fmla="*/ 56 h 173"/>
                <a:gd name="T48" fmla="*/ 129 w 148"/>
                <a:gd name="T49" fmla="*/ 85 h 173"/>
                <a:gd name="T50" fmla="*/ 149 w 148"/>
                <a:gd name="T51" fmla="*/ 85 h 173"/>
                <a:gd name="T52" fmla="*/ 149 w 148"/>
                <a:gd name="T53" fmla="*/ 99 h 173"/>
                <a:gd name="T54" fmla="*/ 161 w 148"/>
                <a:gd name="T55" fmla="*/ 114 h 173"/>
                <a:gd name="T56" fmla="*/ 161 w 148"/>
                <a:gd name="T57" fmla="*/ 128 h 173"/>
                <a:gd name="T58" fmla="*/ 161 w 148"/>
                <a:gd name="T59" fmla="*/ 141 h 173"/>
                <a:gd name="T60" fmla="*/ 173 w 148"/>
                <a:gd name="T61" fmla="*/ 170 h 173"/>
                <a:gd name="T62" fmla="*/ 173 w 148"/>
                <a:gd name="T63" fmla="*/ 184 h 173"/>
                <a:gd name="T64" fmla="*/ 149 w 148"/>
                <a:gd name="T65" fmla="*/ 184 h 173"/>
                <a:gd name="T66" fmla="*/ 129 w 148"/>
                <a:gd name="T67" fmla="*/ 184 h 173"/>
                <a:gd name="T68" fmla="*/ 103 w 148"/>
                <a:gd name="T69" fmla="*/ 198 h 173"/>
                <a:gd name="T70" fmla="*/ 83 w 148"/>
                <a:gd name="T71" fmla="*/ 198 h 173"/>
                <a:gd name="T72" fmla="*/ 79 w 148"/>
                <a:gd name="T73" fmla="*/ 227 h 173"/>
                <a:gd name="T74" fmla="*/ 59 w 148"/>
                <a:gd name="T75" fmla="*/ 255 h 173"/>
                <a:gd name="T76" fmla="*/ 45 w 148"/>
                <a:gd name="T77" fmla="*/ 255 h 173"/>
                <a:gd name="T78" fmla="*/ 32 w 148"/>
                <a:gd name="T79" fmla="*/ 253 h 173"/>
                <a:gd name="T80" fmla="*/ 15 w 148"/>
                <a:gd name="T81" fmla="*/ 255 h 173"/>
                <a:gd name="T82" fmla="*/ 15 w 148"/>
                <a:gd name="T83" fmla="*/ 255 h 17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48" h="173">
                  <a:moveTo>
                    <a:pt x="12" y="173"/>
                  </a:moveTo>
                  <a:lnTo>
                    <a:pt x="12" y="144"/>
                  </a:lnTo>
                  <a:lnTo>
                    <a:pt x="0" y="133"/>
                  </a:lnTo>
                  <a:lnTo>
                    <a:pt x="12" y="115"/>
                  </a:lnTo>
                  <a:lnTo>
                    <a:pt x="12" y="106"/>
                  </a:lnTo>
                  <a:lnTo>
                    <a:pt x="12" y="96"/>
                  </a:lnTo>
                  <a:lnTo>
                    <a:pt x="12" y="85"/>
                  </a:lnTo>
                  <a:lnTo>
                    <a:pt x="12" y="77"/>
                  </a:lnTo>
                  <a:lnTo>
                    <a:pt x="33" y="86"/>
                  </a:lnTo>
                  <a:lnTo>
                    <a:pt x="42" y="77"/>
                  </a:lnTo>
                  <a:lnTo>
                    <a:pt x="42" y="58"/>
                  </a:lnTo>
                  <a:lnTo>
                    <a:pt x="23" y="48"/>
                  </a:lnTo>
                  <a:lnTo>
                    <a:pt x="23" y="38"/>
                  </a:lnTo>
                  <a:lnTo>
                    <a:pt x="33" y="19"/>
                  </a:lnTo>
                  <a:lnTo>
                    <a:pt x="42" y="19"/>
                  </a:lnTo>
                  <a:lnTo>
                    <a:pt x="50" y="10"/>
                  </a:lnTo>
                  <a:lnTo>
                    <a:pt x="50" y="0"/>
                  </a:lnTo>
                  <a:lnTo>
                    <a:pt x="62" y="0"/>
                  </a:lnTo>
                  <a:lnTo>
                    <a:pt x="71" y="0"/>
                  </a:lnTo>
                  <a:lnTo>
                    <a:pt x="88" y="10"/>
                  </a:lnTo>
                  <a:lnTo>
                    <a:pt x="98" y="10"/>
                  </a:lnTo>
                  <a:lnTo>
                    <a:pt x="98" y="19"/>
                  </a:lnTo>
                  <a:lnTo>
                    <a:pt x="117" y="38"/>
                  </a:lnTo>
                  <a:lnTo>
                    <a:pt x="110" y="58"/>
                  </a:lnTo>
                  <a:lnTo>
                    <a:pt x="127" y="58"/>
                  </a:lnTo>
                  <a:lnTo>
                    <a:pt x="127" y="67"/>
                  </a:lnTo>
                  <a:lnTo>
                    <a:pt x="138" y="77"/>
                  </a:lnTo>
                  <a:lnTo>
                    <a:pt x="138" y="86"/>
                  </a:lnTo>
                  <a:lnTo>
                    <a:pt x="138" y="96"/>
                  </a:lnTo>
                  <a:lnTo>
                    <a:pt x="148" y="115"/>
                  </a:lnTo>
                  <a:lnTo>
                    <a:pt x="148" y="125"/>
                  </a:lnTo>
                  <a:lnTo>
                    <a:pt x="127" y="125"/>
                  </a:lnTo>
                  <a:lnTo>
                    <a:pt x="110" y="125"/>
                  </a:lnTo>
                  <a:lnTo>
                    <a:pt x="88" y="134"/>
                  </a:lnTo>
                  <a:lnTo>
                    <a:pt x="71" y="134"/>
                  </a:lnTo>
                  <a:lnTo>
                    <a:pt x="67" y="154"/>
                  </a:lnTo>
                  <a:lnTo>
                    <a:pt x="50" y="173"/>
                  </a:lnTo>
                  <a:lnTo>
                    <a:pt x="39" y="173"/>
                  </a:lnTo>
                  <a:lnTo>
                    <a:pt x="27" y="171"/>
                  </a:lnTo>
                  <a:lnTo>
                    <a:pt x="12" y="173"/>
                  </a:lnTo>
                </a:path>
              </a:pathLst>
            </a:custGeom>
            <a:noFill/>
            <a:ln w="6350">
              <a:solidFill>
                <a:srgbClr val="7F7F7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618" name="Freeform 87"/>
            <p:cNvSpPr>
              <a:spLocks/>
            </p:cNvSpPr>
            <p:nvPr/>
          </p:nvSpPr>
          <p:spPr bwMode="auto">
            <a:xfrm>
              <a:off x="779" y="2860"/>
              <a:ext cx="603" cy="778"/>
            </a:xfrm>
            <a:custGeom>
              <a:avLst/>
              <a:gdLst>
                <a:gd name="T0" fmla="*/ 42 w 575"/>
                <a:gd name="T1" fmla="*/ 419 h 685"/>
                <a:gd name="T2" fmla="*/ 133 w 575"/>
                <a:gd name="T3" fmla="*/ 446 h 685"/>
                <a:gd name="T4" fmla="*/ 197 w 575"/>
                <a:gd name="T5" fmla="*/ 529 h 685"/>
                <a:gd name="T6" fmla="*/ 252 w 575"/>
                <a:gd name="T7" fmla="*/ 627 h 685"/>
                <a:gd name="T8" fmla="*/ 275 w 575"/>
                <a:gd name="T9" fmla="*/ 725 h 685"/>
                <a:gd name="T10" fmla="*/ 297 w 575"/>
                <a:gd name="T11" fmla="*/ 808 h 685"/>
                <a:gd name="T12" fmla="*/ 275 w 575"/>
                <a:gd name="T13" fmla="*/ 892 h 685"/>
                <a:gd name="T14" fmla="*/ 340 w 575"/>
                <a:gd name="T15" fmla="*/ 976 h 685"/>
                <a:gd name="T16" fmla="*/ 407 w 575"/>
                <a:gd name="T17" fmla="*/ 976 h 685"/>
                <a:gd name="T18" fmla="*/ 481 w 575"/>
                <a:gd name="T19" fmla="*/ 989 h 685"/>
                <a:gd name="T20" fmla="*/ 560 w 575"/>
                <a:gd name="T21" fmla="*/ 932 h 685"/>
                <a:gd name="T22" fmla="*/ 663 w 575"/>
                <a:gd name="T23" fmla="*/ 928 h 685"/>
                <a:gd name="T24" fmla="*/ 626 w 575"/>
                <a:gd name="T25" fmla="*/ 848 h 685"/>
                <a:gd name="T26" fmla="*/ 560 w 575"/>
                <a:gd name="T27" fmla="*/ 711 h 685"/>
                <a:gd name="T28" fmla="*/ 548 w 575"/>
                <a:gd name="T29" fmla="*/ 600 h 685"/>
                <a:gd name="T30" fmla="*/ 548 w 575"/>
                <a:gd name="T31" fmla="*/ 486 h 685"/>
                <a:gd name="T32" fmla="*/ 503 w 575"/>
                <a:gd name="T33" fmla="*/ 403 h 685"/>
                <a:gd name="T34" fmla="*/ 516 w 575"/>
                <a:gd name="T35" fmla="*/ 306 h 685"/>
                <a:gd name="T36" fmla="*/ 471 w 575"/>
                <a:gd name="T37" fmla="*/ 208 h 685"/>
                <a:gd name="T38" fmla="*/ 427 w 575"/>
                <a:gd name="T39" fmla="*/ 208 h 685"/>
                <a:gd name="T40" fmla="*/ 407 w 575"/>
                <a:gd name="T41" fmla="*/ 208 h 685"/>
                <a:gd name="T42" fmla="*/ 362 w 575"/>
                <a:gd name="T43" fmla="*/ 208 h 685"/>
                <a:gd name="T44" fmla="*/ 340 w 575"/>
                <a:gd name="T45" fmla="*/ 250 h 685"/>
                <a:gd name="T46" fmla="*/ 285 w 575"/>
                <a:gd name="T47" fmla="*/ 208 h 685"/>
                <a:gd name="T48" fmla="*/ 263 w 575"/>
                <a:gd name="T49" fmla="*/ 151 h 685"/>
                <a:gd name="T50" fmla="*/ 275 w 575"/>
                <a:gd name="T51" fmla="*/ 70 h 685"/>
                <a:gd name="T52" fmla="*/ 152 w 575"/>
                <a:gd name="T53" fmla="*/ 28 h 685"/>
                <a:gd name="T54" fmla="*/ 152 w 575"/>
                <a:gd name="T55" fmla="*/ 70 h 685"/>
                <a:gd name="T56" fmla="*/ 164 w 575"/>
                <a:gd name="T57" fmla="*/ 42 h 685"/>
                <a:gd name="T58" fmla="*/ 186 w 575"/>
                <a:gd name="T59" fmla="*/ 28 h 685"/>
                <a:gd name="T60" fmla="*/ 219 w 575"/>
                <a:gd name="T61" fmla="*/ 42 h 685"/>
                <a:gd name="T62" fmla="*/ 230 w 575"/>
                <a:gd name="T63" fmla="*/ 70 h 685"/>
                <a:gd name="T64" fmla="*/ 219 w 575"/>
                <a:gd name="T65" fmla="*/ 123 h 685"/>
                <a:gd name="T66" fmla="*/ 208 w 575"/>
                <a:gd name="T67" fmla="*/ 181 h 685"/>
                <a:gd name="T68" fmla="*/ 174 w 575"/>
                <a:gd name="T69" fmla="*/ 165 h 685"/>
                <a:gd name="T70" fmla="*/ 186 w 575"/>
                <a:gd name="T71" fmla="*/ 123 h 685"/>
                <a:gd name="T72" fmla="*/ 142 w 575"/>
                <a:gd name="T73" fmla="*/ 110 h 685"/>
                <a:gd name="T74" fmla="*/ 133 w 575"/>
                <a:gd name="T75" fmla="*/ 95 h 685"/>
                <a:gd name="T76" fmla="*/ 111 w 575"/>
                <a:gd name="T77" fmla="*/ 110 h 685"/>
                <a:gd name="T78" fmla="*/ 87 w 575"/>
                <a:gd name="T79" fmla="*/ 110 h 685"/>
                <a:gd name="T80" fmla="*/ 87 w 575"/>
                <a:gd name="T81" fmla="*/ 151 h 685"/>
                <a:gd name="T82" fmla="*/ 111 w 575"/>
                <a:gd name="T83" fmla="*/ 193 h 685"/>
                <a:gd name="T84" fmla="*/ 99 w 575"/>
                <a:gd name="T85" fmla="*/ 208 h 685"/>
                <a:gd name="T86" fmla="*/ 77 w 575"/>
                <a:gd name="T87" fmla="*/ 193 h 685"/>
                <a:gd name="T88" fmla="*/ 77 w 575"/>
                <a:gd name="T89" fmla="*/ 236 h 685"/>
                <a:gd name="T90" fmla="*/ 77 w 575"/>
                <a:gd name="T91" fmla="*/ 263 h 685"/>
                <a:gd name="T92" fmla="*/ 55 w 575"/>
                <a:gd name="T93" fmla="*/ 278 h 685"/>
                <a:gd name="T94" fmla="*/ 33 w 575"/>
                <a:gd name="T95" fmla="*/ 321 h 685"/>
                <a:gd name="T96" fmla="*/ 9 w 575"/>
                <a:gd name="T97" fmla="*/ 362 h 685"/>
                <a:gd name="T98" fmla="*/ 0 w 575"/>
                <a:gd name="T99" fmla="*/ 391 h 68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75" h="685">
                  <a:moveTo>
                    <a:pt x="0" y="267"/>
                  </a:moveTo>
                  <a:lnTo>
                    <a:pt x="36" y="286"/>
                  </a:lnTo>
                  <a:lnTo>
                    <a:pt x="75" y="286"/>
                  </a:lnTo>
                  <a:lnTo>
                    <a:pt x="115" y="305"/>
                  </a:lnTo>
                  <a:lnTo>
                    <a:pt x="151" y="324"/>
                  </a:lnTo>
                  <a:lnTo>
                    <a:pt x="171" y="361"/>
                  </a:lnTo>
                  <a:lnTo>
                    <a:pt x="190" y="409"/>
                  </a:lnTo>
                  <a:lnTo>
                    <a:pt x="218" y="428"/>
                  </a:lnTo>
                  <a:lnTo>
                    <a:pt x="228" y="466"/>
                  </a:lnTo>
                  <a:lnTo>
                    <a:pt x="238" y="495"/>
                  </a:lnTo>
                  <a:lnTo>
                    <a:pt x="247" y="524"/>
                  </a:lnTo>
                  <a:lnTo>
                    <a:pt x="257" y="551"/>
                  </a:lnTo>
                  <a:lnTo>
                    <a:pt x="247" y="579"/>
                  </a:lnTo>
                  <a:lnTo>
                    <a:pt x="238" y="608"/>
                  </a:lnTo>
                  <a:lnTo>
                    <a:pt x="266" y="647"/>
                  </a:lnTo>
                  <a:lnTo>
                    <a:pt x="295" y="666"/>
                  </a:lnTo>
                  <a:lnTo>
                    <a:pt x="324" y="647"/>
                  </a:lnTo>
                  <a:lnTo>
                    <a:pt x="353" y="666"/>
                  </a:lnTo>
                  <a:lnTo>
                    <a:pt x="391" y="685"/>
                  </a:lnTo>
                  <a:lnTo>
                    <a:pt x="418" y="675"/>
                  </a:lnTo>
                  <a:lnTo>
                    <a:pt x="458" y="647"/>
                  </a:lnTo>
                  <a:lnTo>
                    <a:pt x="485" y="637"/>
                  </a:lnTo>
                  <a:lnTo>
                    <a:pt x="524" y="656"/>
                  </a:lnTo>
                  <a:lnTo>
                    <a:pt x="575" y="633"/>
                  </a:lnTo>
                  <a:lnTo>
                    <a:pt x="562" y="608"/>
                  </a:lnTo>
                  <a:lnTo>
                    <a:pt x="543" y="579"/>
                  </a:lnTo>
                  <a:lnTo>
                    <a:pt x="524" y="543"/>
                  </a:lnTo>
                  <a:lnTo>
                    <a:pt x="485" y="485"/>
                  </a:lnTo>
                  <a:lnTo>
                    <a:pt x="476" y="447"/>
                  </a:lnTo>
                  <a:lnTo>
                    <a:pt x="476" y="409"/>
                  </a:lnTo>
                  <a:lnTo>
                    <a:pt x="476" y="370"/>
                  </a:lnTo>
                  <a:lnTo>
                    <a:pt x="476" y="332"/>
                  </a:lnTo>
                  <a:lnTo>
                    <a:pt x="476" y="305"/>
                  </a:lnTo>
                  <a:lnTo>
                    <a:pt x="437" y="276"/>
                  </a:lnTo>
                  <a:lnTo>
                    <a:pt x="437" y="247"/>
                  </a:lnTo>
                  <a:lnTo>
                    <a:pt x="447" y="209"/>
                  </a:lnTo>
                  <a:lnTo>
                    <a:pt x="437" y="171"/>
                  </a:lnTo>
                  <a:lnTo>
                    <a:pt x="408" y="142"/>
                  </a:lnTo>
                  <a:lnTo>
                    <a:pt x="391" y="151"/>
                  </a:lnTo>
                  <a:lnTo>
                    <a:pt x="370" y="142"/>
                  </a:lnTo>
                  <a:lnTo>
                    <a:pt x="362" y="151"/>
                  </a:lnTo>
                  <a:lnTo>
                    <a:pt x="353" y="142"/>
                  </a:lnTo>
                  <a:lnTo>
                    <a:pt x="332" y="132"/>
                  </a:lnTo>
                  <a:lnTo>
                    <a:pt x="314" y="142"/>
                  </a:lnTo>
                  <a:lnTo>
                    <a:pt x="305" y="171"/>
                  </a:lnTo>
                  <a:lnTo>
                    <a:pt x="295" y="171"/>
                  </a:lnTo>
                  <a:lnTo>
                    <a:pt x="247" y="132"/>
                  </a:lnTo>
                  <a:lnTo>
                    <a:pt x="247" y="142"/>
                  </a:lnTo>
                  <a:lnTo>
                    <a:pt x="228" y="113"/>
                  </a:lnTo>
                  <a:lnTo>
                    <a:pt x="228" y="103"/>
                  </a:lnTo>
                  <a:lnTo>
                    <a:pt x="238" y="65"/>
                  </a:lnTo>
                  <a:lnTo>
                    <a:pt x="238" y="48"/>
                  </a:lnTo>
                  <a:lnTo>
                    <a:pt x="190" y="0"/>
                  </a:lnTo>
                  <a:lnTo>
                    <a:pt x="132" y="19"/>
                  </a:lnTo>
                  <a:lnTo>
                    <a:pt x="123" y="48"/>
                  </a:lnTo>
                  <a:lnTo>
                    <a:pt x="132" y="48"/>
                  </a:lnTo>
                  <a:lnTo>
                    <a:pt x="142" y="36"/>
                  </a:lnTo>
                  <a:lnTo>
                    <a:pt x="142" y="29"/>
                  </a:lnTo>
                  <a:lnTo>
                    <a:pt x="151" y="29"/>
                  </a:lnTo>
                  <a:lnTo>
                    <a:pt x="161" y="19"/>
                  </a:lnTo>
                  <a:lnTo>
                    <a:pt x="180" y="19"/>
                  </a:lnTo>
                  <a:lnTo>
                    <a:pt x="190" y="29"/>
                  </a:lnTo>
                  <a:lnTo>
                    <a:pt x="199" y="36"/>
                  </a:lnTo>
                  <a:lnTo>
                    <a:pt x="199" y="48"/>
                  </a:lnTo>
                  <a:lnTo>
                    <a:pt x="199" y="65"/>
                  </a:lnTo>
                  <a:lnTo>
                    <a:pt x="190" y="84"/>
                  </a:lnTo>
                  <a:lnTo>
                    <a:pt x="199" y="103"/>
                  </a:lnTo>
                  <a:lnTo>
                    <a:pt x="180" y="123"/>
                  </a:lnTo>
                  <a:lnTo>
                    <a:pt x="171" y="113"/>
                  </a:lnTo>
                  <a:lnTo>
                    <a:pt x="151" y="113"/>
                  </a:lnTo>
                  <a:lnTo>
                    <a:pt x="142" y="103"/>
                  </a:lnTo>
                  <a:lnTo>
                    <a:pt x="161" y="84"/>
                  </a:lnTo>
                  <a:lnTo>
                    <a:pt x="142" y="84"/>
                  </a:lnTo>
                  <a:lnTo>
                    <a:pt x="123" y="75"/>
                  </a:lnTo>
                  <a:lnTo>
                    <a:pt x="123" y="65"/>
                  </a:lnTo>
                  <a:lnTo>
                    <a:pt x="115" y="65"/>
                  </a:lnTo>
                  <a:lnTo>
                    <a:pt x="96" y="65"/>
                  </a:lnTo>
                  <a:lnTo>
                    <a:pt x="96" y="75"/>
                  </a:lnTo>
                  <a:lnTo>
                    <a:pt x="86" y="75"/>
                  </a:lnTo>
                  <a:lnTo>
                    <a:pt x="75" y="75"/>
                  </a:lnTo>
                  <a:lnTo>
                    <a:pt x="67" y="103"/>
                  </a:lnTo>
                  <a:lnTo>
                    <a:pt x="75" y="103"/>
                  </a:lnTo>
                  <a:lnTo>
                    <a:pt x="86" y="123"/>
                  </a:lnTo>
                  <a:lnTo>
                    <a:pt x="96" y="132"/>
                  </a:lnTo>
                  <a:lnTo>
                    <a:pt x="86" y="132"/>
                  </a:lnTo>
                  <a:lnTo>
                    <a:pt x="86" y="142"/>
                  </a:lnTo>
                  <a:lnTo>
                    <a:pt x="75" y="132"/>
                  </a:lnTo>
                  <a:lnTo>
                    <a:pt x="67" y="132"/>
                  </a:lnTo>
                  <a:lnTo>
                    <a:pt x="57" y="142"/>
                  </a:lnTo>
                  <a:lnTo>
                    <a:pt x="67" y="161"/>
                  </a:lnTo>
                  <a:lnTo>
                    <a:pt x="57" y="180"/>
                  </a:lnTo>
                  <a:lnTo>
                    <a:pt x="67" y="180"/>
                  </a:lnTo>
                  <a:lnTo>
                    <a:pt x="57" y="199"/>
                  </a:lnTo>
                  <a:lnTo>
                    <a:pt x="48" y="190"/>
                  </a:lnTo>
                  <a:lnTo>
                    <a:pt x="36" y="209"/>
                  </a:lnTo>
                  <a:lnTo>
                    <a:pt x="29" y="219"/>
                  </a:lnTo>
                  <a:lnTo>
                    <a:pt x="9" y="228"/>
                  </a:lnTo>
                  <a:lnTo>
                    <a:pt x="9" y="247"/>
                  </a:lnTo>
                  <a:lnTo>
                    <a:pt x="0" y="255"/>
                  </a:lnTo>
                  <a:lnTo>
                    <a:pt x="0" y="267"/>
                  </a:lnTo>
                  <a:close/>
                </a:path>
              </a:pathLst>
            </a:custGeom>
            <a:solidFill>
              <a:srgbClr val="9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619" name="Freeform 88"/>
            <p:cNvSpPr>
              <a:spLocks/>
            </p:cNvSpPr>
            <p:nvPr/>
          </p:nvSpPr>
          <p:spPr bwMode="auto">
            <a:xfrm>
              <a:off x="779" y="2860"/>
              <a:ext cx="603" cy="778"/>
            </a:xfrm>
            <a:custGeom>
              <a:avLst/>
              <a:gdLst>
                <a:gd name="T0" fmla="*/ 42 w 575"/>
                <a:gd name="T1" fmla="*/ 419 h 685"/>
                <a:gd name="T2" fmla="*/ 133 w 575"/>
                <a:gd name="T3" fmla="*/ 446 h 685"/>
                <a:gd name="T4" fmla="*/ 197 w 575"/>
                <a:gd name="T5" fmla="*/ 529 h 685"/>
                <a:gd name="T6" fmla="*/ 252 w 575"/>
                <a:gd name="T7" fmla="*/ 627 h 685"/>
                <a:gd name="T8" fmla="*/ 275 w 575"/>
                <a:gd name="T9" fmla="*/ 725 h 685"/>
                <a:gd name="T10" fmla="*/ 297 w 575"/>
                <a:gd name="T11" fmla="*/ 808 h 685"/>
                <a:gd name="T12" fmla="*/ 275 w 575"/>
                <a:gd name="T13" fmla="*/ 892 h 685"/>
                <a:gd name="T14" fmla="*/ 340 w 575"/>
                <a:gd name="T15" fmla="*/ 976 h 685"/>
                <a:gd name="T16" fmla="*/ 407 w 575"/>
                <a:gd name="T17" fmla="*/ 976 h 685"/>
                <a:gd name="T18" fmla="*/ 481 w 575"/>
                <a:gd name="T19" fmla="*/ 989 h 685"/>
                <a:gd name="T20" fmla="*/ 560 w 575"/>
                <a:gd name="T21" fmla="*/ 932 h 685"/>
                <a:gd name="T22" fmla="*/ 663 w 575"/>
                <a:gd name="T23" fmla="*/ 928 h 685"/>
                <a:gd name="T24" fmla="*/ 626 w 575"/>
                <a:gd name="T25" fmla="*/ 848 h 685"/>
                <a:gd name="T26" fmla="*/ 560 w 575"/>
                <a:gd name="T27" fmla="*/ 711 h 685"/>
                <a:gd name="T28" fmla="*/ 548 w 575"/>
                <a:gd name="T29" fmla="*/ 600 h 685"/>
                <a:gd name="T30" fmla="*/ 548 w 575"/>
                <a:gd name="T31" fmla="*/ 486 h 685"/>
                <a:gd name="T32" fmla="*/ 503 w 575"/>
                <a:gd name="T33" fmla="*/ 403 h 685"/>
                <a:gd name="T34" fmla="*/ 516 w 575"/>
                <a:gd name="T35" fmla="*/ 306 h 685"/>
                <a:gd name="T36" fmla="*/ 471 w 575"/>
                <a:gd name="T37" fmla="*/ 208 h 685"/>
                <a:gd name="T38" fmla="*/ 427 w 575"/>
                <a:gd name="T39" fmla="*/ 208 h 685"/>
                <a:gd name="T40" fmla="*/ 407 w 575"/>
                <a:gd name="T41" fmla="*/ 208 h 685"/>
                <a:gd name="T42" fmla="*/ 362 w 575"/>
                <a:gd name="T43" fmla="*/ 208 h 685"/>
                <a:gd name="T44" fmla="*/ 340 w 575"/>
                <a:gd name="T45" fmla="*/ 250 h 685"/>
                <a:gd name="T46" fmla="*/ 285 w 575"/>
                <a:gd name="T47" fmla="*/ 208 h 685"/>
                <a:gd name="T48" fmla="*/ 263 w 575"/>
                <a:gd name="T49" fmla="*/ 151 h 685"/>
                <a:gd name="T50" fmla="*/ 275 w 575"/>
                <a:gd name="T51" fmla="*/ 70 h 685"/>
                <a:gd name="T52" fmla="*/ 152 w 575"/>
                <a:gd name="T53" fmla="*/ 28 h 685"/>
                <a:gd name="T54" fmla="*/ 152 w 575"/>
                <a:gd name="T55" fmla="*/ 70 h 685"/>
                <a:gd name="T56" fmla="*/ 164 w 575"/>
                <a:gd name="T57" fmla="*/ 42 h 685"/>
                <a:gd name="T58" fmla="*/ 186 w 575"/>
                <a:gd name="T59" fmla="*/ 28 h 685"/>
                <a:gd name="T60" fmla="*/ 219 w 575"/>
                <a:gd name="T61" fmla="*/ 42 h 685"/>
                <a:gd name="T62" fmla="*/ 230 w 575"/>
                <a:gd name="T63" fmla="*/ 70 h 685"/>
                <a:gd name="T64" fmla="*/ 219 w 575"/>
                <a:gd name="T65" fmla="*/ 123 h 685"/>
                <a:gd name="T66" fmla="*/ 208 w 575"/>
                <a:gd name="T67" fmla="*/ 181 h 685"/>
                <a:gd name="T68" fmla="*/ 174 w 575"/>
                <a:gd name="T69" fmla="*/ 165 h 685"/>
                <a:gd name="T70" fmla="*/ 186 w 575"/>
                <a:gd name="T71" fmla="*/ 123 h 685"/>
                <a:gd name="T72" fmla="*/ 142 w 575"/>
                <a:gd name="T73" fmla="*/ 110 h 685"/>
                <a:gd name="T74" fmla="*/ 133 w 575"/>
                <a:gd name="T75" fmla="*/ 95 h 685"/>
                <a:gd name="T76" fmla="*/ 111 w 575"/>
                <a:gd name="T77" fmla="*/ 110 h 685"/>
                <a:gd name="T78" fmla="*/ 87 w 575"/>
                <a:gd name="T79" fmla="*/ 110 h 685"/>
                <a:gd name="T80" fmla="*/ 87 w 575"/>
                <a:gd name="T81" fmla="*/ 151 h 685"/>
                <a:gd name="T82" fmla="*/ 111 w 575"/>
                <a:gd name="T83" fmla="*/ 193 h 685"/>
                <a:gd name="T84" fmla="*/ 99 w 575"/>
                <a:gd name="T85" fmla="*/ 208 h 685"/>
                <a:gd name="T86" fmla="*/ 77 w 575"/>
                <a:gd name="T87" fmla="*/ 193 h 685"/>
                <a:gd name="T88" fmla="*/ 77 w 575"/>
                <a:gd name="T89" fmla="*/ 236 h 685"/>
                <a:gd name="T90" fmla="*/ 77 w 575"/>
                <a:gd name="T91" fmla="*/ 263 h 685"/>
                <a:gd name="T92" fmla="*/ 55 w 575"/>
                <a:gd name="T93" fmla="*/ 278 h 685"/>
                <a:gd name="T94" fmla="*/ 33 w 575"/>
                <a:gd name="T95" fmla="*/ 321 h 685"/>
                <a:gd name="T96" fmla="*/ 9 w 575"/>
                <a:gd name="T97" fmla="*/ 362 h 685"/>
                <a:gd name="T98" fmla="*/ 0 w 575"/>
                <a:gd name="T99" fmla="*/ 391 h 68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75" h="685">
                  <a:moveTo>
                    <a:pt x="0" y="267"/>
                  </a:moveTo>
                  <a:lnTo>
                    <a:pt x="36" y="286"/>
                  </a:lnTo>
                  <a:lnTo>
                    <a:pt x="75" y="286"/>
                  </a:lnTo>
                  <a:lnTo>
                    <a:pt x="115" y="305"/>
                  </a:lnTo>
                  <a:lnTo>
                    <a:pt x="151" y="324"/>
                  </a:lnTo>
                  <a:lnTo>
                    <a:pt x="171" y="361"/>
                  </a:lnTo>
                  <a:lnTo>
                    <a:pt x="190" y="409"/>
                  </a:lnTo>
                  <a:lnTo>
                    <a:pt x="218" y="428"/>
                  </a:lnTo>
                  <a:lnTo>
                    <a:pt x="228" y="466"/>
                  </a:lnTo>
                  <a:lnTo>
                    <a:pt x="238" y="495"/>
                  </a:lnTo>
                  <a:lnTo>
                    <a:pt x="247" y="524"/>
                  </a:lnTo>
                  <a:lnTo>
                    <a:pt x="257" y="551"/>
                  </a:lnTo>
                  <a:lnTo>
                    <a:pt x="247" y="579"/>
                  </a:lnTo>
                  <a:lnTo>
                    <a:pt x="238" y="608"/>
                  </a:lnTo>
                  <a:lnTo>
                    <a:pt x="266" y="647"/>
                  </a:lnTo>
                  <a:lnTo>
                    <a:pt x="295" y="666"/>
                  </a:lnTo>
                  <a:lnTo>
                    <a:pt x="324" y="647"/>
                  </a:lnTo>
                  <a:lnTo>
                    <a:pt x="353" y="666"/>
                  </a:lnTo>
                  <a:lnTo>
                    <a:pt x="391" y="685"/>
                  </a:lnTo>
                  <a:lnTo>
                    <a:pt x="418" y="675"/>
                  </a:lnTo>
                  <a:lnTo>
                    <a:pt x="458" y="647"/>
                  </a:lnTo>
                  <a:lnTo>
                    <a:pt x="485" y="637"/>
                  </a:lnTo>
                  <a:lnTo>
                    <a:pt x="524" y="656"/>
                  </a:lnTo>
                  <a:lnTo>
                    <a:pt x="575" y="633"/>
                  </a:lnTo>
                  <a:lnTo>
                    <a:pt x="562" y="608"/>
                  </a:lnTo>
                  <a:lnTo>
                    <a:pt x="543" y="579"/>
                  </a:lnTo>
                  <a:lnTo>
                    <a:pt x="524" y="543"/>
                  </a:lnTo>
                  <a:lnTo>
                    <a:pt x="485" y="485"/>
                  </a:lnTo>
                  <a:lnTo>
                    <a:pt x="476" y="447"/>
                  </a:lnTo>
                  <a:lnTo>
                    <a:pt x="476" y="409"/>
                  </a:lnTo>
                  <a:lnTo>
                    <a:pt x="476" y="370"/>
                  </a:lnTo>
                  <a:lnTo>
                    <a:pt x="476" y="332"/>
                  </a:lnTo>
                  <a:lnTo>
                    <a:pt x="476" y="305"/>
                  </a:lnTo>
                  <a:lnTo>
                    <a:pt x="437" y="276"/>
                  </a:lnTo>
                  <a:lnTo>
                    <a:pt x="437" y="247"/>
                  </a:lnTo>
                  <a:lnTo>
                    <a:pt x="447" y="209"/>
                  </a:lnTo>
                  <a:lnTo>
                    <a:pt x="437" y="171"/>
                  </a:lnTo>
                  <a:lnTo>
                    <a:pt x="408" y="142"/>
                  </a:lnTo>
                  <a:lnTo>
                    <a:pt x="391" y="151"/>
                  </a:lnTo>
                  <a:lnTo>
                    <a:pt x="370" y="142"/>
                  </a:lnTo>
                  <a:lnTo>
                    <a:pt x="362" y="151"/>
                  </a:lnTo>
                  <a:lnTo>
                    <a:pt x="353" y="142"/>
                  </a:lnTo>
                  <a:lnTo>
                    <a:pt x="332" y="132"/>
                  </a:lnTo>
                  <a:lnTo>
                    <a:pt x="314" y="142"/>
                  </a:lnTo>
                  <a:lnTo>
                    <a:pt x="305" y="171"/>
                  </a:lnTo>
                  <a:lnTo>
                    <a:pt x="295" y="171"/>
                  </a:lnTo>
                  <a:lnTo>
                    <a:pt x="247" y="132"/>
                  </a:lnTo>
                  <a:lnTo>
                    <a:pt x="247" y="142"/>
                  </a:lnTo>
                  <a:lnTo>
                    <a:pt x="228" y="113"/>
                  </a:lnTo>
                  <a:lnTo>
                    <a:pt x="228" y="103"/>
                  </a:lnTo>
                  <a:lnTo>
                    <a:pt x="238" y="65"/>
                  </a:lnTo>
                  <a:lnTo>
                    <a:pt x="238" y="48"/>
                  </a:lnTo>
                  <a:lnTo>
                    <a:pt x="190" y="0"/>
                  </a:lnTo>
                  <a:lnTo>
                    <a:pt x="132" y="19"/>
                  </a:lnTo>
                  <a:lnTo>
                    <a:pt x="123" y="48"/>
                  </a:lnTo>
                  <a:lnTo>
                    <a:pt x="132" y="48"/>
                  </a:lnTo>
                  <a:lnTo>
                    <a:pt x="142" y="36"/>
                  </a:lnTo>
                  <a:lnTo>
                    <a:pt x="142" y="29"/>
                  </a:lnTo>
                  <a:lnTo>
                    <a:pt x="151" y="29"/>
                  </a:lnTo>
                  <a:lnTo>
                    <a:pt x="161" y="19"/>
                  </a:lnTo>
                  <a:lnTo>
                    <a:pt x="180" y="19"/>
                  </a:lnTo>
                  <a:lnTo>
                    <a:pt x="190" y="29"/>
                  </a:lnTo>
                  <a:lnTo>
                    <a:pt x="199" y="36"/>
                  </a:lnTo>
                  <a:lnTo>
                    <a:pt x="199" y="48"/>
                  </a:lnTo>
                  <a:lnTo>
                    <a:pt x="199" y="65"/>
                  </a:lnTo>
                  <a:lnTo>
                    <a:pt x="190" y="84"/>
                  </a:lnTo>
                  <a:lnTo>
                    <a:pt x="199" y="103"/>
                  </a:lnTo>
                  <a:lnTo>
                    <a:pt x="180" y="123"/>
                  </a:lnTo>
                  <a:lnTo>
                    <a:pt x="171" y="113"/>
                  </a:lnTo>
                  <a:lnTo>
                    <a:pt x="151" y="113"/>
                  </a:lnTo>
                  <a:lnTo>
                    <a:pt x="142" y="103"/>
                  </a:lnTo>
                  <a:lnTo>
                    <a:pt x="161" y="84"/>
                  </a:lnTo>
                  <a:lnTo>
                    <a:pt x="142" y="84"/>
                  </a:lnTo>
                  <a:lnTo>
                    <a:pt x="123" y="75"/>
                  </a:lnTo>
                  <a:lnTo>
                    <a:pt x="123" y="65"/>
                  </a:lnTo>
                  <a:lnTo>
                    <a:pt x="115" y="65"/>
                  </a:lnTo>
                  <a:lnTo>
                    <a:pt x="96" y="65"/>
                  </a:lnTo>
                  <a:lnTo>
                    <a:pt x="96" y="75"/>
                  </a:lnTo>
                  <a:lnTo>
                    <a:pt x="86" y="75"/>
                  </a:lnTo>
                  <a:lnTo>
                    <a:pt x="75" y="75"/>
                  </a:lnTo>
                  <a:lnTo>
                    <a:pt x="67" y="103"/>
                  </a:lnTo>
                  <a:lnTo>
                    <a:pt x="75" y="103"/>
                  </a:lnTo>
                  <a:lnTo>
                    <a:pt x="86" y="123"/>
                  </a:lnTo>
                  <a:lnTo>
                    <a:pt x="96" y="132"/>
                  </a:lnTo>
                  <a:lnTo>
                    <a:pt x="86" y="132"/>
                  </a:lnTo>
                  <a:lnTo>
                    <a:pt x="86" y="142"/>
                  </a:lnTo>
                  <a:lnTo>
                    <a:pt x="75" y="132"/>
                  </a:lnTo>
                  <a:lnTo>
                    <a:pt x="67" y="132"/>
                  </a:lnTo>
                  <a:lnTo>
                    <a:pt x="57" y="142"/>
                  </a:lnTo>
                  <a:lnTo>
                    <a:pt x="67" y="161"/>
                  </a:lnTo>
                  <a:lnTo>
                    <a:pt x="57" y="180"/>
                  </a:lnTo>
                  <a:lnTo>
                    <a:pt x="67" y="180"/>
                  </a:lnTo>
                  <a:lnTo>
                    <a:pt x="57" y="199"/>
                  </a:lnTo>
                  <a:lnTo>
                    <a:pt x="48" y="190"/>
                  </a:lnTo>
                  <a:lnTo>
                    <a:pt x="36" y="209"/>
                  </a:lnTo>
                  <a:lnTo>
                    <a:pt x="29" y="219"/>
                  </a:lnTo>
                  <a:lnTo>
                    <a:pt x="9" y="228"/>
                  </a:lnTo>
                  <a:lnTo>
                    <a:pt x="9" y="247"/>
                  </a:lnTo>
                  <a:lnTo>
                    <a:pt x="0" y="255"/>
                  </a:lnTo>
                  <a:lnTo>
                    <a:pt x="0" y="267"/>
                  </a:lnTo>
                </a:path>
              </a:pathLst>
            </a:custGeom>
            <a:noFill/>
            <a:ln w="6350">
              <a:solidFill>
                <a:srgbClr val="7F7F7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620" name="Freeform 89"/>
            <p:cNvSpPr>
              <a:spLocks/>
            </p:cNvSpPr>
            <p:nvPr/>
          </p:nvSpPr>
          <p:spPr bwMode="auto">
            <a:xfrm>
              <a:off x="1579" y="3431"/>
              <a:ext cx="628" cy="278"/>
            </a:xfrm>
            <a:custGeom>
              <a:avLst/>
              <a:gdLst>
                <a:gd name="T0" fmla="*/ 197 w 599"/>
                <a:gd name="T1" fmla="*/ 31 h 245"/>
                <a:gd name="T2" fmla="*/ 175 w 599"/>
                <a:gd name="T3" fmla="*/ 31 h 245"/>
                <a:gd name="T4" fmla="*/ 142 w 599"/>
                <a:gd name="T5" fmla="*/ 56 h 245"/>
                <a:gd name="T6" fmla="*/ 142 w 599"/>
                <a:gd name="T7" fmla="*/ 84 h 245"/>
                <a:gd name="T8" fmla="*/ 175 w 599"/>
                <a:gd name="T9" fmla="*/ 84 h 245"/>
                <a:gd name="T10" fmla="*/ 197 w 599"/>
                <a:gd name="T11" fmla="*/ 98 h 245"/>
                <a:gd name="T12" fmla="*/ 197 w 599"/>
                <a:gd name="T13" fmla="*/ 111 h 245"/>
                <a:gd name="T14" fmla="*/ 207 w 599"/>
                <a:gd name="T15" fmla="*/ 151 h 245"/>
                <a:gd name="T16" fmla="*/ 229 w 599"/>
                <a:gd name="T17" fmla="*/ 195 h 245"/>
                <a:gd name="T18" fmla="*/ 187 w 599"/>
                <a:gd name="T19" fmla="*/ 208 h 245"/>
                <a:gd name="T20" fmla="*/ 120 w 599"/>
                <a:gd name="T21" fmla="*/ 182 h 245"/>
                <a:gd name="T22" fmla="*/ 98 w 599"/>
                <a:gd name="T23" fmla="*/ 182 h 245"/>
                <a:gd name="T24" fmla="*/ 75 w 599"/>
                <a:gd name="T25" fmla="*/ 182 h 245"/>
                <a:gd name="T26" fmla="*/ 65 w 599"/>
                <a:gd name="T27" fmla="*/ 151 h 245"/>
                <a:gd name="T28" fmla="*/ 30 w 599"/>
                <a:gd name="T29" fmla="*/ 126 h 245"/>
                <a:gd name="T30" fmla="*/ 0 w 599"/>
                <a:gd name="T31" fmla="*/ 168 h 245"/>
                <a:gd name="T32" fmla="*/ 43 w 599"/>
                <a:gd name="T33" fmla="*/ 208 h 245"/>
                <a:gd name="T34" fmla="*/ 75 w 599"/>
                <a:gd name="T35" fmla="*/ 238 h 245"/>
                <a:gd name="T36" fmla="*/ 98 w 599"/>
                <a:gd name="T37" fmla="*/ 251 h 245"/>
                <a:gd name="T38" fmla="*/ 120 w 599"/>
                <a:gd name="T39" fmla="*/ 278 h 245"/>
                <a:gd name="T40" fmla="*/ 161 w 599"/>
                <a:gd name="T41" fmla="*/ 308 h 245"/>
                <a:gd name="T42" fmla="*/ 240 w 599"/>
                <a:gd name="T43" fmla="*/ 347 h 245"/>
                <a:gd name="T44" fmla="*/ 240 w 599"/>
                <a:gd name="T45" fmla="*/ 290 h 245"/>
                <a:gd name="T46" fmla="*/ 283 w 599"/>
                <a:gd name="T47" fmla="*/ 290 h 245"/>
                <a:gd name="T48" fmla="*/ 327 w 599"/>
                <a:gd name="T49" fmla="*/ 305 h 245"/>
                <a:gd name="T50" fmla="*/ 383 w 599"/>
                <a:gd name="T51" fmla="*/ 305 h 245"/>
                <a:gd name="T52" fmla="*/ 450 w 599"/>
                <a:gd name="T53" fmla="*/ 329 h 245"/>
                <a:gd name="T54" fmla="*/ 472 w 599"/>
                <a:gd name="T55" fmla="*/ 305 h 245"/>
                <a:gd name="T56" fmla="*/ 516 w 599"/>
                <a:gd name="T57" fmla="*/ 329 h 245"/>
                <a:gd name="T58" fmla="*/ 548 w 599"/>
                <a:gd name="T59" fmla="*/ 329 h 245"/>
                <a:gd name="T60" fmla="*/ 591 w 599"/>
                <a:gd name="T61" fmla="*/ 290 h 245"/>
                <a:gd name="T62" fmla="*/ 668 w 599"/>
                <a:gd name="T63" fmla="*/ 305 h 245"/>
                <a:gd name="T64" fmla="*/ 679 w 599"/>
                <a:gd name="T65" fmla="*/ 290 h 245"/>
                <a:gd name="T66" fmla="*/ 657 w 599"/>
                <a:gd name="T67" fmla="*/ 251 h 245"/>
                <a:gd name="T68" fmla="*/ 635 w 599"/>
                <a:gd name="T69" fmla="*/ 238 h 245"/>
                <a:gd name="T70" fmla="*/ 613 w 599"/>
                <a:gd name="T71" fmla="*/ 208 h 245"/>
                <a:gd name="T72" fmla="*/ 561 w 599"/>
                <a:gd name="T73" fmla="*/ 182 h 245"/>
                <a:gd name="T74" fmla="*/ 502 w 599"/>
                <a:gd name="T75" fmla="*/ 141 h 245"/>
                <a:gd name="T76" fmla="*/ 428 w 599"/>
                <a:gd name="T77" fmla="*/ 98 h 245"/>
                <a:gd name="T78" fmla="*/ 394 w 599"/>
                <a:gd name="T79" fmla="*/ 41 h 245"/>
                <a:gd name="T80" fmla="*/ 361 w 599"/>
                <a:gd name="T81" fmla="*/ 31 h 245"/>
                <a:gd name="T82" fmla="*/ 317 w 599"/>
                <a:gd name="T83" fmla="*/ 56 h 245"/>
                <a:gd name="T84" fmla="*/ 295 w 599"/>
                <a:gd name="T85" fmla="*/ 41 h 245"/>
                <a:gd name="T86" fmla="*/ 272 w 599"/>
                <a:gd name="T87" fmla="*/ 12 h 245"/>
                <a:gd name="T88" fmla="*/ 240 w 599"/>
                <a:gd name="T89" fmla="*/ 0 h 245"/>
                <a:gd name="T90" fmla="*/ 207 w 599"/>
                <a:gd name="T91" fmla="*/ 0 h 245"/>
                <a:gd name="T92" fmla="*/ 197 w 599"/>
                <a:gd name="T93" fmla="*/ 12 h 24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599" h="245">
                  <a:moveTo>
                    <a:pt x="171" y="9"/>
                  </a:moveTo>
                  <a:lnTo>
                    <a:pt x="171" y="21"/>
                  </a:lnTo>
                  <a:lnTo>
                    <a:pt x="171" y="28"/>
                  </a:lnTo>
                  <a:lnTo>
                    <a:pt x="152" y="21"/>
                  </a:lnTo>
                  <a:lnTo>
                    <a:pt x="123" y="28"/>
                  </a:lnTo>
                  <a:lnTo>
                    <a:pt x="123" y="38"/>
                  </a:lnTo>
                  <a:lnTo>
                    <a:pt x="123" y="48"/>
                  </a:lnTo>
                  <a:lnTo>
                    <a:pt x="123" y="57"/>
                  </a:lnTo>
                  <a:lnTo>
                    <a:pt x="133" y="57"/>
                  </a:lnTo>
                  <a:lnTo>
                    <a:pt x="152" y="57"/>
                  </a:lnTo>
                  <a:lnTo>
                    <a:pt x="162" y="67"/>
                  </a:lnTo>
                  <a:lnTo>
                    <a:pt x="171" y="67"/>
                  </a:lnTo>
                  <a:lnTo>
                    <a:pt x="179" y="67"/>
                  </a:lnTo>
                  <a:lnTo>
                    <a:pt x="171" y="76"/>
                  </a:lnTo>
                  <a:lnTo>
                    <a:pt x="179" y="96"/>
                  </a:lnTo>
                  <a:lnTo>
                    <a:pt x="179" y="103"/>
                  </a:lnTo>
                  <a:lnTo>
                    <a:pt x="187" y="121"/>
                  </a:lnTo>
                  <a:lnTo>
                    <a:pt x="198" y="134"/>
                  </a:lnTo>
                  <a:lnTo>
                    <a:pt x="179" y="134"/>
                  </a:lnTo>
                  <a:lnTo>
                    <a:pt x="162" y="142"/>
                  </a:lnTo>
                  <a:lnTo>
                    <a:pt x="140" y="134"/>
                  </a:lnTo>
                  <a:lnTo>
                    <a:pt x="104" y="124"/>
                  </a:lnTo>
                  <a:lnTo>
                    <a:pt x="93" y="115"/>
                  </a:lnTo>
                  <a:lnTo>
                    <a:pt x="85" y="124"/>
                  </a:lnTo>
                  <a:lnTo>
                    <a:pt x="75" y="124"/>
                  </a:lnTo>
                  <a:lnTo>
                    <a:pt x="66" y="124"/>
                  </a:lnTo>
                  <a:lnTo>
                    <a:pt x="56" y="115"/>
                  </a:lnTo>
                  <a:lnTo>
                    <a:pt x="56" y="103"/>
                  </a:lnTo>
                  <a:lnTo>
                    <a:pt x="46" y="86"/>
                  </a:lnTo>
                  <a:lnTo>
                    <a:pt x="27" y="86"/>
                  </a:lnTo>
                  <a:lnTo>
                    <a:pt x="8" y="96"/>
                  </a:lnTo>
                  <a:lnTo>
                    <a:pt x="0" y="115"/>
                  </a:lnTo>
                  <a:lnTo>
                    <a:pt x="18" y="134"/>
                  </a:lnTo>
                  <a:lnTo>
                    <a:pt x="37" y="142"/>
                  </a:lnTo>
                  <a:lnTo>
                    <a:pt x="46" y="151"/>
                  </a:lnTo>
                  <a:lnTo>
                    <a:pt x="66" y="163"/>
                  </a:lnTo>
                  <a:lnTo>
                    <a:pt x="75" y="163"/>
                  </a:lnTo>
                  <a:lnTo>
                    <a:pt x="85" y="172"/>
                  </a:lnTo>
                  <a:lnTo>
                    <a:pt x="85" y="180"/>
                  </a:lnTo>
                  <a:lnTo>
                    <a:pt x="104" y="190"/>
                  </a:lnTo>
                  <a:lnTo>
                    <a:pt x="123" y="199"/>
                  </a:lnTo>
                  <a:lnTo>
                    <a:pt x="140" y="211"/>
                  </a:lnTo>
                  <a:lnTo>
                    <a:pt x="198" y="228"/>
                  </a:lnTo>
                  <a:lnTo>
                    <a:pt x="208" y="238"/>
                  </a:lnTo>
                  <a:lnTo>
                    <a:pt x="208" y="218"/>
                  </a:lnTo>
                  <a:lnTo>
                    <a:pt x="208" y="199"/>
                  </a:lnTo>
                  <a:lnTo>
                    <a:pt x="227" y="190"/>
                  </a:lnTo>
                  <a:lnTo>
                    <a:pt x="246" y="199"/>
                  </a:lnTo>
                  <a:lnTo>
                    <a:pt x="265" y="209"/>
                  </a:lnTo>
                  <a:lnTo>
                    <a:pt x="284" y="209"/>
                  </a:lnTo>
                  <a:lnTo>
                    <a:pt x="323" y="199"/>
                  </a:lnTo>
                  <a:lnTo>
                    <a:pt x="332" y="209"/>
                  </a:lnTo>
                  <a:lnTo>
                    <a:pt x="352" y="245"/>
                  </a:lnTo>
                  <a:lnTo>
                    <a:pt x="390" y="226"/>
                  </a:lnTo>
                  <a:lnTo>
                    <a:pt x="399" y="218"/>
                  </a:lnTo>
                  <a:lnTo>
                    <a:pt x="409" y="209"/>
                  </a:lnTo>
                  <a:lnTo>
                    <a:pt x="419" y="218"/>
                  </a:lnTo>
                  <a:lnTo>
                    <a:pt x="447" y="226"/>
                  </a:lnTo>
                  <a:lnTo>
                    <a:pt x="467" y="218"/>
                  </a:lnTo>
                  <a:lnTo>
                    <a:pt x="476" y="226"/>
                  </a:lnTo>
                  <a:lnTo>
                    <a:pt x="513" y="209"/>
                  </a:lnTo>
                  <a:lnTo>
                    <a:pt x="513" y="199"/>
                  </a:lnTo>
                  <a:lnTo>
                    <a:pt x="522" y="209"/>
                  </a:lnTo>
                  <a:lnTo>
                    <a:pt x="580" y="209"/>
                  </a:lnTo>
                  <a:lnTo>
                    <a:pt x="599" y="211"/>
                  </a:lnTo>
                  <a:lnTo>
                    <a:pt x="589" y="199"/>
                  </a:lnTo>
                  <a:lnTo>
                    <a:pt x="580" y="180"/>
                  </a:lnTo>
                  <a:lnTo>
                    <a:pt x="570" y="172"/>
                  </a:lnTo>
                  <a:lnTo>
                    <a:pt x="551" y="172"/>
                  </a:lnTo>
                  <a:lnTo>
                    <a:pt x="551" y="163"/>
                  </a:lnTo>
                  <a:lnTo>
                    <a:pt x="551" y="151"/>
                  </a:lnTo>
                  <a:lnTo>
                    <a:pt x="532" y="142"/>
                  </a:lnTo>
                  <a:lnTo>
                    <a:pt x="505" y="124"/>
                  </a:lnTo>
                  <a:lnTo>
                    <a:pt x="486" y="124"/>
                  </a:lnTo>
                  <a:lnTo>
                    <a:pt x="455" y="103"/>
                  </a:lnTo>
                  <a:lnTo>
                    <a:pt x="436" y="96"/>
                  </a:lnTo>
                  <a:lnTo>
                    <a:pt x="399" y="76"/>
                  </a:lnTo>
                  <a:lnTo>
                    <a:pt x="371" y="67"/>
                  </a:lnTo>
                  <a:lnTo>
                    <a:pt x="352" y="48"/>
                  </a:lnTo>
                  <a:lnTo>
                    <a:pt x="342" y="28"/>
                  </a:lnTo>
                  <a:lnTo>
                    <a:pt x="332" y="28"/>
                  </a:lnTo>
                  <a:lnTo>
                    <a:pt x="313" y="21"/>
                  </a:lnTo>
                  <a:lnTo>
                    <a:pt x="294" y="28"/>
                  </a:lnTo>
                  <a:lnTo>
                    <a:pt x="275" y="38"/>
                  </a:lnTo>
                  <a:lnTo>
                    <a:pt x="265" y="38"/>
                  </a:lnTo>
                  <a:lnTo>
                    <a:pt x="256" y="28"/>
                  </a:lnTo>
                  <a:lnTo>
                    <a:pt x="246" y="21"/>
                  </a:lnTo>
                  <a:lnTo>
                    <a:pt x="236" y="9"/>
                  </a:lnTo>
                  <a:lnTo>
                    <a:pt x="219" y="0"/>
                  </a:lnTo>
                  <a:lnTo>
                    <a:pt x="208" y="0"/>
                  </a:lnTo>
                  <a:lnTo>
                    <a:pt x="198" y="0"/>
                  </a:lnTo>
                  <a:lnTo>
                    <a:pt x="179" y="0"/>
                  </a:lnTo>
                  <a:lnTo>
                    <a:pt x="152" y="9"/>
                  </a:lnTo>
                  <a:lnTo>
                    <a:pt x="171" y="9"/>
                  </a:lnTo>
                  <a:close/>
                </a:path>
              </a:pathLst>
            </a:custGeom>
            <a:solidFill>
              <a:srgbClr val="99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621" name="Freeform 90"/>
            <p:cNvSpPr>
              <a:spLocks/>
            </p:cNvSpPr>
            <p:nvPr/>
          </p:nvSpPr>
          <p:spPr bwMode="auto">
            <a:xfrm>
              <a:off x="1579" y="3431"/>
              <a:ext cx="628" cy="278"/>
            </a:xfrm>
            <a:custGeom>
              <a:avLst/>
              <a:gdLst>
                <a:gd name="T0" fmla="*/ 197 w 599"/>
                <a:gd name="T1" fmla="*/ 31 h 245"/>
                <a:gd name="T2" fmla="*/ 175 w 599"/>
                <a:gd name="T3" fmla="*/ 31 h 245"/>
                <a:gd name="T4" fmla="*/ 142 w 599"/>
                <a:gd name="T5" fmla="*/ 56 h 245"/>
                <a:gd name="T6" fmla="*/ 142 w 599"/>
                <a:gd name="T7" fmla="*/ 84 h 245"/>
                <a:gd name="T8" fmla="*/ 175 w 599"/>
                <a:gd name="T9" fmla="*/ 84 h 245"/>
                <a:gd name="T10" fmla="*/ 197 w 599"/>
                <a:gd name="T11" fmla="*/ 98 h 245"/>
                <a:gd name="T12" fmla="*/ 197 w 599"/>
                <a:gd name="T13" fmla="*/ 111 h 245"/>
                <a:gd name="T14" fmla="*/ 207 w 599"/>
                <a:gd name="T15" fmla="*/ 151 h 245"/>
                <a:gd name="T16" fmla="*/ 229 w 599"/>
                <a:gd name="T17" fmla="*/ 195 h 245"/>
                <a:gd name="T18" fmla="*/ 187 w 599"/>
                <a:gd name="T19" fmla="*/ 208 h 245"/>
                <a:gd name="T20" fmla="*/ 120 w 599"/>
                <a:gd name="T21" fmla="*/ 182 h 245"/>
                <a:gd name="T22" fmla="*/ 98 w 599"/>
                <a:gd name="T23" fmla="*/ 182 h 245"/>
                <a:gd name="T24" fmla="*/ 75 w 599"/>
                <a:gd name="T25" fmla="*/ 182 h 245"/>
                <a:gd name="T26" fmla="*/ 65 w 599"/>
                <a:gd name="T27" fmla="*/ 151 h 245"/>
                <a:gd name="T28" fmla="*/ 30 w 599"/>
                <a:gd name="T29" fmla="*/ 126 h 245"/>
                <a:gd name="T30" fmla="*/ 0 w 599"/>
                <a:gd name="T31" fmla="*/ 168 h 245"/>
                <a:gd name="T32" fmla="*/ 43 w 599"/>
                <a:gd name="T33" fmla="*/ 208 h 245"/>
                <a:gd name="T34" fmla="*/ 75 w 599"/>
                <a:gd name="T35" fmla="*/ 238 h 245"/>
                <a:gd name="T36" fmla="*/ 98 w 599"/>
                <a:gd name="T37" fmla="*/ 251 h 245"/>
                <a:gd name="T38" fmla="*/ 120 w 599"/>
                <a:gd name="T39" fmla="*/ 278 h 245"/>
                <a:gd name="T40" fmla="*/ 161 w 599"/>
                <a:gd name="T41" fmla="*/ 308 h 245"/>
                <a:gd name="T42" fmla="*/ 240 w 599"/>
                <a:gd name="T43" fmla="*/ 347 h 245"/>
                <a:gd name="T44" fmla="*/ 240 w 599"/>
                <a:gd name="T45" fmla="*/ 290 h 245"/>
                <a:gd name="T46" fmla="*/ 283 w 599"/>
                <a:gd name="T47" fmla="*/ 290 h 245"/>
                <a:gd name="T48" fmla="*/ 327 w 599"/>
                <a:gd name="T49" fmla="*/ 305 h 245"/>
                <a:gd name="T50" fmla="*/ 383 w 599"/>
                <a:gd name="T51" fmla="*/ 305 h 245"/>
                <a:gd name="T52" fmla="*/ 450 w 599"/>
                <a:gd name="T53" fmla="*/ 329 h 245"/>
                <a:gd name="T54" fmla="*/ 472 w 599"/>
                <a:gd name="T55" fmla="*/ 305 h 245"/>
                <a:gd name="T56" fmla="*/ 516 w 599"/>
                <a:gd name="T57" fmla="*/ 329 h 245"/>
                <a:gd name="T58" fmla="*/ 548 w 599"/>
                <a:gd name="T59" fmla="*/ 329 h 245"/>
                <a:gd name="T60" fmla="*/ 591 w 599"/>
                <a:gd name="T61" fmla="*/ 290 h 245"/>
                <a:gd name="T62" fmla="*/ 668 w 599"/>
                <a:gd name="T63" fmla="*/ 305 h 245"/>
                <a:gd name="T64" fmla="*/ 679 w 599"/>
                <a:gd name="T65" fmla="*/ 290 h 245"/>
                <a:gd name="T66" fmla="*/ 657 w 599"/>
                <a:gd name="T67" fmla="*/ 251 h 245"/>
                <a:gd name="T68" fmla="*/ 635 w 599"/>
                <a:gd name="T69" fmla="*/ 238 h 245"/>
                <a:gd name="T70" fmla="*/ 613 w 599"/>
                <a:gd name="T71" fmla="*/ 208 h 245"/>
                <a:gd name="T72" fmla="*/ 561 w 599"/>
                <a:gd name="T73" fmla="*/ 182 h 245"/>
                <a:gd name="T74" fmla="*/ 502 w 599"/>
                <a:gd name="T75" fmla="*/ 141 h 245"/>
                <a:gd name="T76" fmla="*/ 428 w 599"/>
                <a:gd name="T77" fmla="*/ 98 h 245"/>
                <a:gd name="T78" fmla="*/ 394 w 599"/>
                <a:gd name="T79" fmla="*/ 41 h 245"/>
                <a:gd name="T80" fmla="*/ 361 w 599"/>
                <a:gd name="T81" fmla="*/ 31 h 245"/>
                <a:gd name="T82" fmla="*/ 317 w 599"/>
                <a:gd name="T83" fmla="*/ 56 h 245"/>
                <a:gd name="T84" fmla="*/ 295 w 599"/>
                <a:gd name="T85" fmla="*/ 41 h 245"/>
                <a:gd name="T86" fmla="*/ 272 w 599"/>
                <a:gd name="T87" fmla="*/ 12 h 245"/>
                <a:gd name="T88" fmla="*/ 240 w 599"/>
                <a:gd name="T89" fmla="*/ 0 h 245"/>
                <a:gd name="T90" fmla="*/ 207 w 599"/>
                <a:gd name="T91" fmla="*/ 0 h 245"/>
                <a:gd name="T92" fmla="*/ 197 w 599"/>
                <a:gd name="T93" fmla="*/ 12 h 24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599" h="245">
                  <a:moveTo>
                    <a:pt x="171" y="9"/>
                  </a:moveTo>
                  <a:lnTo>
                    <a:pt x="171" y="21"/>
                  </a:lnTo>
                  <a:lnTo>
                    <a:pt x="171" y="28"/>
                  </a:lnTo>
                  <a:lnTo>
                    <a:pt x="152" y="21"/>
                  </a:lnTo>
                  <a:lnTo>
                    <a:pt x="123" y="28"/>
                  </a:lnTo>
                  <a:lnTo>
                    <a:pt x="123" y="38"/>
                  </a:lnTo>
                  <a:lnTo>
                    <a:pt x="123" y="48"/>
                  </a:lnTo>
                  <a:lnTo>
                    <a:pt x="123" y="57"/>
                  </a:lnTo>
                  <a:lnTo>
                    <a:pt x="133" y="57"/>
                  </a:lnTo>
                  <a:lnTo>
                    <a:pt x="152" y="57"/>
                  </a:lnTo>
                  <a:lnTo>
                    <a:pt x="162" y="67"/>
                  </a:lnTo>
                  <a:lnTo>
                    <a:pt x="171" y="67"/>
                  </a:lnTo>
                  <a:lnTo>
                    <a:pt x="179" y="67"/>
                  </a:lnTo>
                  <a:lnTo>
                    <a:pt x="171" y="76"/>
                  </a:lnTo>
                  <a:lnTo>
                    <a:pt x="179" y="96"/>
                  </a:lnTo>
                  <a:lnTo>
                    <a:pt x="179" y="103"/>
                  </a:lnTo>
                  <a:lnTo>
                    <a:pt x="187" y="121"/>
                  </a:lnTo>
                  <a:lnTo>
                    <a:pt x="198" y="134"/>
                  </a:lnTo>
                  <a:lnTo>
                    <a:pt x="179" y="134"/>
                  </a:lnTo>
                  <a:lnTo>
                    <a:pt x="162" y="142"/>
                  </a:lnTo>
                  <a:lnTo>
                    <a:pt x="140" y="134"/>
                  </a:lnTo>
                  <a:lnTo>
                    <a:pt x="104" y="124"/>
                  </a:lnTo>
                  <a:lnTo>
                    <a:pt x="93" y="115"/>
                  </a:lnTo>
                  <a:lnTo>
                    <a:pt x="85" y="124"/>
                  </a:lnTo>
                  <a:lnTo>
                    <a:pt x="75" y="124"/>
                  </a:lnTo>
                  <a:lnTo>
                    <a:pt x="66" y="124"/>
                  </a:lnTo>
                  <a:lnTo>
                    <a:pt x="56" y="115"/>
                  </a:lnTo>
                  <a:lnTo>
                    <a:pt x="56" y="103"/>
                  </a:lnTo>
                  <a:lnTo>
                    <a:pt x="46" y="86"/>
                  </a:lnTo>
                  <a:lnTo>
                    <a:pt x="27" y="86"/>
                  </a:lnTo>
                  <a:lnTo>
                    <a:pt x="8" y="96"/>
                  </a:lnTo>
                  <a:lnTo>
                    <a:pt x="0" y="115"/>
                  </a:lnTo>
                  <a:lnTo>
                    <a:pt x="18" y="134"/>
                  </a:lnTo>
                  <a:lnTo>
                    <a:pt x="37" y="142"/>
                  </a:lnTo>
                  <a:lnTo>
                    <a:pt x="46" y="151"/>
                  </a:lnTo>
                  <a:lnTo>
                    <a:pt x="66" y="163"/>
                  </a:lnTo>
                  <a:lnTo>
                    <a:pt x="75" y="163"/>
                  </a:lnTo>
                  <a:lnTo>
                    <a:pt x="85" y="172"/>
                  </a:lnTo>
                  <a:lnTo>
                    <a:pt x="85" y="180"/>
                  </a:lnTo>
                  <a:lnTo>
                    <a:pt x="104" y="190"/>
                  </a:lnTo>
                  <a:lnTo>
                    <a:pt x="123" y="199"/>
                  </a:lnTo>
                  <a:lnTo>
                    <a:pt x="140" y="211"/>
                  </a:lnTo>
                  <a:lnTo>
                    <a:pt x="198" y="228"/>
                  </a:lnTo>
                  <a:lnTo>
                    <a:pt x="208" y="238"/>
                  </a:lnTo>
                  <a:lnTo>
                    <a:pt x="208" y="218"/>
                  </a:lnTo>
                  <a:lnTo>
                    <a:pt x="208" y="199"/>
                  </a:lnTo>
                  <a:lnTo>
                    <a:pt x="227" y="190"/>
                  </a:lnTo>
                  <a:lnTo>
                    <a:pt x="246" y="199"/>
                  </a:lnTo>
                  <a:lnTo>
                    <a:pt x="265" y="209"/>
                  </a:lnTo>
                  <a:lnTo>
                    <a:pt x="284" y="209"/>
                  </a:lnTo>
                  <a:lnTo>
                    <a:pt x="323" y="199"/>
                  </a:lnTo>
                  <a:lnTo>
                    <a:pt x="332" y="209"/>
                  </a:lnTo>
                  <a:lnTo>
                    <a:pt x="352" y="245"/>
                  </a:lnTo>
                  <a:lnTo>
                    <a:pt x="390" y="226"/>
                  </a:lnTo>
                  <a:lnTo>
                    <a:pt x="399" y="218"/>
                  </a:lnTo>
                  <a:lnTo>
                    <a:pt x="409" y="209"/>
                  </a:lnTo>
                  <a:lnTo>
                    <a:pt x="419" y="218"/>
                  </a:lnTo>
                  <a:lnTo>
                    <a:pt x="447" y="226"/>
                  </a:lnTo>
                  <a:lnTo>
                    <a:pt x="467" y="218"/>
                  </a:lnTo>
                  <a:lnTo>
                    <a:pt x="476" y="226"/>
                  </a:lnTo>
                  <a:lnTo>
                    <a:pt x="513" y="209"/>
                  </a:lnTo>
                  <a:lnTo>
                    <a:pt x="513" y="199"/>
                  </a:lnTo>
                  <a:lnTo>
                    <a:pt x="522" y="209"/>
                  </a:lnTo>
                  <a:lnTo>
                    <a:pt x="580" y="209"/>
                  </a:lnTo>
                  <a:lnTo>
                    <a:pt x="599" y="211"/>
                  </a:lnTo>
                  <a:lnTo>
                    <a:pt x="589" y="199"/>
                  </a:lnTo>
                  <a:lnTo>
                    <a:pt x="580" y="180"/>
                  </a:lnTo>
                  <a:lnTo>
                    <a:pt x="570" y="172"/>
                  </a:lnTo>
                  <a:lnTo>
                    <a:pt x="551" y="172"/>
                  </a:lnTo>
                  <a:lnTo>
                    <a:pt x="551" y="163"/>
                  </a:lnTo>
                  <a:lnTo>
                    <a:pt x="551" y="151"/>
                  </a:lnTo>
                  <a:lnTo>
                    <a:pt x="532" y="142"/>
                  </a:lnTo>
                  <a:lnTo>
                    <a:pt x="505" y="124"/>
                  </a:lnTo>
                  <a:lnTo>
                    <a:pt x="486" y="124"/>
                  </a:lnTo>
                  <a:lnTo>
                    <a:pt x="455" y="103"/>
                  </a:lnTo>
                  <a:lnTo>
                    <a:pt x="436" y="96"/>
                  </a:lnTo>
                  <a:lnTo>
                    <a:pt x="399" y="76"/>
                  </a:lnTo>
                  <a:lnTo>
                    <a:pt x="371" y="67"/>
                  </a:lnTo>
                  <a:lnTo>
                    <a:pt x="352" y="48"/>
                  </a:lnTo>
                  <a:lnTo>
                    <a:pt x="342" y="28"/>
                  </a:lnTo>
                  <a:lnTo>
                    <a:pt x="332" y="28"/>
                  </a:lnTo>
                  <a:lnTo>
                    <a:pt x="313" y="21"/>
                  </a:lnTo>
                  <a:lnTo>
                    <a:pt x="294" y="28"/>
                  </a:lnTo>
                  <a:lnTo>
                    <a:pt x="275" y="38"/>
                  </a:lnTo>
                  <a:lnTo>
                    <a:pt x="265" y="38"/>
                  </a:lnTo>
                  <a:lnTo>
                    <a:pt x="256" y="28"/>
                  </a:lnTo>
                  <a:lnTo>
                    <a:pt x="246" y="21"/>
                  </a:lnTo>
                  <a:lnTo>
                    <a:pt x="236" y="9"/>
                  </a:lnTo>
                  <a:lnTo>
                    <a:pt x="219" y="0"/>
                  </a:lnTo>
                  <a:lnTo>
                    <a:pt x="208" y="0"/>
                  </a:lnTo>
                  <a:lnTo>
                    <a:pt x="198" y="0"/>
                  </a:lnTo>
                  <a:lnTo>
                    <a:pt x="179" y="0"/>
                  </a:lnTo>
                  <a:lnTo>
                    <a:pt x="152" y="9"/>
                  </a:lnTo>
                  <a:lnTo>
                    <a:pt x="171" y="9"/>
                  </a:lnTo>
                </a:path>
              </a:pathLst>
            </a:custGeom>
            <a:noFill/>
            <a:ln w="6350">
              <a:solidFill>
                <a:srgbClr val="7F7F7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622" name="Freeform 91"/>
            <p:cNvSpPr>
              <a:spLocks/>
            </p:cNvSpPr>
            <p:nvPr/>
          </p:nvSpPr>
          <p:spPr bwMode="auto">
            <a:xfrm>
              <a:off x="1408" y="3486"/>
              <a:ext cx="409" cy="354"/>
            </a:xfrm>
            <a:custGeom>
              <a:avLst/>
              <a:gdLst>
                <a:gd name="T0" fmla="*/ 349 w 390"/>
                <a:gd name="T1" fmla="*/ 238 h 312"/>
                <a:gd name="T2" fmla="*/ 308 w 390"/>
                <a:gd name="T3" fmla="*/ 208 h 312"/>
                <a:gd name="T4" fmla="*/ 286 w 390"/>
                <a:gd name="T5" fmla="*/ 182 h 312"/>
                <a:gd name="T6" fmla="*/ 264 w 390"/>
                <a:gd name="T7" fmla="*/ 168 h 312"/>
                <a:gd name="T8" fmla="*/ 231 w 390"/>
                <a:gd name="T9" fmla="*/ 137 h 312"/>
                <a:gd name="T10" fmla="*/ 188 w 390"/>
                <a:gd name="T11" fmla="*/ 98 h 312"/>
                <a:gd name="T12" fmla="*/ 219 w 390"/>
                <a:gd name="T13" fmla="*/ 56 h 312"/>
                <a:gd name="T14" fmla="*/ 253 w 390"/>
                <a:gd name="T15" fmla="*/ 79 h 312"/>
                <a:gd name="T16" fmla="*/ 264 w 390"/>
                <a:gd name="T17" fmla="*/ 111 h 312"/>
                <a:gd name="T18" fmla="*/ 286 w 390"/>
                <a:gd name="T19" fmla="*/ 111 h 312"/>
                <a:gd name="T20" fmla="*/ 308 w 390"/>
                <a:gd name="T21" fmla="*/ 98 h 312"/>
                <a:gd name="T22" fmla="*/ 275 w 390"/>
                <a:gd name="T23" fmla="*/ 69 h 312"/>
                <a:gd name="T24" fmla="*/ 295 w 390"/>
                <a:gd name="T25" fmla="*/ 28 h 312"/>
                <a:gd name="T26" fmla="*/ 231 w 390"/>
                <a:gd name="T27" fmla="*/ 0 h 312"/>
                <a:gd name="T28" fmla="*/ 153 w 390"/>
                <a:gd name="T29" fmla="*/ 28 h 312"/>
                <a:gd name="T30" fmla="*/ 120 w 390"/>
                <a:gd name="T31" fmla="*/ 69 h 312"/>
                <a:gd name="T32" fmla="*/ 76 w 390"/>
                <a:gd name="T33" fmla="*/ 41 h 312"/>
                <a:gd name="T34" fmla="*/ 100 w 390"/>
                <a:gd name="T35" fmla="*/ 111 h 312"/>
                <a:gd name="T36" fmla="*/ 76 w 390"/>
                <a:gd name="T37" fmla="*/ 168 h 312"/>
                <a:gd name="T38" fmla="*/ 30 w 390"/>
                <a:gd name="T39" fmla="*/ 193 h 312"/>
                <a:gd name="T40" fmla="*/ 0 w 390"/>
                <a:gd name="T41" fmla="*/ 218 h 312"/>
                <a:gd name="T42" fmla="*/ 21 w 390"/>
                <a:gd name="T43" fmla="*/ 278 h 312"/>
                <a:gd name="T44" fmla="*/ 55 w 390"/>
                <a:gd name="T45" fmla="*/ 278 h 312"/>
                <a:gd name="T46" fmla="*/ 76 w 390"/>
                <a:gd name="T47" fmla="*/ 303 h 312"/>
                <a:gd name="T48" fmla="*/ 100 w 390"/>
                <a:gd name="T49" fmla="*/ 260 h 312"/>
                <a:gd name="T50" fmla="*/ 132 w 390"/>
                <a:gd name="T51" fmla="*/ 248 h 312"/>
                <a:gd name="T52" fmla="*/ 153 w 390"/>
                <a:gd name="T53" fmla="*/ 303 h 312"/>
                <a:gd name="T54" fmla="*/ 164 w 390"/>
                <a:gd name="T55" fmla="*/ 278 h 312"/>
                <a:gd name="T56" fmla="*/ 197 w 390"/>
                <a:gd name="T57" fmla="*/ 248 h 312"/>
                <a:gd name="T58" fmla="*/ 231 w 390"/>
                <a:gd name="T59" fmla="*/ 278 h 312"/>
                <a:gd name="T60" fmla="*/ 219 w 390"/>
                <a:gd name="T61" fmla="*/ 303 h 312"/>
                <a:gd name="T62" fmla="*/ 219 w 390"/>
                <a:gd name="T63" fmla="*/ 357 h 312"/>
                <a:gd name="T64" fmla="*/ 197 w 390"/>
                <a:gd name="T65" fmla="*/ 414 h 312"/>
                <a:gd name="T66" fmla="*/ 241 w 390"/>
                <a:gd name="T67" fmla="*/ 428 h 312"/>
                <a:gd name="T68" fmla="*/ 275 w 390"/>
                <a:gd name="T69" fmla="*/ 428 h 312"/>
                <a:gd name="T70" fmla="*/ 308 w 390"/>
                <a:gd name="T71" fmla="*/ 428 h 312"/>
                <a:gd name="T72" fmla="*/ 341 w 390"/>
                <a:gd name="T73" fmla="*/ 446 h 312"/>
                <a:gd name="T74" fmla="*/ 385 w 390"/>
                <a:gd name="T75" fmla="*/ 456 h 312"/>
                <a:gd name="T76" fmla="*/ 442 w 390"/>
                <a:gd name="T77" fmla="*/ 446 h 312"/>
                <a:gd name="T78" fmla="*/ 442 w 390"/>
                <a:gd name="T79" fmla="*/ 414 h 312"/>
                <a:gd name="T80" fmla="*/ 450 w 390"/>
                <a:gd name="T81" fmla="*/ 388 h 312"/>
                <a:gd name="T82" fmla="*/ 416 w 390"/>
                <a:gd name="T83" fmla="*/ 334 h 312"/>
                <a:gd name="T84" fmla="*/ 416 w 390"/>
                <a:gd name="T85" fmla="*/ 288 h 312"/>
                <a:gd name="T86" fmla="*/ 416 w 390"/>
                <a:gd name="T87" fmla="*/ 262 h 31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390" h="312">
                  <a:moveTo>
                    <a:pt x="361" y="180"/>
                  </a:moveTo>
                  <a:lnTo>
                    <a:pt x="303" y="163"/>
                  </a:lnTo>
                  <a:lnTo>
                    <a:pt x="286" y="151"/>
                  </a:lnTo>
                  <a:lnTo>
                    <a:pt x="267" y="142"/>
                  </a:lnTo>
                  <a:lnTo>
                    <a:pt x="248" y="132"/>
                  </a:lnTo>
                  <a:lnTo>
                    <a:pt x="248" y="124"/>
                  </a:lnTo>
                  <a:lnTo>
                    <a:pt x="238" y="115"/>
                  </a:lnTo>
                  <a:lnTo>
                    <a:pt x="229" y="115"/>
                  </a:lnTo>
                  <a:lnTo>
                    <a:pt x="209" y="103"/>
                  </a:lnTo>
                  <a:lnTo>
                    <a:pt x="200" y="94"/>
                  </a:lnTo>
                  <a:lnTo>
                    <a:pt x="181" y="86"/>
                  </a:lnTo>
                  <a:lnTo>
                    <a:pt x="163" y="67"/>
                  </a:lnTo>
                  <a:lnTo>
                    <a:pt x="171" y="48"/>
                  </a:lnTo>
                  <a:lnTo>
                    <a:pt x="190" y="38"/>
                  </a:lnTo>
                  <a:lnTo>
                    <a:pt x="209" y="38"/>
                  </a:lnTo>
                  <a:lnTo>
                    <a:pt x="219" y="55"/>
                  </a:lnTo>
                  <a:lnTo>
                    <a:pt x="219" y="67"/>
                  </a:lnTo>
                  <a:lnTo>
                    <a:pt x="229" y="76"/>
                  </a:lnTo>
                  <a:lnTo>
                    <a:pt x="238" y="76"/>
                  </a:lnTo>
                  <a:lnTo>
                    <a:pt x="248" y="76"/>
                  </a:lnTo>
                  <a:lnTo>
                    <a:pt x="256" y="67"/>
                  </a:lnTo>
                  <a:lnTo>
                    <a:pt x="267" y="67"/>
                  </a:lnTo>
                  <a:lnTo>
                    <a:pt x="248" y="55"/>
                  </a:lnTo>
                  <a:lnTo>
                    <a:pt x="238" y="48"/>
                  </a:lnTo>
                  <a:lnTo>
                    <a:pt x="267" y="38"/>
                  </a:lnTo>
                  <a:lnTo>
                    <a:pt x="256" y="19"/>
                  </a:lnTo>
                  <a:lnTo>
                    <a:pt x="219" y="19"/>
                  </a:lnTo>
                  <a:lnTo>
                    <a:pt x="200" y="0"/>
                  </a:lnTo>
                  <a:lnTo>
                    <a:pt x="171" y="28"/>
                  </a:lnTo>
                  <a:lnTo>
                    <a:pt x="133" y="19"/>
                  </a:lnTo>
                  <a:lnTo>
                    <a:pt x="123" y="38"/>
                  </a:lnTo>
                  <a:lnTo>
                    <a:pt x="104" y="48"/>
                  </a:lnTo>
                  <a:lnTo>
                    <a:pt x="75" y="19"/>
                  </a:lnTo>
                  <a:lnTo>
                    <a:pt x="66" y="28"/>
                  </a:lnTo>
                  <a:lnTo>
                    <a:pt x="58" y="38"/>
                  </a:lnTo>
                  <a:lnTo>
                    <a:pt x="87" y="76"/>
                  </a:lnTo>
                  <a:lnTo>
                    <a:pt x="66" y="94"/>
                  </a:lnTo>
                  <a:lnTo>
                    <a:pt x="66" y="115"/>
                  </a:lnTo>
                  <a:lnTo>
                    <a:pt x="48" y="132"/>
                  </a:lnTo>
                  <a:lnTo>
                    <a:pt x="27" y="132"/>
                  </a:lnTo>
                  <a:lnTo>
                    <a:pt x="0" y="151"/>
                  </a:lnTo>
                  <a:lnTo>
                    <a:pt x="0" y="149"/>
                  </a:lnTo>
                  <a:lnTo>
                    <a:pt x="10" y="178"/>
                  </a:lnTo>
                  <a:lnTo>
                    <a:pt x="18" y="190"/>
                  </a:lnTo>
                  <a:lnTo>
                    <a:pt x="27" y="178"/>
                  </a:lnTo>
                  <a:lnTo>
                    <a:pt x="48" y="190"/>
                  </a:lnTo>
                  <a:lnTo>
                    <a:pt x="58" y="197"/>
                  </a:lnTo>
                  <a:lnTo>
                    <a:pt x="66" y="207"/>
                  </a:lnTo>
                  <a:lnTo>
                    <a:pt x="75" y="207"/>
                  </a:lnTo>
                  <a:lnTo>
                    <a:pt x="87" y="178"/>
                  </a:lnTo>
                  <a:lnTo>
                    <a:pt x="104" y="170"/>
                  </a:lnTo>
                  <a:lnTo>
                    <a:pt x="114" y="170"/>
                  </a:lnTo>
                  <a:lnTo>
                    <a:pt x="123" y="190"/>
                  </a:lnTo>
                  <a:lnTo>
                    <a:pt x="133" y="207"/>
                  </a:lnTo>
                  <a:lnTo>
                    <a:pt x="142" y="197"/>
                  </a:lnTo>
                  <a:lnTo>
                    <a:pt x="142" y="190"/>
                  </a:lnTo>
                  <a:lnTo>
                    <a:pt x="152" y="178"/>
                  </a:lnTo>
                  <a:lnTo>
                    <a:pt x="171" y="170"/>
                  </a:lnTo>
                  <a:lnTo>
                    <a:pt x="190" y="178"/>
                  </a:lnTo>
                  <a:lnTo>
                    <a:pt x="200" y="190"/>
                  </a:lnTo>
                  <a:lnTo>
                    <a:pt x="190" y="197"/>
                  </a:lnTo>
                  <a:lnTo>
                    <a:pt x="190" y="207"/>
                  </a:lnTo>
                  <a:lnTo>
                    <a:pt x="200" y="228"/>
                  </a:lnTo>
                  <a:lnTo>
                    <a:pt x="190" y="245"/>
                  </a:lnTo>
                  <a:lnTo>
                    <a:pt x="171" y="265"/>
                  </a:lnTo>
                  <a:lnTo>
                    <a:pt x="171" y="284"/>
                  </a:lnTo>
                  <a:lnTo>
                    <a:pt x="190" y="293"/>
                  </a:lnTo>
                  <a:lnTo>
                    <a:pt x="209" y="293"/>
                  </a:lnTo>
                  <a:lnTo>
                    <a:pt x="219" y="293"/>
                  </a:lnTo>
                  <a:lnTo>
                    <a:pt x="238" y="293"/>
                  </a:lnTo>
                  <a:lnTo>
                    <a:pt x="248" y="305"/>
                  </a:lnTo>
                  <a:lnTo>
                    <a:pt x="267" y="293"/>
                  </a:lnTo>
                  <a:lnTo>
                    <a:pt x="277" y="293"/>
                  </a:lnTo>
                  <a:lnTo>
                    <a:pt x="296" y="305"/>
                  </a:lnTo>
                  <a:lnTo>
                    <a:pt x="315" y="312"/>
                  </a:lnTo>
                  <a:lnTo>
                    <a:pt x="334" y="312"/>
                  </a:lnTo>
                  <a:lnTo>
                    <a:pt x="371" y="312"/>
                  </a:lnTo>
                  <a:lnTo>
                    <a:pt x="382" y="305"/>
                  </a:lnTo>
                  <a:lnTo>
                    <a:pt x="371" y="293"/>
                  </a:lnTo>
                  <a:lnTo>
                    <a:pt x="382" y="284"/>
                  </a:lnTo>
                  <a:lnTo>
                    <a:pt x="382" y="265"/>
                  </a:lnTo>
                  <a:lnTo>
                    <a:pt x="390" y="265"/>
                  </a:lnTo>
                  <a:lnTo>
                    <a:pt x="382" y="245"/>
                  </a:lnTo>
                  <a:lnTo>
                    <a:pt x="361" y="228"/>
                  </a:lnTo>
                  <a:lnTo>
                    <a:pt x="342" y="218"/>
                  </a:lnTo>
                  <a:lnTo>
                    <a:pt x="361" y="197"/>
                  </a:lnTo>
                  <a:lnTo>
                    <a:pt x="373" y="188"/>
                  </a:lnTo>
                  <a:lnTo>
                    <a:pt x="361" y="180"/>
                  </a:lnTo>
                  <a:close/>
                </a:path>
              </a:pathLst>
            </a:custGeom>
            <a:solidFill>
              <a:srgbClr val="CC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623" name="Freeform 92"/>
            <p:cNvSpPr>
              <a:spLocks/>
            </p:cNvSpPr>
            <p:nvPr/>
          </p:nvSpPr>
          <p:spPr bwMode="auto">
            <a:xfrm>
              <a:off x="1408" y="3486"/>
              <a:ext cx="409" cy="354"/>
            </a:xfrm>
            <a:custGeom>
              <a:avLst/>
              <a:gdLst>
                <a:gd name="T0" fmla="*/ 349 w 390"/>
                <a:gd name="T1" fmla="*/ 238 h 312"/>
                <a:gd name="T2" fmla="*/ 308 w 390"/>
                <a:gd name="T3" fmla="*/ 208 h 312"/>
                <a:gd name="T4" fmla="*/ 286 w 390"/>
                <a:gd name="T5" fmla="*/ 182 h 312"/>
                <a:gd name="T6" fmla="*/ 264 w 390"/>
                <a:gd name="T7" fmla="*/ 168 h 312"/>
                <a:gd name="T8" fmla="*/ 231 w 390"/>
                <a:gd name="T9" fmla="*/ 137 h 312"/>
                <a:gd name="T10" fmla="*/ 188 w 390"/>
                <a:gd name="T11" fmla="*/ 98 h 312"/>
                <a:gd name="T12" fmla="*/ 219 w 390"/>
                <a:gd name="T13" fmla="*/ 56 h 312"/>
                <a:gd name="T14" fmla="*/ 253 w 390"/>
                <a:gd name="T15" fmla="*/ 79 h 312"/>
                <a:gd name="T16" fmla="*/ 264 w 390"/>
                <a:gd name="T17" fmla="*/ 111 h 312"/>
                <a:gd name="T18" fmla="*/ 286 w 390"/>
                <a:gd name="T19" fmla="*/ 111 h 312"/>
                <a:gd name="T20" fmla="*/ 308 w 390"/>
                <a:gd name="T21" fmla="*/ 98 h 312"/>
                <a:gd name="T22" fmla="*/ 275 w 390"/>
                <a:gd name="T23" fmla="*/ 69 h 312"/>
                <a:gd name="T24" fmla="*/ 295 w 390"/>
                <a:gd name="T25" fmla="*/ 28 h 312"/>
                <a:gd name="T26" fmla="*/ 231 w 390"/>
                <a:gd name="T27" fmla="*/ 0 h 312"/>
                <a:gd name="T28" fmla="*/ 153 w 390"/>
                <a:gd name="T29" fmla="*/ 28 h 312"/>
                <a:gd name="T30" fmla="*/ 120 w 390"/>
                <a:gd name="T31" fmla="*/ 69 h 312"/>
                <a:gd name="T32" fmla="*/ 76 w 390"/>
                <a:gd name="T33" fmla="*/ 41 h 312"/>
                <a:gd name="T34" fmla="*/ 100 w 390"/>
                <a:gd name="T35" fmla="*/ 111 h 312"/>
                <a:gd name="T36" fmla="*/ 76 w 390"/>
                <a:gd name="T37" fmla="*/ 168 h 312"/>
                <a:gd name="T38" fmla="*/ 30 w 390"/>
                <a:gd name="T39" fmla="*/ 193 h 312"/>
                <a:gd name="T40" fmla="*/ 0 w 390"/>
                <a:gd name="T41" fmla="*/ 218 h 312"/>
                <a:gd name="T42" fmla="*/ 21 w 390"/>
                <a:gd name="T43" fmla="*/ 278 h 312"/>
                <a:gd name="T44" fmla="*/ 55 w 390"/>
                <a:gd name="T45" fmla="*/ 278 h 312"/>
                <a:gd name="T46" fmla="*/ 76 w 390"/>
                <a:gd name="T47" fmla="*/ 303 h 312"/>
                <a:gd name="T48" fmla="*/ 100 w 390"/>
                <a:gd name="T49" fmla="*/ 260 h 312"/>
                <a:gd name="T50" fmla="*/ 132 w 390"/>
                <a:gd name="T51" fmla="*/ 248 h 312"/>
                <a:gd name="T52" fmla="*/ 153 w 390"/>
                <a:gd name="T53" fmla="*/ 303 h 312"/>
                <a:gd name="T54" fmla="*/ 164 w 390"/>
                <a:gd name="T55" fmla="*/ 278 h 312"/>
                <a:gd name="T56" fmla="*/ 197 w 390"/>
                <a:gd name="T57" fmla="*/ 248 h 312"/>
                <a:gd name="T58" fmla="*/ 231 w 390"/>
                <a:gd name="T59" fmla="*/ 278 h 312"/>
                <a:gd name="T60" fmla="*/ 219 w 390"/>
                <a:gd name="T61" fmla="*/ 303 h 312"/>
                <a:gd name="T62" fmla="*/ 219 w 390"/>
                <a:gd name="T63" fmla="*/ 357 h 312"/>
                <a:gd name="T64" fmla="*/ 197 w 390"/>
                <a:gd name="T65" fmla="*/ 414 h 312"/>
                <a:gd name="T66" fmla="*/ 241 w 390"/>
                <a:gd name="T67" fmla="*/ 428 h 312"/>
                <a:gd name="T68" fmla="*/ 275 w 390"/>
                <a:gd name="T69" fmla="*/ 428 h 312"/>
                <a:gd name="T70" fmla="*/ 308 w 390"/>
                <a:gd name="T71" fmla="*/ 428 h 312"/>
                <a:gd name="T72" fmla="*/ 341 w 390"/>
                <a:gd name="T73" fmla="*/ 446 h 312"/>
                <a:gd name="T74" fmla="*/ 385 w 390"/>
                <a:gd name="T75" fmla="*/ 456 h 312"/>
                <a:gd name="T76" fmla="*/ 442 w 390"/>
                <a:gd name="T77" fmla="*/ 446 h 312"/>
                <a:gd name="T78" fmla="*/ 442 w 390"/>
                <a:gd name="T79" fmla="*/ 414 h 312"/>
                <a:gd name="T80" fmla="*/ 450 w 390"/>
                <a:gd name="T81" fmla="*/ 388 h 312"/>
                <a:gd name="T82" fmla="*/ 416 w 390"/>
                <a:gd name="T83" fmla="*/ 334 h 312"/>
                <a:gd name="T84" fmla="*/ 416 w 390"/>
                <a:gd name="T85" fmla="*/ 288 h 312"/>
                <a:gd name="T86" fmla="*/ 416 w 390"/>
                <a:gd name="T87" fmla="*/ 262 h 31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390" h="312">
                  <a:moveTo>
                    <a:pt x="361" y="180"/>
                  </a:moveTo>
                  <a:lnTo>
                    <a:pt x="303" y="163"/>
                  </a:lnTo>
                  <a:lnTo>
                    <a:pt x="286" y="151"/>
                  </a:lnTo>
                  <a:lnTo>
                    <a:pt x="267" y="142"/>
                  </a:lnTo>
                  <a:lnTo>
                    <a:pt x="248" y="132"/>
                  </a:lnTo>
                  <a:lnTo>
                    <a:pt x="248" y="124"/>
                  </a:lnTo>
                  <a:lnTo>
                    <a:pt x="238" y="115"/>
                  </a:lnTo>
                  <a:lnTo>
                    <a:pt x="229" y="115"/>
                  </a:lnTo>
                  <a:lnTo>
                    <a:pt x="209" y="103"/>
                  </a:lnTo>
                  <a:lnTo>
                    <a:pt x="200" y="94"/>
                  </a:lnTo>
                  <a:lnTo>
                    <a:pt x="181" y="86"/>
                  </a:lnTo>
                  <a:lnTo>
                    <a:pt x="163" y="67"/>
                  </a:lnTo>
                  <a:lnTo>
                    <a:pt x="171" y="48"/>
                  </a:lnTo>
                  <a:lnTo>
                    <a:pt x="190" y="38"/>
                  </a:lnTo>
                  <a:lnTo>
                    <a:pt x="209" y="38"/>
                  </a:lnTo>
                  <a:lnTo>
                    <a:pt x="219" y="55"/>
                  </a:lnTo>
                  <a:lnTo>
                    <a:pt x="219" y="67"/>
                  </a:lnTo>
                  <a:lnTo>
                    <a:pt x="229" y="76"/>
                  </a:lnTo>
                  <a:lnTo>
                    <a:pt x="238" y="76"/>
                  </a:lnTo>
                  <a:lnTo>
                    <a:pt x="248" y="76"/>
                  </a:lnTo>
                  <a:lnTo>
                    <a:pt x="256" y="67"/>
                  </a:lnTo>
                  <a:lnTo>
                    <a:pt x="267" y="67"/>
                  </a:lnTo>
                  <a:lnTo>
                    <a:pt x="248" y="55"/>
                  </a:lnTo>
                  <a:lnTo>
                    <a:pt x="238" y="48"/>
                  </a:lnTo>
                  <a:lnTo>
                    <a:pt x="267" y="38"/>
                  </a:lnTo>
                  <a:lnTo>
                    <a:pt x="256" y="19"/>
                  </a:lnTo>
                  <a:lnTo>
                    <a:pt x="219" y="19"/>
                  </a:lnTo>
                  <a:lnTo>
                    <a:pt x="200" y="0"/>
                  </a:lnTo>
                  <a:lnTo>
                    <a:pt x="171" y="28"/>
                  </a:lnTo>
                  <a:lnTo>
                    <a:pt x="133" y="19"/>
                  </a:lnTo>
                  <a:lnTo>
                    <a:pt x="123" y="38"/>
                  </a:lnTo>
                  <a:lnTo>
                    <a:pt x="104" y="48"/>
                  </a:lnTo>
                  <a:lnTo>
                    <a:pt x="75" y="19"/>
                  </a:lnTo>
                  <a:lnTo>
                    <a:pt x="66" y="28"/>
                  </a:lnTo>
                  <a:lnTo>
                    <a:pt x="58" y="38"/>
                  </a:lnTo>
                  <a:lnTo>
                    <a:pt x="87" y="76"/>
                  </a:lnTo>
                  <a:lnTo>
                    <a:pt x="66" y="94"/>
                  </a:lnTo>
                  <a:lnTo>
                    <a:pt x="66" y="115"/>
                  </a:lnTo>
                  <a:lnTo>
                    <a:pt x="48" y="132"/>
                  </a:lnTo>
                  <a:lnTo>
                    <a:pt x="27" y="132"/>
                  </a:lnTo>
                  <a:lnTo>
                    <a:pt x="0" y="151"/>
                  </a:lnTo>
                  <a:lnTo>
                    <a:pt x="0" y="149"/>
                  </a:lnTo>
                  <a:lnTo>
                    <a:pt x="10" y="178"/>
                  </a:lnTo>
                  <a:lnTo>
                    <a:pt x="18" y="190"/>
                  </a:lnTo>
                  <a:lnTo>
                    <a:pt x="27" y="178"/>
                  </a:lnTo>
                  <a:lnTo>
                    <a:pt x="48" y="190"/>
                  </a:lnTo>
                  <a:lnTo>
                    <a:pt x="58" y="197"/>
                  </a:lnTo>
                  <a:lnTo>
                    <a:pt x="66" y="207"/>
                  </a:lnTo>
                  <a:lnTo>
                    <a:pt x="75" y="207"/>
                  </a:lnTo>
                  <a:lnTo>
                    <a:pt x="87" y="178"/>
                  </a:lnTo>
                  <a:lnTo>
                    <a:pt x="104" y="170"/>
                  </a:lnTo>
                  <a:lnTo>
                    <a:pt x="114" y="170"/>
                  </a:lnTo>
                  <a:lnTo>
                    <a:pt x="123" y="190"/>
                  </a:lnTo>
                  <a:lnTo>
                    <a:pt x="133" y="207"/>
                  </a:lnTo>
                  <a:lnTo>
                    <a:pt x="142" y="197"/>
                  </a:lnTo>
                  <a:lnTo>
                    <a:pt x="142" y="190"/>
                  </a:lnTo>
                  <a:lnTo>
                    <a:pt x="152" y="178"/>
                  </a:lnTo>
                  <a:lnTo>
                    <a:pt x="171" y="170"/>
                  </a:lnTo>
                  <a:lnTo>
                    <a:pt x="190" y="178"/>
                  </a:lnTo>
                  <a:lnTo>
                    <a:pt x="200" y="190"/>
                  </a:lnTo>
                  <a:lnTo>
                    <a:pt x="190" y="197"/>
                  </a:lnTo>
                  <a:lnTo>
                    <a:pt x="190" y="207"/>
                  </a:lnTo>
                  <a:lnTo>
                    <a:pt x="200" y="228"/>
                  </a:lnTo>
                  <a:lnTo>
                    <a:pt x="190" y="245"/>
                  </a:lnTo>
                  <a:lnTo>
                    <a:pt x="171" y="265"/>
                  </a:lnTo>
                  <a:lnTo>
                    <a:pt x="171" y="284"/>
                  </a:lnTo>
                  <a:lnTo>
                    <a:pt x="190" y="293"/>
                  </a:lnTo>
                  <a:lnTo>
                    <a:pt x="209" y="293"/>
                  </a:lnTo>
                  <a:lnTo>
                    <a:pt x="219" y="293"/>
                  </a:lnTo>
                  <a:lnTo>
                    <a:pt x="238" y="293"/>
                  </a:lnTo>
                  <a:lnTo>
                    <a:pt x="248" y="305"/>
                  </a:lnTo>
                  <a:lnTo>
                    <a:pt x="267" y="293"/>
                  </a:lnTo>
                  <a:lnTo>
                    <a:pt x="277" y="293"/>
                  </a:lnTo>
                  <a:lnTo>
                    <a:pt x="296" y="305"/>
                  </a:lnTo>
                  <a:lnTo>
                    <a:pt x="315" y="312"/>
                  </a:lnTo>
                  <a:lnTo>
                    <a:pt x="334" y="312"/>
                  </a:lnTo>
                  <a:lnTo>
                    <a:pt x="371" y="312"/>
                  </a:lnTo>
                  <a:lnTo>
                    <a:pt x="382" y="305"/>
                  </a:lnTo>
                  <a:lnTo>
                    <a:pt x="371" y="293"/>
                  </a:lnTo>
                  <a:lnTo>
                    <a:pt x="382" y="284"/>
                  </a:lnTo>
                  <a:lnTo>
                    <a:pt x="382" y="265"/>
                  </a:lnTo>
                  <a:lnTo>
                    <a:pt x="390" y="265"/>
                  </a:lnTo>
                  <a:lnTo>
                    <a:pt x="382" y="245"/>
                  </a:lnTo>
                  <a:lnTo>
                    <a:pt x="361" y="228"/>
                  </a:lnTo>
                  <a:lnTo>
                    <a:pt x="342" y="218"/>
                  </a:lnTo>
                  <a:lnTo>
                    <a:pt x="361" y="197"/>
                  </a:lnTo>
                  <a:lnTo>
                    <a:pt x="373" y="188"/>
                  </a:lnTo>
                  <a:lnTo>
                    <a:pt x="361" y="180"/>
                  </a:lnTo>
                </a:path>
              </a:pathLst>
            </a:custGeom>
            <a:noFill/>
            <a:ln w="6350">
              <a:solidFill>
                <a:srgbClr val="7F7F7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624" name="Freeform 93"/>
            <p:cNvSpPr>
              <a:spLocks/>
            </p:cNvSpPr>
            <p:nvPr/>
          </p:nvSpPr>
          <p:spPr bwMode="auto">
            <a:xfrm>
              <a:off x="1038" y="2825"/>
              <a:ext cx="749" cy="832"/>
            </a:xfrm>
            <a:custGeom>
              <a:avLst/>
              <a:gdLst>
                <a:gd name="T0" fmla="*/ 795 w 714"/>
                <a:gd name="T1" fmla="*/ 824 h 733"/>
                <a:gd name="T2" fmla="*/ 737 w 714"/>
                <a:gd name="T3" fmla="*/ 822 h 733"/>
                <a:gd name="T4" fmla="*/ 771 w 714"/>
                <a:gd name="T5" fmla="*/ 865 h 733"/>
                <a:gd name="T6" fmla="*/ 803 w 714"/>
                <a:gd name="T7" fmla="*/ 922 h 733"/>
                <a:gd name="T8" fmla="*/ 783 w 714"/>
                <a:gd name="T9" fmla="*/ 989 h 733"/>
                <a:gd name="T10" fmla="*/ 682 w 714"/>
                <a:gd name="T11" fmla="*/ 922 h 733"/>
                <a:gd name="T12" fmla="*/ 703 w 714"/>
                <a:gd name="T13" fmla="*/ 879 h 733"/>
                <a:gd name="T14" fmla="*/ 638 w 714"/>
                <a:gd name="T15" fmla="*/ 851 h 733"/>
                <a:gd name="T16" fmla="*/ 561 w 714"/>
                <a:gd name="T17" fmla="*/ 879 h 733"/>
                <a:gd name="T18" fmla="*/ 527 w 714"/>
                <a:gd name="T19" fmla="*/ 922 h 733"/>
                <a:gd name="T20" fmla="*/ 485 w 714"/>
                <a:gd name="T21" fmla="*/ 891 h 733"/>
                <a:gd name="T22" fmla="*/ 509 w 714"/>
                <a:gd name="T23" fmla="*/ 963 h 733"/>
                <a:gd name="T24" fmla="*/ 485 w 714"/>
                <a:gd name="T25" fmla="*/ 1019 h 733"/>
                <a:gd name="T26" fmla="*/ 440 w 714"/>
                <a:gd name="T27" fmla="*/ 1043 h 733"/>
                <a:gd name="T28" fmla="*/ 398 w 714"/>
                <a:gd name="T29" fmla="*/ 1059 h 733"/>
                <a:gd name="T30" fmla="*/ 376 w 714"/>
                <a:gd name="T31" fmla="*/ 1059 h 733"/>
                <a:gd name="T32" fmla="*/ 342 w 714"/>
                <a:gd name="T33" fmla="*/ 1019 h 733"/>
                <a:gd name="T34" fmla="*/ 371 w 714"/>
                <a:gd name="T35" fmla="*/ 965 h 733"/>
                <a:gd name="T36" fmla="*/ 350 w 714"/>
                <a:gd name="T37" fmla="*/ 922 h 733"/>
                <a:gd name="T38" fmla="*/ 320 w 714"/>
                <a:gd name="T39" fmla="*/ 865 h 733"/>
                <a:gd name="T40" fmla="*/ 306 w 714"/>
                <a:gd name="T41" fmla="*/ 824 h 733"/>
                <a:gd name="T42" fmla="*/ 260 w 714"/>
                <a:gd name="T43" fmla="*/ 703 h 733"/>
                <a:gd name="T44" fmla="*/ 260 w 714"/>
                <a:gd name="T45" fmla="*/ 642 h 733"/>
                <a:gd name="T46" fmla="*/ 260 w 714"/>
                <a:gd name="T47" fmla="*/ 531 h 733"/>
                <a:gd name="T48" fmla="*/ 238 w 714"/>
                <a:gd name="T49" fmla="*/ 464 h 733"/>
                <a:gd name="T50" fmla="*/ 205 w 714"/>
                <a:gd name="T51" fmla="*/ 430 h 733"/>
                <a:gd name="T52" fmla="*/ 215 w 714"/>
                <a:gd name="T53" fmla="*/ 393 h 733"/>
                <a:gd name="T54" fmla="*/ 227 w 714"/>
                <a:gd name="T55" fmla="*/ 345 h 733"/>
                <a:gd name="T56" fmla="*/ 221 w 714"/>
                <a:gd name="T57" fmla="*/ 299 h 733"/>
                <a:gd name="T58" fmla="*/ 186 w 714"/>
                <a:gd name="T59" fmla="*/ 264 h 733"/>
                <a:gd name="T60" fmla="*/ 164 w 714"/>
                <a:gd name="T61" fmla="*/ 269 h 733"/>
                <a:gd name="T62" fmla="*/ 133 w 714"/>
                <a:gd name="T63" fmla="*/ 269 h 733"/>
                <a:gd name="T64" fmla="*/ 98 w 714"/>
                <a:gd name="T65" fmla="*/ 241 h 733"/>
                <a:gd name="T66" fmla="*/ 67 w 714"/>
                <a:gd name="T67" fmla="*/ 299 h 733"/>
                <a:gd name="T68" fmla="*/ 0 w 714"/>
                <a:gd name="T69" fmla="*/ 250 h 733"/>
                <a:gd name="T70" fmla="*/ 186 w 714"/>
                <a:gd name="T71" fmla="*/ 0 h 733"/>
                <a:gd name="T72" fmla="*/ 330 w 714"/>
                <a:gd name="T73" fmla="*/ 56 h 733"/>
                <a:gd name="T74" fmla="*/ 361 w 714"/>
                <a:gd name="T75" fmla="*/ 69 h 733"/>
                <a:gd name="T76" fmla="*/ 385 w 714"/>
                <a:gd name="T77" fmla="*/ 85 h 733"/>
                <a:gd name="T78" fmla="*/ 398 w 714"/>
                <a:gd name="T79" fmla="*/ 238 h 733"/>
                <a:gd name="T80" fmla="*/ 509 w 714"/>
                <a:gd name="T81" fmla="*/ 446 h 733"/>
                <a:gd name="T82" fmla="*/ 549 w 714"/>
                <a:gd name="T83" fmla="*/ 488 h 733"/>
                <a:gd name="T84" fmla="*/ 561 w 714"/>
                <a:gd name="T85" fmla="*/ 531 h 733"/>
                <a:gd name="T86" fmla="*/ 549 w 714"/>
                <a:gd name="T87" fmla="*/ 586 h 733"/>
                <a:gd name="T88" fmla="*/ 516 w 714"/>
                <a:gd name="T89" fmla="*/ 614 h 733"/>
                <a:gd name="T90" fmla="*/ 509 w 714"/>
                <a:gd name="T91" fmla="*/ 724 h 733"/>
                <a:gd name="T92" fmla="*/ 571 w 714"/>
                <a:gd name="T93" fmla="*/ 812 h 733"/>
                <a:gd name="T94" fmla="*/ 616 w 714"/>
                <a:gd name="T95" fmla="*/ 812 h 733"/>
                <a:gd name="T96" fmla="*/ 749 w 714"/>
                <a:gd name="T97" fmla="*/ 793 h 733"/>
                <a:gd name="T98" fmla="*/ 793 w 714"/>
                <a:gd name="T99" fmla="*/ 793 h 73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714" h="733">
                  <a:moveTo>
                    <a:pt x="687" y="543"/>
                  </a:moveTo>
                  <a:lnTo>
                    <a:pt x="689" y="564"/>
                  </a:lnTo>
                  <a:lnTo>
                    <a:pt x="666" y="553"/>
                  </a:lnTo>
                  <a:lnTo>
                    <a:pt x="639" y="562"/>
                  </a:lnTo>
                  <a:lnTo>
                    <a:pt x="639" y="591"/>
                  </a:lnTo>
                  <a:lnTo>
                    <a:pt x="668" y="591"/>
                  </a:lnTo>
                  <a:lnTo>
                    <a:pt x="695" y="601"/>
                  </a:lnTo>
                  <a:lnTo>
                    <a:pt x="695" y="630"/>
                  </a:lnTo>
                  <a:lnTo>
                    <a:pt x="714" y="668"/>
                  </a:lnTo>
                  <a:lnTo>
                    <a:pt x="678" y="676"/>
                  </a:lnTo>
                  <a:lnTo>
                    <a:pt x="616" y="660"/>
                  </a:lnTo>
                  <a:lnTo>
                    <a:pt x="591" y="630"/>
                  </a:lnTo>
                  <a:lnTo>
                    <a:pt x="620" y="620"/>
                  </a:lnTo>
                  <a:lnTo>
                    <a:pt x="609" y="601"/>
                  </a:lnTo>
                  <a:lnTo>
                    <a:pt x="572" y="601"/>
                  </a:lnTo>
                  <a:lnTo>
                    <a:pt x="553" y="582"/>
                  </a:lnTo>
                  <a:lnTo>
                    <a:pt x="524" y="610"/>
                  </a:lnTo>
                  <a:lnTo>
                    <a:pt x="486" y="601"/>
                  </a:lnTo>
                  <a:lnTo>
                    <a:pt x="476" y="620"/>
                  </a:lnTo>
                  <a:lnTo>
                    <a:pt x="457" y="630"/>
                  </a:lnTo>
                  <a:lnTo>
                    <a:pt x="428" y="601"/>
                  </a:lnTo>
                  <a:lnTo>
                    <a:pt x="419" y="610"/>
                  </a:lnTo>
                  <a:lnTo>
                    <a:pt x="411" y="620"/>
                  </a:lnTo>
                  <a:lnTo>
                    <a:pt x="440" y="658"/>
                  </a:lnTo>
                  <a:lnTo>
                    <a:pt x="419" y="676"/>
                  </a:lnTo>
                  <a:lnTo>
                    <a:pt x="419" y="697"/>
                  </a:lnTo>
                  <a:lnTo>
                    <a:pt x="401" y="714"/>
                  </a:lnTo>
                  <a:lnTo>
                    <a:pt x="380" y="714"/>
                  </a:lnTo>
                  <a:lnTo>
                    <a:pt x="353" y="733"/>
                  </a:lnTo>
                  <a:lnTo>
                    <a:pt x="344" y="724"/>
                  </a:lnTo>
                  <a:lnTo>
                    <a:pt x="334" y="714"/>
                  </a:lnTo>
                  <a:lnTo>
                    <a:pt x="325" y="724"/>
                  </a:lnTo>
                  <a:lnTo>
                    <a:pt x="303" y="706"/>
                  </a:lnTo>
                  <a:lnTo>
                    <a:pt x="296" y="697"/>
                  </a:lnTo>
                  <a:lnTo>
                    <a:pt x="303" y="668"/>
                  </a:lnTo>
                  <a:lnTo>
                    <a:pt x="321" y="660"/>
                  </a:lnTo>
                  <a:lnTo>
                    <a:pt x="309" y="637"/>
                  </a:lnTo>
                  <a:lnTo>
                    <a:pt x="303" y="630"/>
                  </a:lnTo>
                  <a:lnTo>
                    <a:pt x="296" y="610"/>
                  </a:lnTo>
                  <a:lnTo>
                    <a:pt x="277" y="591"/>
                  </a:lnTo>
                  <a:lnTo>
                    <a:pt x="271" y="570"/>
                  </a:lnTo>
                  <a:lnTo>
                    <a:pt x="265" y="564"/>
                  </a:lnTo>
                  <a:lnTo>
                    <a:pt x="234" y="514"/>
                  </a:lnTo>
                  <a:lnTo>
                    <a:pt x="225" y="480"/>
                  </a:lnTo>
                  <a:lnTo>
                    <a:pt x="215" y="466"/>
                  </a:lnTo>
                  <a:lnTo>
                    <a:pt x="225" y="440"/>
                  </a:lnTo>
                  <a:lnTo>
                    <a:pt x="225" y="399"/>
                  </a:lnTo>
                  <a:lnTo>
                    <a:pt x="225" y="363"/>
                  </a:lnTo>
                  <a:lnTo>
                    <a:pt x="221" y="332"/>
                  </a:lnTo>
                  <a:lnTo>
                    <a:pt x="206" y="317"/>
                  </a:lnTo>
                  <a:lnTo>
                    <a:pt x="186" y="305"/>
                  </a:lnTo>
                  <a:lnTo>
                    <a:pt x="177" y="294"/>
                  </a:lnTo>
                  <a:lnTo>
                    <a:pt x="186" y="275"/>
                  </a:lnTo>
                  <a:lnTo>
                    <a:pt x="186" y="269"/>
                  </a:lnTo>
                  <a:lnTo>
                    <a:pt x="196" y="259"/>
                  </a:lnTo>
                  <a:lnTo>
                    <a:pt x="196" y="236"/>
                  </a:lnTo>
                  <a:lnTo>
                    <a:pt x="196" y="221"/>
                  </a:lnTo>
                  <a:lnTo>
                    <a:pt x="192" y="204"/>
                  </a:lnTo>
                  <a:lnTo>
                    <a:pt x="181" y="186"/>
                  </a:lnTo>
                  <a:lnTo>
                    <a:pt x="161" y="181"/>
                  </a:lnTo>
                  <a:lnTo>
                    <a:pt x="154" y="196"/>
                  </a:lnTo>
                  <a:lnTo>
                    <a:pt x="142" y="184"/>
                  </a:lnTo>
                  <a:lnTo>
                    <a:pt x="123" y="181"/>
                  </a:lnTo>
                  <a:lnTo>
                    <a:pt x="115" y="184"/>
                  </a:lnTo>
                  <a:lnTo>
                    <a:pt x="104" y="177"/>
                  </a:lnTo>
                  <a:lnTo>
                    <a:pt x="85" y="165"/>
                  </a:lnTo>
                  <a:lnTo>
                    <a:pt x="66" y="177"/>
                  </a:lnTo>
                  <a:lnTo>
                    <a:pt x="58" y="204"/>
                  </a:lnTo>
                  <a:lnTo>
                    <a:pt x="46" y="205"/>
                  </a:lnTo>
                  <a:lnTo>
                    <a:pt x="0" y="171"/>
                  </a:lnTo>
                  <a:lnTo>
                    <a:pt x="0" y="163"/>
                  </a:lnTo>
                  <a:lnTo>
                    <a:pt x="161" y="0"/>
                  </a:lnTo>
                  <a:lnTo>
                    <a:pt x="229" y="10"/>
                  </a:lnTo>
                  <a:lnTo>
                    <a:pt x="286" y="38"/>
                  </a:lnTo>
                  <a:lnTo>
                    <a:pt x="303" y="48"/>
                  </a:lnTo>
                  <a:lnTo>
                    <a:pt x="313" y="48"/>
                  </a:lnTo>
                  <a:lnTo>
                    <a:pt x="334" y="48"/>
                  </a:lnTo>
                  <a:lnTo>
                    <a:pt x="334" y="58"/>
                  </a:lnTo>
                  <a:lnTo>
                    <a:pt x="313" y="67"/>
                  </a:lnTo>
                  <a:lnTo>
                    <a:pt x="344" y="163"/>
                  </a:lnTo>
                  <a:lnTo>
                    <a:pt x="344" y="221"/>
                  </a:lnTo>
                  <a:lnTo>
                    <a:pt x="440" y="305"/>
                  </a:lnTo>
                  <a:lnTo>
                    <a:pt x="467" y="296"/>
                  </a:lnTo>
                  <a:lnTo>
                    <a:pt x="476" y="334"/>
                  </a:lnTo>
                  <a:lnTo>
                    <a:pt x="486" y="324"/>
                  </a:lnTo>
                  <a:lnTo>
                    <a:pt x="486" y="363"/>
                  </a:lnTo>
                  <a:lnTo>
                    <a:pt x="495" y="372"/>
                  </a:lnTo>
                  <a:lnTo>
                    <a:pt x="476" y="401"/>
                  </a:lnTo>
                  <a:lnTo>
                    <a:pt x="472" y="415"/>
                  </a:lnTo>
                  <a:lnTo>
                    <a:pt x="447" y="420"/>
                  </a:lnTo>
                  <a:lnTo>
                    <a:pt x="467" y="449"/>
                  </a:lnTo>
                  <a:lnTo>
                    <a:pt x="440" y="495"/>
                  </a:lnTo>
                  <a:lnTo>
                    <a:pt x="505" y="524"/>
                  </a:lnTo>
                  <a:lnTo>
                    <a:pt x="495" y="555"/>
                  </a:lnTo>
                  <a:lnTo>
                    <a:pt x="516" y="572"/>
                  </a:lnTo>
                  <a:lnTo>
                    <a:pt x="534" y="555"/>
                  </a:lnTo>
                  <a:lnTo>
                    <a:pt x="630" y="543"/>
                  </a:lnTo>
                  <a:lnTo>
                    <a:pt x="649" y="543"/>
                  </a:lnTo>
                  <a:lnTo>
                    <a:pt x="668" y="543"/>
                  </a:lnTo>
                  <a:lnTo>
                    <a:pt x="687" y="543"/>
                  </a:lnTo>
                  <a:close/>
                </a:path>
              </a:pathLst>
            </a:custGeom>
            <a:solidFill>
              <a:srgbClr val="CC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625" name="Freeform 94"/>
            <p:cNvSpPr>
              <a:spLocks/>
            </p:cNvSpPr>
            <p:nvPr/>
          </p:nvSpPr>
          <p:spPr bwMode="auto">
            <a:xfrm>
              <a:off x="1038" y="2825"/>
              <a:ext cx="749" cy="832"/>
            </a:xfrm>
            <a:custGeom>
              <a:avLst/>
              <a:gdLst>
                <a:gd name="T0" fmla="*/ 795 w 714"/>
                <a:gd name="T1" fmla="*/ 824 h 733"/>
                <a:gd name="T2" fmla="*/ 737 w 714"/>
                <a:gd name="T3" fmla="*/ 822 h 733"/>
                <a:gd name="T4" fmla="*/ 771 w 714"/>
                <a:gd name="T5" fmla="*/ 865 h 733"/>
                <a:gd name="T6" fmla="*/ 803 w 714"/>
                <a:gd name="T7" fmla="*/ 922 h 733"/>
                <a:gd name="T8" fmla="*/ 783 w 714"/>
                <a:gd name="T9" fmla="*/ 989 h 733"/>
                <a:gd name="T10" fmla="*/ 682 w 714"/>
                <a:gd name="T11" fmla="*/ 922 h 733"/>
                <a:gd name="T12" fmla="*/ 703 w 714"/>
                <a:gd name="T13" fmla="*/ 879 h 733"/>
                <a:gd name="T14" fmla="*/ 638 w 714"/>
                <a:gd name="T15" fmla="*/ 851 h 733"/>
                <a:gd name="T16" fmla="*/ 561 w 714"/>
                <a:gd name="T17" fmla="*/ 879 h 733"/>
                <a:gd name="T18" fmla="*/ 527 w 714"/>
                <a:gd name="T19" fmla="*/ 922 h 733"/>
                <a:gd name="T20" fmla="*/ 485 w 714"/>
                <a:gd name="T21" fmla="*/ 891 h 733"/>
                <a:gd name="T22" fmla="*/ 509 w 714"/>
                <a:gd name="T23" fmla="*/ 963 h 733"/>
                <a:gd name="T24" fmla="*/ 485 w 714"/>
                <a:gd name="T25" fmla="*/ 1019 h 733"/>
                <a:gd name="T26" fmla="*/ 440 w 714"/>
                <a:gd name="T27" fmla="*/ 1043 h 733"/>
                <a:gd name="T28" fmla="*/ 398 w 714"/>
                <a:gd name="T29" fmla="*/ 1059 h 733"/>
                <a:gd name="T30" fmla="*/ 376 w 714"/>
                <a:gd name="T31" fmla="*/ 1059 h 733"/>
                <a:gd name="T32" fmla="*/ 342 w 714"/>
                <a:gd name="T33" fmla="*/ 1019 h 733"/>
                <a:gd name="T34" fmla="*/ 371 w 714"/>
                <a:gd name="T35" fmla="*/ 965 h 733"/>
                <a:gd name="T36" fmla="*/ 350 w 714"/>
                <a:gd name="T37" fmla="*/ 922 h 733"/>
                <a:gd name="T38" fmla="*/ 320 w 714"/>
                <a:gd name="T39" fmla="*/ 865 h 733"/>
                <a:gd name="T40" fmla="*/ 306 w 714"/>
                <a:gd name="T41" fmla="*/ 824 h 733"/>
                <a:gd name="T42" fmla="*/ 260 w 714"/>
                <a:gd name="T43" fmla="*/ 703 h 733"/>
                <a:gd name="T44" fmla="*/ 260 w 714"/>
                <a:gd name="T45" fmla="*/ 642 h 733"/>
                <a:gd name="T46" fmla="*/ 260 w 714"/>
                <a:gd name="T47" fmla="*/ 531 h 733"/>
                <a:gd name="T48" fmla="*/ 238 w 714"/>
                <a:gd name="T49" fmla="*/ 464 h 733"/>
                <a:gd name="T50" fmla="*/ 205 w 714"/>
                <a:gd name="T51" fmla="*/ 430 h 733"/>
                <a:gd name="T52" fmla="*/ 215 w 714"/>
                <a:gd name="T53" fmla="*/ 393 h 733"/>
                <a:gd name="T54" fmla="*/ 227 w 714"/>
                <a:gd name="T55" fmla="*/ 345 h 733"/>
                <a:gd name="T56" fmla="*/ 221 w 714"/>
                <a:gd name="T57" fmla="*/ 299 h 733"/>
                <a:gd name="T58" fmla="*/ 186 w 714"/>
                <a:gd name="T59" fmla="*/ 264 h 733"/>
                <a:gd name="T60" fmla="*/ 164 w 714"/>
                <a:gd name="T61" fmla="*/ 269 h 733"/>
                <a:gd name="T62" fmla="*/ 133 w 714"/>
                <a:gd name="T63" fmla="*/ 269 h 733"/>
                <a:gd name="T64" fmla="*/ 98 w 714"/>
                <a:gd name="T65" fmla="*/ 241 h 733"/>
                <a:gd name="T66" fmla="*/ 67 w 714"/>
                <a:gd name="T67" fmla="*/ 299 h 733"/>
                <a:gd name="T68" fmla="*/ 0 w 714"/>
                <a:gd name="T69" fmla="*/ 250 h 733"/>
                <a:gd name="T70" fmla="*/ 186 w 714"/>
                <a:gd name="T71" fmla="*/ 0 h 733"/>
                <a:gd name="T72" fmla="*/ 330 w 714"/>
                <a:gd name="T73" fmla="*/ 56 h 733"/>
                <a:gd name="T74" fmla="*/ 361 w 714"/>
                <a:gd name="T75" fmla="*/ 69 h 733"/>
                <a:gd name="T76" fmla="*/ 385 w 714"/>
                <a:gd name="T77" fmla="*/ 85 h 733"/>
                <a:gd name="T78" fmla="*/ 398 w 714"/>
                <a:gd name="T79" fmla="*/ 238 h 733"/>
                <a:gd name="T80" fmla="*/ 509 w 714"/>
                <a:gd name="T81" fmla="*/ 446 h 733"/>
                <a:gd name="T82" fmla="*/ 549 w 714"/>
                <a:gd name="T83" fmla="*/ 488 h 733"/>
                <a:gd name="T84" fmla="*/ 561 w 714"/>
                <a:gd name="T85" fmla="*/ 531 h 733"/>
                <a:gd name="T86" fmla="*/ 549 w 714"/>
                <a:gd name="T87" fmla="*/ 586 h 733"/>
                <a:gd name="T88" fmla="*/ 516 w 714"/>
                <a:gd name="T89" fmla="*/ 614 h 733"/>
                <a:gd name="T90" fmla="*/ 509 w 714"/>
                <a:gd name="T91" fmla="*/ 724 h 733"/>
                <a:gd name="T92" fmla="*/ 571 w 714"/>
                <a:gd name="T93" fmla="*/ 812 h 733"/>
                <a:gd name="T94" fmla="*/ 616 w 714"/>
                <a:gd name="T95" fmla="*/ 812 h 733"/>
                <a:gd name="T96" fmla="*/ 749 w 714"/>
                <a:gd name="T97" fmla="*/ 793 h 733"/>
                <a:gd name="T98" fmla="*/ 793 w 714"/>
                <a:gd name="T99" fmla="*/ 793 h 73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714" h="733">
                  <a:moveTo>
                    <a:pt x="687" y="543"/>
                  </a:moveTo>
                  <a:lnTo>
                    <a:pt x="689" y="564"/>
                  </a:lnTo>
                  <a:lnTo>
                    <a:pt x="666" y="553"/>
                  </a:lnTo>
                  <a:lnTo>
                    <a:pt x="639" y="562"/>
                  </a:lnTo>
                  <a:lnTo>
                    <a:pt x="639" y="591"/>
                  </a:lnTo>
                  <a:lnTo>
                    <a:pt x="668" y="591"/>
                  </a:lnTo>
                  <a:lnTo>
                    <a:pt x="695" y="601"/>
                  </a:lnTo>
                  <a:lnTo>
                    <a:pt x="695" y="630"/>
                  </a:lnTo>
                  <a:lnTo>
                    <a:pt x="714" y="668"/>
                  </a:lnTo>
                  <a:lnTo>
                    <a:pt x="678" y="676"/>
                  </a:lnTo>
                  <a:lnTo>
                    <a:pt x="616" y="660"/>
                  </a:lnTo>
                  <a:lnTo>
                    <a:pt x="591" y="630"/>
                  </a:lnTo>
                  <a:lnTo>
                    <a:pt x="620" y="620"/>
                  </a:lnTo>
                  <a:lnTo>
                    <a:pt x="609" y="601"/>
                  </a:lnTo>
                  <a:lnTo>
                    <a:pt x="572" y="601"/>
                  </a:lnTo>
                  <a:lnTo>
                    <a:pt x="553" y="582"/>
                  </a:lnTo>
                  <a:lnTo>
                    <a:pt x="524" y="610"/>
                  </a:lnTo>
                  <a:lnTo>
                    <a:pt x="486" y="601"/>
                  </a:lnTo>
                  <a:lnTo>
                    <a:pt x="476" y="620"/>
                  </a:lnTo>
                  <a:lnTo>
                    <a:pt x="457" y="630"/>
                  </a:lnTo>
                  <a:lnTo>
                    <a:pt x="428" y="601"/>
                  </a:lnTo>
                  <a:lnTo>
                    <a:pt x="419" y="610"/>
                  </a:lnTo>
                  <a:lnTo>
                    <a:pt x="411" y="620"/>
                  </a:lnTo>
                  <a:lnTo>
                    <a:pt x="440" y="658"/>
                  </a:lnTo>
                  <a:lnTo>
                    <a:pt x="419" y="676"/>
                  </a:lnTo>
                  <a:lnTo>
                    <a:pt x="419" y="697"/>
                  </a:lnTo>
                  <a:lnTo>
                    <a:pt x="401" y="714"/>
                  </a:lnTo>
                  <a:lnTo>
                    <a:pt x="380" y="714"/>
                  </a:lnTo>
                  <a:lnTo>
                    <a:pt x="353" y="733"/>
                  </a:lnTo>
                  <a:lnTo>
                    <a:pt x="344" y="724"/>
                  </a:lnTo>
                  <a:lnTo>
                    <a:pt x="334" y="714"/>
                  </a:lnTo>
                  <a:lnTo>
                    <a:pt x="325" y="724"/>
                  </a:lnTo>
                  <a:lnTo>
                    <a:pt x="303" y="706"/>
                  </a:lnTo>
                  <a:lnTo>
                    <a:pt x="296" y="697"/>
                  </a:lnTo>
                  <a:lnTo>
                    <a:pt x="303" y="668"/>
                  </a:lnTo>
                  <a:lnTo>
                    <a:pt x="321" y="660"/>
                  </a:lnTo>
                  <a:lnTo>
                    <a:pt x="309" y="637"/>
                  </a:lnTo>
                  <a:lnTo>
                    <a:pt x="303" y="630"/>
                  </a:lnTo>
                  <a:lnTo>
                    <a:pt x="296" y="610"/>
                  </a:lnTo>
                  <a:lnTo>
                    <a:pt x="277" y="591"/>
                  </a:lnTo>
                  <a:lnTo>
                    <a:pt x="271" y="570"/>
                  </a:lnTo>
                  <a:lnTo>
                    <a:pt x="265" y="564"/>
                  </a:lnTo>
                  <a:lnTo>
                    <a:pt x="234" y="514"/>
                  </a:lnTo>
                  <a:lnTo>
                    <a:pt x="225" y="480"/>
                  </a:lnTo>
                  <a:lnTo>
                    <a:pt x="215" y="466"/>
                  </a:lnTo>
                  <a:lnTo>
                    <a:pt x="225" y="440"/>
                  </a:lnTo>
                  <a:lnTo>
                    <a:pt x="225" y="399"/>
                  </a:lnTo>
                  <a:lnTo>
                    <a:pt x="225" y="363"/>
                  </a:lnTo>
                  <a:lnTo>
                    <a:pt x="221" y="332"/>
                  </a:lnTo>
                  <a:lnTo>
                    <a:pt x="206" y="317"/>
                  </a:lnTo>
                  <a:lnTo>
                    <a:pt x="186" y="305"/>
                  </a:lnTo>
                  <a:lnTo>
                    <a:pt x="177" y="294"/>
                  </a:lnTo>
                  <a:lnTo>
                    <a:pt x="186" y="275"/>
                  </a:lnTo>
                  <a:lnTo>
                    <a:pt x="186" y="269"/>
                  </a:lnTo>
                  <a:lnTo>
                    <a:pt x="196" y="259"/>
                  </a:lnTo>
                  <a:lnTo>
                    <a:pt x="196" y="236"/>
                  </a:lnTo>
                  <a:lnTo>
                    <a:pt x="196" y="221"/>
                  </a:lnTo>
                  <a:lnTo>
                    <a:pt x="192" y="204"/>
                  </a:lnTo>
                  <a:lnTo>
                    <a:pt x="181" y="186"/>
                  </a:lnTo>
                  <a:lnTo>
                    <a:pt x="161" y="181"/>
                  </a:lnTo>
                  <a:lnTo>
                    <a:pt x="154" y="196"/>
                  </a:lnTo>
                  <a:lnTo>
                    <a:pt x="142" y="184"/>
                  </a:lnTo>
                  <a:lnTo>
                    <a:pt x="123" y="181"/>
                  </a:lnTo>
                  <a:lnTo>
                    <a:pt x="115" y="184"/>
                  </a:lnTo>
                  <a:lnTo>
                    <a:pt x="104" y="177"/>
                  </a:lnTo>
                  <a:lnTo>
                    <a:pt x="85" y="165"/>
                  </a:lnTo>
                  <a:lnTo>
                    <a:pt x="66" y="177"/>
                  </a:lnTo>
                  <a:lnTo>
                    <a:pt x="58" y="204"/>
                  </a:lnTo>
                  <a:lnTo>
                    <a:pt x="46" y="205"/>
                  </a:lnTo>
                  <a:lnTo>
                    <a:pt x="0" y="171"/>
                  </a:lnTo>
                  <a:lnTo>
                    <a:pt x="0" y="163"/>
                  </a:lnTo>
                  <a:lnTo>
                    <a:pt x="161" y="0"/>
                  </a:lnTo>
                  <a:lnTo>
                    <a:pt x="229" y="10"/>
                  </a:lnTo>
                  <a:lnTo>
                    <a:pt x="286" y="38"/>
                  </a:lnTo>
                  <a:lnTo>
                    <a:pt x="303" y="48"/>
                  </a:lnTo>
                  <a:lnTo>
                    <a:pt x="313" y="48"/>
                  </a:lnTo>
                  <a:lnTo>
                    <a:pt x="334" y="48"/>
                  </a:lnTo>
                  <a:lnTo>
                    <a:pt x="334" y="58"/>
                  </a:lnTo>
                  <a:lnTo>
                    <a:pt x="313" y="67"/>
                  </a:lnTo>
                  <a:lnTo>
                    <a:pt x="344" y="163"/>
                  </a:lnTo>
                  <a:lnTo>
                    <a:pt x="344" y="221"/>
                  </a:lnTo>
                  <a:lnTo>
                    <a:pt x="440" y="305"/>
                  </a:lnTo>
                  <a:lnTo>
                    <a:pt x="467" y="296"/>
                  </a:lnTo>
                  <a:lnTo>
                    <a:pt x="476" y="334"/>
                  </a:lnTo>
                  <a:lnTo>
                    <a:pt x="486" y="324"/>
                  </a:lnTo>
                  <a:lnTo>
                    <a:pt x="486" y="363"/>
                  </a:lnTo>
                  <a:lnTo>
                    <a:pt x="495" y="372"/>
                  </a:lnTo>
                  <a:lnTo>
                    <a:pt x="476" y="401"/>
                  </a:lnTo>
                  <a:lnTo>
                    <a:pt x="472" y="415"/>
                  </a:lnTo>
                  <a:lnTo>
                    <a:pt x="447" y="420"/>
                  </a:lnTo>
                  <a:lnTo>
                    <a:pt x="467" y="449"/>
                  </a:lnTo>
                  <a:lnTo>
                    <a:pt x="440" y="495"/>
                  </a:lnTo>
                  <a:lnTo>
                    <a:pt x="505" y="524"/>
                  </a:lnTo>
                  <a:lnTo>
                    <a:pt x="495" y="555"/>
                  </a:lnTo>
                  <a:lnTo>
                    <a:pt x="516" y="572"/>
                  </a:lnTo>
                  <a:lnTo>
                    <a:pt x="534" y="555"/>
                  </a:lnTo>
                  <a:lnTo>
                    <a:pt x="630" y="543"/>
                  </a:lnTo>
                  <a:lnTo>
                    <a:pt x="649" y="543"/>
                  </a:lnTo>
                  <a:lnTo>
                    <a:pt x="668" y="543"/>
                  </a:lnTo>
                  <a:lnTo>
                    <a:pt x="687" y="543"/>
                  </a:lnTo>
                </a:path>
              </a:pathLst>
            </a:custGeom>
            <a:noFill/>
            <a:ln w="6350">
              <a:solidFill>
                <a:srgbClr val="7F7F7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626" name="Freeform 95"/>
            <p:cNvSpPr>
              <a:spLocks/>
            </p:cNvSpPr>
            <p:nvPr/>
          </p:nvSpPr>
          <p:spPr bwMode="auto">
            <a:xfrm>
              <a:off x="926" y="2263"/>
              <a:ext cx="1750" cy="1410"/>
            </a:xfrm>
            <a:custGeom>
              <a:avLst/>
              <a:gdLst>
                <a:gd name="T0" fmla="*/ 385 w 1669"/>
                <a:gd name="T1" fmla="*/ 745 h 1242"/>
                <a:gd name="T2" fmla="*/ 518 w 1669"/>
                <a:gd name="T3" fmla="*/ 965 h 1242"/>
                <a:gd name="T4" fmla="*/ 660 w 1669"/>
                <a:gd name="T5" fmla="*/ 1160 h 1242"/>
                <a:gd name="T6" fmla="*/ 670 w 1669"/>
                <a:gd name="T7" fmla="*/ 1308 h 1242"/>
                <a:gd name="T8" fmla="*/ 628 w 1669"/>
                <a:gd name="T9" fmla="*/ 1454 h 1242"/>
                <a:gd name="T10" fmla="*/ 718 w 1669"/>
                <a:gd name="T11" fmla="*/ 1564 h 1242"/>
                <a:gd name="T12" fmla="*/ 891 w 1669"/>
                <a:gd name="T13" fmla="*/ 1522 h 1242"/>
                <a:gd name="T14" fmla="*/ 991 w 1669"/>
                <a:gd name="T15" fmla="*/ 1522 h 1242"/>
                <a:gd name="T16" fmla="*/ 1098 w 1669"/>
                <a:gd name="T17" fmla="*/ 1550 h 1242"/>
                <a:gd name="T18" fmla="*/ 1220 w 1669"/>
                <a:gd name="T19" fmla="*/ 1648 h 1242"/>
                <a:gd name="T20" fmla="*/ 1352 w 1669"/>
                <a:gd name="T21" fmla="*/ 1761 h 1242"/>
                <a:gd name="T22" fmla="*/ 1428 w 1669"/>
                <a:gd name="T23" fmla="*/ 1761 h 1242"/>
                <a:gd name="T24" fmla="*/ 1441 w 1669"/>
                <a:gd name="T25" fmla="*/ 1564 h 1242"/>
                <a:gd name="T26" fmla="*/ 1584 w 1669"/>
                <a:gd name="T27" fmla="*/ 1592 h 1242"/>
                <a:gd name="T28" fmla="*/ 1669 w 1669"/>
                <a:gd name="T29" fmla="*/ 1441 h 1242"/>
                <a:gd name="T30" fmla="*/ 1780 w 1669"/>
                <a:gd name="T31" fmla="*/ 1479 h 1242"/>
                <a:gd name="T32" fmla="*/ 1880 w 1669"/>
                <a:gd name="T33" fmla="*/ 1368 h 1242"/>
                <a:gd name="T34" fmla="*/ 1844 w 1669"/>
                <a:gd name="T35" fmla="*/ 1258 h 1242"/>
                <a:gd name="T36" fmla="*/ 1769 w 1669"/>
                <a:gd name="T37" fmla="*/ 1090 h 1242"/>
                <a:gd name="T38" fmla="*/ 1639 w 1669"/>
                <a:gd name="T39" fmla="*/ 1023 h 1242"/>
                <a:gd name="T40" fmla="*/ 1606 w 1669"/>
                <a:gd name="T41" fmla="*/ 840 h 1242"/>
                <a:gd name="T42" fmla="*/ 1528 w 1669"/>
                <a:gd name="T43" fmla="*/ 674 h 1242"/>
                <a:gd name="T44" fmla="*/ 1441 w 1669"/>
                <a:gd name="T45" fmla="*/ 660 h 1242"/>
                <a:gd name="T46" fmla="*/ 1352 w 1669"/>
                <a:gd name="T47" fmla="*/ 590 h 1242"/>
                <a:gd name="T48" fmla="*/ 1320 w 1669"/>
                <a:gd name="T49" fmla="*/ 421 h 1242"/>
                <a:gd name="T50" fmla="*/ 1209 w 1669"/>
                <a:gd name="T51" fmla="*/ 379 h 1242"/>
                <a:gd name="T52" fmla="*/ 1110 w 1669"/>
                <a:gd name="T53" fmla="*/ 354 h 1242"/>
                <a:gd name="T54" fmla="*/ 945 w 1669"/>
                <a:gd name="T55" fmla="*/ 296 h 1242"/>
                <a:gd name="T56" fmla="*/ 891 w 1669"/>
                <a:gd name="T57" fmla="*/ 354 h 1242"/>
                <a:gd name="T58" fmla="*/ 823 w 1669"/>
                <a:gd name="T59" fmla="*/ 421 h 1242"/>
                <a:gd name="T60" fmla="*/ 778 w 1669"/>
                <a:gd name="T61" fmla="*/ 477 h 1242"/>
                <a:gd name="T62" fmla="*/ 715 w 1669"/>
                <a:gd name="T63" fmla="*/ 393 h 1242"/>
                <a:gd name="T64" fmla="*/ 572 w 1669"/>
                <a:gd name="T65" fmla="*/ 284 h 1242"/>
                <a:gd name="T66" fmla="*/ 540 w 1669"/>
                <a:gd name="T67" fmla="*/ 129 h 1242"/>
                <a:gd name="T68" fmla="*/ 374 w 1669"/>
                <a:gd name="T69" fmla="*/ 58 h 1242"/>
                <a:gd name="T70" fmla="*/ 287 w 1669"/>
                <a:gd name="T71" fmla="*/ 74 h 1242"/>
                <a:gd name="T72" fmla="*/ 210 w 1669"/>
                <a:gd name="T73" fmla="*/ 31 h 1242"/>
                <a:gd name="T74" fmla="*/ 155 w 1669"/>
                <a:gd name="T75" fmla="*/ 116 h 1242"/>
                <a:gd name="T76" fmla="*/ 144 w 1669"/>
                <a:gd name="T77" fmla="*/ 284 h 1242"/>
                <a:gd name="T78" fmla="*/ 197 w 1669"/>
                <a:gd name="T79" fmla="*/ 354 h 1242"/>
                <a:gd name="T80" fmla="*/ 275 w 1669"/>
                <a:gd name="T81" fmla="*/ 450 h 1242"/>
                <a:gd name="T82" fmla="*/ 232 w 1669"/>
                <a:gd name="T83" fmla="*/ 547 h 1242"/>
                <a:gd name="T84" fmla="*/ 111 w 1669"/>
                <a:gd name="T85" fmla="*/ 520 h 1242"/>
                <a:gd name="T86" fmla="*/ 55 w 1669"/>
                <a:gd name="T87" fmla="*/ 505 h 1242"/>
                <a:gd name="T88" fmla="*/ 33 w 1669"/>
                <a:gd name="T89" fmla="*/ 660 h 1242"/>
                <a:gd name="T90" fmla="*/ 0 w 1669"/>
                <a:gd name="T91" fmla="*/ 770 h 1242"/>
                <a:gd name="T92" fmla="*/ 99 w 1669"/>
                <a:gd name="T93" fmla="*/ 923 h 124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669" h="1242">
                  <a:moveTo>
                    <a:pt x="111" y="666"/>
                  </a:moveTo>
                  <a:lnTo>
                    <a:pt x="267" y="497"/>
                  </a:lnTo>
                  <a:lnTo>
                    <a:pt x="334" y="509"/>
                  </a:lnTo>
                  <a:lnTo>
                    <a:pt x="391" y="535"/>
                  </a:lnTo>
                  <a:lnTo>
                    <a:pt x="418" y="545"/>
                  </a:lnTo>
                  <a:lnTo>
                    <a:pt x="449" y="660"/>
                  </a:lnTo>
                  <a:lnTo>
                    <a:pt x="449" y="716"/>
                  </a:lnTo>
                  <a:lnTo>
                    <a:pt x="545" y="802"/>
                  </a:lnTo>
                  <a:lnTo>
                    <a:pt x="572" y="793"/>
                  </a:lnTo>
                  <a:lnTo>
                    <a:pt x="581" y="831"/>
                  </a:lnTo>
                  <a:lnTo>
                    <a:pt x="591" y="860"/>
                  </a:lnTo>
                  <a:lnTo>
                    <a:pt x="581" y="894"/>
                  </a:lnTo>
                  <a:lnTo>
                    <a:pt x="554" y="919"/>
                  </a:lnTo>
                  <a:lnTo>
                    <a:pt x="570" y="944"/>
                  </a:lnTo>
                  <a:lnTo>
                    <a:pt x="545" y="994"/>
                  </a:lnTo>
                  <a:lnTo>
                    <a:pt x="610" y="1023"/>
                  </a:lnTo>
                  <a:lnTo>
                    <a:pt x="600" y="1050"/>
                  </a:lnTo>
                  <a:lnTo>
                    <a:pt x="623" y="1069"/>
                  </a:lnTo>
                  <a:lnTo>
                    <a:pt x="639" y="1050"/>
                  </a:lnTo>
                  <a:lnTo>
                    <a:pt x="735" y="1040"/>
                  </a:lnTo>
                  <a:lnTo>
                    <a:pt x="773" y="1040"/>
                  </a:lnTo>
                  <a:lnTo>
                    <a:pt x="802" y="1032"/>
                  </a:lnTo>
                  <a:lnTo>
                    <a:pt x="831" y="1031"/>
                  </a:lnTo>
                  <a:lnTo>
                    <a:pt x="859" y="1040"/>
                  </a:lnTo>
                  <a:lnTo>
                    <a:pt x="886" y="1069"/>
                  </a:lnTo>
                  <a:lnTo>
                    <a:pt x="917" y="1059"/>
                  </a:lnTo>
                  <a:lnTo>
                    <a:pt x="953" y="1059"/>
                  </a:lnTo>
                  <a:lnTo>
                    <a:pt x="992" y="1098"/>
                  </a:lnTo>
                  <a:lnTo>
                    <a:pt x="1021" y="1107"/>
                  </a:lnTo>
                  <a:lnTo>
                    <a:pt x="1059" y="1127"/>
                  </a:lnTo>
                  <a:lnTo>
                    <a:pt x="1107" y="1155"/>
                  </a:lnTo>
                  <a:lnTo>
                    <a:pt x="1153" y="1175"/>
                  </a:lnTo>
                  <a:lnTo>
                    <a:pt x="1172" y="1203"/>
                  </a:lnTo>
                  <a:lnTo>
                    <a:pt x="1201" y="1213"/>
                  </a:lnTo>
                  <a:lnTo>
                    <a:pt x="1220" y="1242"/>
                  </a:lnTo>
                  <a:lnTo>
                    <a:pt x="1239" y="1203"/>
                  </a:lnTo>
                  <a:lnTo>
                    <a:pt x="1258" y="1146"/>
                  </a:lnTo>
                  <a:lnTo>
                    <a:pt x="1258" y="1098"/>
                  </a:lnTo>
                  <a:lnTo>
                    <a:pt x="1249" y="1069"/>
                  </a:lnTo>
                  <a:lnTo>
                    <a:pt x="1306" y="1059"/>
                  </a:lnTo>
                  <a:lnTo>
                    <a:pt x="1345" y="1059"/>
                  </a:lnTo>
                  <a:lnTo>
                    <a:pt x="1374" y="1088"/>
                  </a:lnTo>
                  <a:lnTo>
                    <a:pt x="1383" y="1059"/>
                  </a:lnTo>
                  <a:lnTo>
                    <a:pt x="1412" y="1004"/>
                  </a:lnTo>
                  <a:lnTo>
                    <a:pt x="1448" y="985"/>
                  </a:lnTo>
                  <a:lnTo>
                    <a:pt x="1477" y="994"/>
                  </a:lnTo>
                  <a:lnTo>
                    <a:pt x="1516" y="1023"/>
                  </a:lnTo>
                  <a:lnTo>
                    <a:pt x="1544" y="1011"/>
                  </a:lnTo>
                  <a:lnTo>
                    <a:pt x="1573" y="975"/>
                  </a:lnTo>
                  <a:lnTo>
                    <a:pt x="1592" y="946"/>
                  </a:lnTo>
                  <a:lnTo>
                    <a:pt x="1631" y="935"/>
                  </a:lnTo>
                  <a:lnTo>
                    <a:pt x="1669" y="898"/>
                  </a:lnTo>
                  <a:lnTo>
                    <a:pt x="1650" y="869"/>
                  </a:lnTo>
                  <a:lnTo>
                    <a:pt x="1600" y="860"/>
                  </a:lnTo>
                  <a:lnTo>
                    <a:pt x="1592" y="812"/>
                  </a:lnTo>
                  <a:lnTo>
                    <a:pt x="1573" y="783"/>
                  </a:lnTo>
                  <a:lnTo>
                    <a:pt x="1535" y="745"/>
                  </a:lnTo>
                  <a:lnTo>
                    <a:pt x="1481" y="735"/>
                  </a:lnTo>
                  <a:lnTo>
                    <a:pt x="1437" y="693"/>
                  </a:lnTo>
                  <a:lnTo>
                    <a:pt x="1422" y="699"/>
                  </a:lnTo>
                  <a:lnTo>
                    <a:pt x="1402" y="670"/>
                  </a:lnTo>
                  <a:lnTo>
                    <a:pt x="1402" y="622"/>
                  </a:lnTo>
                  <a:lnTo>
                    <a:pt x="1393" y="574"/>
                  </a:lnTo>
                  <a:lnTo>
                    <a:pt x="1383" y="535"/>
                  </a:lnTo>
                  <a:lnTo>
                    <a:pt x="1372" y="468"/>
                  </a:lnTo>
                  <a:lnTo>
                    <a:pt x="1326" y="461"/>
                  </a:lnTo>
                  <a:lnTo>
                    <a:pt x="1297" y="468"/>
                  </a:lnTo>
                  <a:lnTo>
                    <a:pt x="1268" y="478"/>
                  </a:lnTo>
                  <a:lnTo>
                    <a:pt x="1249" y="451"/>
                  </a:lnTo>
                  <a:lnTo>
                    <a:pt x="1230" y="422"/>
                  </a:lnTo>
                  <a:lnTo>
                    <a:pt x="1201" y="393"/>
                  </a:lnTo>
                  <a:lnTo>
                    <a:pt x="1172" y="403"/>
                  </a:lnTo>
                  <a:lnTo>
                    <a:pt x="1172" y="365"/>
                  </a:lnTo>
                  <a:lnTo>
                    <a:pt x="1189" y="307"/>
                  </a:lnTo>
                  <a:lnTo>
                    <a:pt x="1145" y="288"/>
                  </a:lnTo>
                  <a:lnTo>
                    <a:pt x="1107" y="278"/>
                  </a:lnTo>
                  <a:lnTo>
                    <a:pt x="1078" y="288"/>
                  </a:lnTo>
                  <a:lnTo>
                    <a:pt x="1049" y="259"/>
                  </a:lnTo>
                  <a:lnTo>
                    <a:pt x="1021" y="242"/>
                  </a:lnTo>
                  <a:lnTo>
                    <a:pt x="992" y="249"/>
                  </a:lnTo>
                  <a:lnTo>
                    <a:pt x="963" y="242"/>
                  </a:lnTo>
                  <a:lnTo>
                    <a:pt x="917" y="221"/>
                  </a:lnTo>
                  <a:lnTo>
                    <a:pt x="850" y="194"/>
                  </a:lnTo>
                  <a:lnTo>
                    <a:pt x="819" y="203"/>
                  </a:lnTo>
                  <a:lnTo>
                    <a:pt x="819" y="232"/>
                  </a:lnTo>
                  <a:lnTo>
                    <a:pt x="806" y="248"/>
                  </a:lnTo>
                  <a:lnTo>
                    <a:pt x="773" y="242"/>
                  </a:lnTo>
                  <a:lnTo>
                    <a:pt x="763" y="269"/>
                  </a:lnTo>
                  <a:lnTo>
                    <a:pt x="725" y="259"/>
                  </a:lnTo>
                  <a:lnTo>
                    <a:pt x="714" y="288"/>
                  </a:lnTo>
                  <a:lnTo>
                    <a:pt x="735" y="326"/>
                  </a:lnTo>
                  <a:lnTo>
                    <a:pt x="706" y="355"/>
                  </a:lnTo>
                  <a:lnTo>
                    <a:pt x="675" y="326"/>
                  </a:lnTo>
                  <a:lnTo>
                    <a:pt x="639" y="326"/>
                  </a:lnTo>
                  <a:lnTo>
                    <a:pt x="629" y="297"/>
                  </a:lnTo>
                  <a:lnTo>
                    <a:pt x="620" y="269"/>
                  </a:lnTo>
                  <a:lnTo>
                    <a:pt x="581" y="242"/>
                  </a:lnTo>
                  <a:lnTo>
                    <a:pt x="516" y="221"/>
                  </a:lnTo>
                  <a:lnTo>
                    <a:pt x="497" y="194"/>
                  </a:lnTo>
                  <a:lnTo>
                    <a:pt x="485" y="165"/>
                  </a:lnTo>
                  <a:lnTo>
                    <a:pt x="478" y="136"/>
                  </a:lnTo>
                  <a:lnTo>
                    <a:pt x="468" y="88"/>
                  </a:lnTo>
                  <a:lnTo>
                    <a:pt x="426" y="44"/>
                  </a:lnTo>
                  <a:lnTo>
                    <a:pt x="372" y="42"/>
                  </a:lnTo>
                  <a:lnTo>
                    <a:pt x="324" y="40"/>
                  </a:lnTo>
                  <a:lnTo>
                    <a:pt x="295" y="33"/>
                  </a:lnTo>
                  <a:lnTo>
                    <a:pt x="276" y="54"/>
                  </a:lnTo>
                  <a:lnTo>
                    <a:pt x="249" y="50"/>
                  </a:lnTo>
                  <a:lnTo>
                    <a:pt x="261" y="0"/>
                  </a:lnTo>
                  <a:lnTo>
                    <a:pt x="220" y="11"/>
                  </a:lnTo>
                  <a:lnTo>
                    <a:pt x="182" y="21"/>
                  </a:lnTo>
                  <a:lnTo>
                    <a:pt x="171" y="50"/>
                  </a:lnTo>
                  <a:lnTo>
                    <a:pt x="128" y="42"/>
                  </a:lnTo>
                  <a:lnTo>
                    <a:pt x="134" y="79"/>
                  </a:lnTo>
                  <a:lnTo>
                    <a:pt x="125" y="107"/>
                  </a:lnTo>
                  <a:lnTo>
                    <a:pt x="134" y="136"/>
                  </a:lnTo>
                  <a:lnTo>
                    <a:pt x="125" y="194"/>
                  </a:lnTo>
                  <a:lnTo>
                    <a:pt x="113" y="223"/>
                  </a:lnTo>
                  <a:lnTo>
                    <a:pt x="144" y="249"/>
                  </a:lnTo>
                  <a:lnTo>
                    <a:pt x="171" y="242"/>
                  </a:lnTo>
                  <a:lnTo>
                    <a:pt x="201" y="249"/>
                  </a:lnTo>
                  <a:lnTo>
                    <a:pt x="228" y="278"/>
                  </a:lnTo>
                  <a:lnTo>
                    <a:pt x="238" y="307"/>
                  </a:lnTo>
                  <a:lnTo>
                    <a:pt x="259" y="336"/>
                  </a:lnTo>
                  <a:lnTo>
                    <a:pt x="228" y="365"/>
                  </a:lnTo>
                  <a:lnTo>
                    <a:pt x="201" y="374"/>
                  </a:lnTo>
                  <a:lnTo>
                    <a:pt x="163" y="374"/>
                  </a:lnTo>
                  <a:lnTo>
                    <a:pt x="125" y="355"/>
                  </a:lnTo>
                  <a:lnTo>
                    <a:pt x="96" y="355"/>
                  </a:lnTo>
                  <a:lnTo>
                    <a:pt x="96" y="384"/>
                  </a:lnTo>
                  <a:lnTo>
                    <a:pt x="77" y="355"/>
                  </a:lnTo>
                  <a:lnTo>
                    <a:pt x="48" y="345"/>
                  </a:lnTo>
                  <a:lnTo>
                    <a:pt x="48" y="384"/>
                  </a:lnTo>
                  <a:lnTo>
                    <a:pt x="19" y="422"/>
                  </a:lnTo>
                  <a:lnTo>
                    <a:pt x="29" y="451"/>
                  </a:lnTo>
                  <a:lnTo>
                    <a:pt x="38" y="478"/>
                  </a:lnTo>
                  <a:lnTo>
                    <a:pt x="29" y="509"/>
                  </a:lnTo>
                  <a:lnTo>
                    <a:pt x="0" y="526"/>
                  </a:lnTo>
                  <a:lnTo>
                    <a:pt x="46" y="530"/>
                  </a:lnTo>
                  <a:lnTo>
                    <a:pt x="96" y="574"/>
                  </a:lnTo>
                  <a:lnTo>
                    <a:pt x="86" y="631"/>
                  </a:lnTo>
                  <a:lnTo>
                    <a:pt x="105" y="666"/>
                  </a:lnTo>
                  <a:lnTo>
                    <a:pt x="111" y="666"/>
                  </a:ln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627" name="Freeform 96"/>
            <p:cNvSpPr>
              <a:spLocks/>
            </p:cNvSpPr>
            <p:nvPr/>
          </p:nvSpPr>
          <p:spPr bwMode="auto">
            <a:xfrm>
              <a:off x="926" y="2263"/>
              <a:ext cx="1750" cy="1410"/>
            </a:xfrm>
            <a:custGeom>
              <a:avLst/>
              <a:gdLst>
                <a:gd name="T0" fmla="*/ 385 w 1669"/>
                <a:gd name="T1" fmla="*/ 745 h 1242"/>
                <a:gd name="T2" fmla="*/ 518 w 1669"/>
                <a:gd name="T3" fmla="*/ 965 h 1242"/>
                <a:gd name="T4" fmla="*/ 660 w 1669"/>
                <a:gd name="T5" fmla="*/ 1160 h 1242"/>
                <a:gd name="T6" fmla="*/ 670 w 1669"/>
                <a:gd name="T7" fmla="*/ 1308 h 1242"/>
                <a:gd name="T8" fmla="*/ 628 w 1669"/>
                <a:gd name="T9" fmla="*/ 1454 h 1242"/>
                <a:gd name="T10" fmla="*/ 718 w 1669"/>
                <a:gd name="T11" fmla="*/ 1564 h 1242"/>
                <a:gd name="T12" fmla="*/ 891 w 1669"/>
                <a:gd name="T13" fmla="*/ 1522 h 1242"/>
                <a:gd name="T14" fmla="*/ 991 w 1669"/>
                <a:gd name="T15" fmla="*/ 1522 h 1242"/>
                <a:gd name="T16" fmla="*/ 1098 w 1669"/>
                <a:gd name="T17" fmla="*/ 1550 h 1242"/>
                <a:gd name="T18" fmla="*/ 1220 w 1669"/>
                <a:gd name="T19" fmla="*/ 1648 h 1242"/>
                <a:gd name="T20" fmla="*/ 1352 w 1669"/>
                <a:gd name="T21" fmla="*/ 1761 h 1242"/>
                <a:gd name="T22" fmla="*/ 1428 w 1669"/>
                <a:gd name="T23" fmla="*/ 1761 h 1242"/>
                <a:gd name="T24" fmla="*/ 1441 w 1669"/>
                <a:gd name="T25" fmla="*/ 1564 h 1242"/>
                <a:gd name="T26" fmla="*/ 1584 w 1669"/>
                <a:gd name="T27" fmla="*/ 1592 h 1242"/>
                <a:gd name="T28" fmla="*/ 1669 w 1669"/>
                <a:gd name="T29" fmla="*/ 1441 h 1242"/>
                <a:gd name="T30" fmla="*/ 1780 w 1669"/>
                <a:gd name="T31" fmla="*/ 1479 h 1242"/>
                <a:gd name="T32" fmla="*/ 1880 w 1669"/>
                <a:gd name="T33" fmla="*/ 1368 h 1242"/>
                <a:gd name="T34" fmla="*/ 1844 w 1669"/>
                <a:gd name="T35" fmla="*/ 1258 h 1242"/>
                <a:gd name="T36" fmla="*/ 1769 w 1669"/>
                <a:gd name="T37" fmla="*/ 1090 h 1242"/>
                <a:gd name="T38" fmla="*/ 1639 w 1669"/>
                <a:gd name="T39" fmla="*/ 1023 h 1242"/>
                <a:gd name="T40" fmla="*/ 1606 w 1669"/>
                <a:gd name="T41" fmla="*/ 840 h 1242"/>
                <a:gd name="T42" fmla="*/ 1528 w 1669"/>
                <a:gd name="T43" fmla="*/ 674 h 1242"/>
                <a:gd name="T44" fmla="*/ 1441 w 1669"/>
                <a:gd name="T45" fmla="*/ 660 h 1242"/>
                <a:gd name="T46" fmla="*/ 1352 w 1669"/>
                <a:gd name="T47" fmla="*/ 590 h 1242"/>
                <a:gd name="T48" fmla="*/ 1320 w 1669"/>
                <a:gd name="T49" fmla="*/ 421 h 1242"/>
                <a:gd name="T50" fmla="*/ 1209 w 1669"/>
                <a:gd name="T51" fmla="*/ 379 h 1242"/>
                <a:gd name="T52" fmla="*/ 1110 w 1669"/>
                <a:gd name="T53" fmla="*/ 354 h 1242"/>
                <a:gd name="T54" fmla="*/ 945 w 1669"/>
                <a:gd name="T55" fmla="*/ 296 h 1242"/>
                <a:gd name="T56" fmla="*/ 891 w 1669"/>
                <a:gd name="T57" fmla="*/ 354 h 1242"/>
                <a:gd name="T58" fmla="*/ 823 w 1669"/>
                <a:gd name="T59" fmla="*/ 421 h 1242"/>
                <a:gd name="T60" fmla="*/ 778 w 1669"/>
                <a:gd name="T61" fmla="*/ 477 h 1242"/>
                <a:gd name="T62" fmla="*/ 715 w 1669"/>
                <a:gd name="T63" fmla="*/ 393 h 1242"/>
                <a:gd name="T64" fmla="*/ 572 w 1669"/>
                <a:gd name="T65" fmla="*/ 284 h 1242"/>
                <a:gd name="T66" fmla="*/ 540 w 1669"/>
                <a:gd name="T67" fmla="*/ 129 h 1242"/>
                <a:gd name="T68" fmla="*/ 374 w 1669"/>
                <a:gd name="T69" fmla="*/ 58 h 1242"/>
                <a:gd name="T70" fmla="*/ 287 w 1669"/>
                <a:gd name="T71" fmla="*/ 74 h 1242"/>
                <a:gd name="T72" fmla="*/ 210 w 1669"/>
                <a:gd name="T73" fmla="*/ 31 h 1242"/>
                <a:gd name="T74" fmla="*/ 155 w 1669"/>
                <a:gd name="T75" fmla="*/ 116 h 1242"/>
                <a:gd name="T76" fmla="*/ 144 w 1669"/>
                <a:gd name="T77" fmla="*/ 284 h 1242"/>
                <a:gd name="T78" fmla="*/ 197 w 1669"/>
                <a:gd name="T79" fmla="*/ 354 h 1242"/>
                <a:gd name="T80" fmla="*/ 275 w 1669"/>
                <a:gd name="T81" fmla="*/ 450 h 1242"/>
                <a:gd name="T82" fmla="*/ 232 w 1669"/>
                <a:gd name="T83" fmla="*/ 547 h 1242"/>
                <a:gd name="T84" fmla="*/ 111 w 1669"/>
                <a:gd name="T85" fmla="*/ 520 h 1242"/>
                <a:gd name="T86" fmla="*/ 55 w 1669"/>
                <a:gd name="T87" fmla="*/ 505 h 1242"/>
                <a:gd name="T88" fmla="*/ 33 w 1669"/>
                <a:gd name="T89" fmla="*/ 660 h 1242"/>
                <a:gd name="T90" fmla="*/ 0 w 1669"/>
                <a:gd name="T91" fmla="*/ 770 h 1242"/>
                <a:gd name="T92" fmla="*/ 99 w 1669"/>
                <a:gd name="T93" fmla="*/ 923 h 124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669" h="1242">
                  <a:moveTo>
                    <a:pt x="111" y="666"/>
                  </a:moveTo>
                  <a:lnTo>
                    <a:pt x="267" y="497"/>
                  </a:lnTo>
                  <a:lnTo>
                    <a:pt x="334" y="509"/>
                  </a:lnTo>
                  <a:lnTo>
                    <a:pt x="391" y="535"/>
                  </a:lnTo>
                  <a:lnTo>
                    <a:pt x="418" y="545"/>
                  </a:lnTo>
                  <a:lnTo>
                    <a:pt x="449" y="660"/>
                  </a:lnTo>
                  <a:lnTo>
                    <a:pt x="449" y="716"/>
                  </a:lnTo>
                  <a:lnTo>
                    <a:pt x="545" y="802"/>
                  </a:lnTo>
                  <a:lnTo>
                    <a:pt x="572" y="793"/>
                  </a:lnTo>
                  <a:lnTo>
                    <a:pt x="581" y="831"/>
                  </a:lnTo>
                  <a:lnTo>
                    <a:pt x="591" y="860"/>
                  </a:lnTo>
                  <a:lnTo>
                    <a:pt x="581" y="894"/>
                  </a:lnTo>
                  <a:lnTo>
                    <a:pt x="554" y="919"/>
                  </a:lnTo>
                  <a:lnTo>
                    <a:pt x="570" y="944"/>
                  </a:lnTo>
                  <a:lnTo>
                    <a:pt x="545" y="994"/>
                  </a:lnTo>
                  <a:lnTo>
                    <a:pt x="610" y="1023"/>
                  </a:lnTo>
                  <a:lnTo>
                    <a:pt x="600" y="1050"/>
                  </a:lnTo>
                  <a:lnTo>
                    <a:pt x="623" y="1069"/>
                  </a:lnTo>
                  <a:lnTo>
                    <a:pt x="639" y="1050"/>
                  </a:lnTo>
                  <a:lnTo>
                    <a:pt x="735" y="1040"/>
                  </a:lnTo>
                  <a:lnTo>
                    <a:pt x="773" y="1040"/>
                  </a:lnTo>
                  <a:lnTo>
                    <a:pt x="802" y="1032"/>
                  </a:lnTo>
                  <a:lnTo>
                    <a:pt x="831" y="1031"/>
                  </a:lnTo>
                  <a:lnTo>
                    <a:pt x="859" y="1040"/>
                  </a:lnTo>
                  <a:lnTo>
                    <a:pt x="886" y="1069"/>
                  </a:lnTo>
                  <a:lnTo>
                    <a:pt x="917" y="1059"/>
                  </a:lnTo>
                  <a:lnTo>
                    <a:pt x="953" y="1059"/>
                  </a:lnTo>
                  <a:lnTo>
                    <a:pt x="992" y="1098"/>
                  </a:lnTo>
                  <a:lnTo>
                    <a:pt x="1021" y="1107"/>
                  </a:lnTo>
                  <a:lnTo>
                    <a:pt x="1059" y="1127"/>
                  </a:lnTo>
                  <a:lnTo>
                    <a:pt x="1107" y="1155"/>
                  </a:lnTo>
                  <a:lnTo>
                    <a:pt x="1153" y="1175"/>
                  </a:lnTo>
                  <a:lnTo>
                    <a:pt x="1172" y="1203"/>
                  </a:lnTo>
                  <a:lnTo>
                    <a:pt x="1201" y="1213"/>
                  </a:lnTo>
                  <a:lnTo>
                    <a:pt x="1220" y="1242"/>
                  </a:lnTo>
                  <a:lnTo>
                    <a:pt x="1239" y="1203"/>
                  </a:lnTo>
                  <a:lnTo>
                    <a:pt x="1258" y="1146"/>
                  </a:lnTo>
                  <a:lnTo>
                    <a:pt x="1258" y="1098"/>
                  </a:lnTo>
                  <a:lnTo>
                    <a:pt x="1249" y="1069"/>
                  </a:lnTo>
                  <a:lnTo>
                    <a:pt x="1306" y="1059"/>
                  </a:lnTo>
                  <a:lnTo>
                    <a:pt x="1345" y="1059"/>
                  </a:lnTo>
                  <a:lnTo>
                    <a:pt x="1374" y="1088"/>
                  </a:lnTo>
                  <a:lnTo>
                    <a:pt x="1383" y="1059"/>
                  </a:lnTo>
                  <a:lnTo>
                    <a:pt x="1412" y="1004"/>
                  </a:lnTo>
                  <a:lnTo>
                    <a:pt x="1448" y="985"/>
                  </a:lnTo>
                  <a:lnTo>
                    <a:pt x="1477" y="994"/>
                  </a:lnTo>
                  <a:lnTo>
                    <a:pt x="1516" y="1023"/>
                  </a:lnTo>
                  <a:lnTo>
                    <a:pt x="1544" y="1011"/>
                  </a:lnTo>
                  <a:lnTo>
                    <a:pt x="1573" y="975"/>
                  </a:lnTo>
                  <a:lnTo>
                    <a:pt x="1592" y="946"/>
                  </a:lnTo>
                  <a:lnTo>
                    <a:pt x="1631" y="935"/>
                  </a:lnTo>
                  <a:lnTo>
                    <a:pt x="1669" y="898"/>
                  </a:lnTo>
                  <a:lnTo>
                    <a:pt x="1650" y="869"/>
                  </a:lnTo>
                  <a:lnTo>
                    <a:pt x="1600" y="860"/>
                  </a:lnTo>
                  <a:lnTo>
                    <a:pt x="1592" y="812"/>
                  </a:lnTo>
                  <a:lnTo>
                    <a:pt x="1573" y="783"/>
                  </a:lnTo>
                  <a:lnTo>
                    <a:pt x="1535" y="745"/>
                  </a:lnTo>
                  <a:lnTo>
                    <a:pt x="1481" y="735"/>
                  </a:lnTo>
                  <a:lnTo>
                    <a:pt x="1437" y="693"/>
                  </a:lnTo>
                  <a:lnTo>
                    <a:pt x="1422" y="699"/>
                  </a:lnTo>
                  <a:lnTo>
                    <a:pt x="1402" y="670"/>
                  </a:lnTo>
                  <a:lnTo>
                    <a:pt x="1402" y="622"/>
                  </a:lnTo>
                  <a:lnTo>
                    <a:pt x="1393" y="574"/>
                  </a:lnTo>
                  <a:lnTo>
                    <a:pt x="1383" y="535"/>
                  </a:lnTo>
                  <a:lnTo>
                    <a:pt x="1372" y="468"/>
                  </a:lnTo>
                  <a:lnTo>
                    <a:pt x="1326" y="461"/>
                  </a:lnTo>
                  <a:lnTo>
                    <a:pt x="1297" y="468"/>
                  </a:lnTo>
                  <a:lnTo>
                    <a:pt x="1268" y="478"/>
                  </a:lnTo>
                  <a:lnTo>
                    <a:pt x="1249" y="451"/>
                  </a:lnTo>
                  <a:lnTo>
                    <a:pt x="1230" y="422"/>
                  </a:lnTo>
                  <a:lnTo>
                    <a:pt x="1201" y="393"/>
                  </a:lnTo>
                  <a:lnTo>
                    <a:pt x="1172" y="403"/>
                  </a:lnTo>
                  <a:lnTo>
                    <a:pt x="1172" y="365"/>
                  </a:lnTo>
                  <a:lnTo>
                    <a:pt x="1189" y="307"/>
                  </a:lnTo>
                  <a:lnTo>
                    <a:pt x="1145" y="288"/>
                  </a:lnTo>
                  <a:lnTo>
                    <a:pt x="1107" y="278"/>
                  </a:lnTo>
                  <a:lnTo>
                    <a:pt x="1078" y="288"/>
                  </a:lnTo>
                  <a:lnTo>
                    <a:pt x="1049" y="259"/>
                  </a:lnTo>
                  <a:lnTo>
                    <a:pt x="1021" y="242"/>
                  </a:lnTo>
                  <a:lnTo>
                    <a:pt x="992" y="249"/>
                  </a:lnTo>
                  <a:lnTo>
                    <a:pt x="963" y="242"/>
                  </a:lnTo>
                  <a:lnTo>
                    <a:pt x="917" y="221"/>
                  </a:lnTo>
                  <a:lnTo>
                    <a:pt x="850" y="194"/>
                  </a:lnTo>
                  <a:lnTo>
                    <a:pt x="819" y="203"/>
                  </a:lnTo>
                  <a:lnTo>
                    <a:pt x="819" y="232"/>
                  </a:lnTo>
                  <a:lnTo>
                    <a:pt x="806" y="248"/>
                  </a:lnTo>
                  <a:lnTo>
                    <a:pt x="773" y="242"/>
                  </a:lnTo>
                  <a:lnTo>
                    <a:pt x="763" y="269"/>
                  </a:lnTo>
                  <a:lnTo>
                    <a:pt x="725" y="259"/>
                  </a:lnTo>
                  <a:lnTo>
                    <a:pt x="714" y="288"/>
                  </a:lnTo>
                  <a:lnTo>
                    <a:pt x="735" y="326"/>
                  </a:lnTo>
                  <a:lnTo>
                    <a:pt x="706" y="355"/>
                  </a:lnTo>
                  <a:lnTo>
                    <a:pt x="675" y="326"/>
                  </a:lnTo>
                  <a:lnTo>
                    <a:pt x="639" y="326"/>
                  </a:lnTo>
                  <a:lnTo>
                    <a:pt x="629" y="297"/>
                  </a:lnTo>
                  <a:lnTo>
                    <a:pt x="620" y="269"/>
                  </a:lnTo>
                  <a:lnTo>
                    <a:pt x="581" y="242"/>
                  </a:lnTo>
                  <a:lnTo>
                    <a:pt x="516" y="221"/>
                  </a:lnTo>
                  <a:lnTo>
                    <a:pt x="497" y="194"/>
                  </a:lnTo>
                  <a:lnTo>
                    <a:pt x="485" y="165"/>
                  </a:lnTo>
                  <a:lnTo>
                    <a:pt x="478" y="136"/>
                  </a:lnTo>
                  <a:lnTo>
                    <a:pt x="468" y="88"/>
                  </a:lnTo>
                  <a:lnTo>
                    <a:pt x="426" y="44"/>
                  </a:lnTo>
                  <a:lnTo>
                    <a:pt x="372" y="42"/>
                  </a:lnTo>
                  <a:lnTo>
                    <a:pt x="324" y="40"/>
                  </a:lnTo>
                  <a:lnTo>
                    <a:pt x="295" y="33"/>
                  </a:lnTo>
                  <a:lnTo>
                    <a:pt x="276" y="54"/>
                  </a:lnTo>
                  <a:lnTo>
                    <a:pt x="249" y="50"/>
                  </a:lnTo>
                  <a:lnTo>
                    <a:pt x="261" y="0"/>
                  </a:lnTo>
                  <a:lnTo>
                    <a:pt x="220" y="11"/>
                  </a:lnTo>
                  <a:lnTo>
                    <a:pt x="182" y="21"/>
                  </a:lnTo>
                  <a:lnTo>
                    <a:pt x="171" y="50"/>
                  </a:lnTo>
                  <a:lnTo>
                    <a:pt x="128" y="42"/>
                  </a:lnTo>
                  <a:lnTo>
                    <a:pt x="134" y="79"/>
                  </a:lnTo>
                  <a:lnTo>
                    <a:pt x="125" y="107"/>
                  </a:lnTo>
                  <a:lnTo>
                    <a:pt x="134" y="136"/>
                  </a:lnTo>
                  <a:lnTo>
                    <a:pt x="125" y="194"/>
                  </a:lnTo>
                  <a:lnTo>
                    <a:pt x="113" y="223"/>
                  </a:lnTo>
                  <a:lnTo>
                    <a:pt x="144" y="249"/>
                  </a:lnTo>
                  <a:lnTo>
                    <a:pt x="171" y="242"/>
                  </a:lnTo>
                  <a:lnTo>
                    <a:pt x="201" y="249"/>
                  </a:lnTo>
                  <a:lnTo>
                    <a:pt x="228" y="278"/>
                  </a:lnTo>
                  <a:lnTo>
                    <a:pt x="238" y="307"/>
                  </a:lnTo>
                  <a:lnTo>
                    <a:pt x="259" y="336"/>
                  </a:lnTo>
                  <a:lnTo>
                    <a:pt x="228" y="365"/>
                  </a:lnTo>
                  <a:lnTo>
                    <a:pt x="201" y="374"/>
                  </a:lnTo>
                  <a:lnTo>
                    <a:pt x="163" y="374"/>
                  </a:lnTo>
                  <a:lnTo>
                    <a:pt x="125" y="355"/>
                  </a:lnTo>
                  <a:lnTo>
                    <a:pt x="96" y="355"/>
                  </a:lnTo>
                  <a:lnTo>
                    <a:pt x="96" y="384"/>
                  </a:lnTo>
                  <a:lnTo>
                    <a:pt x="77" y="355"/>
                  </a:lnTo>
                  <a:lnTo>
                    <a:pt x="48" y="345"/>
                  </a:lnTo>
                  <a:lnTo>
                    <a:pt x="48" y="384"/>
                  </a:lnTo>
                  <a:lnTo>
                    <a:pt x="19" y="422"/>
                  </a:lnTo>
                  <a:lnTo>
                    <a:pt x="29" y="451"/>
                  </a:lnTo>
                  <a:lnTo>
                    <a:pt x="38" y="478"/>
                  </a:lnTo>
                  <a:lnTo>
                    <a:pt x="29" y="509"/>
                  </a:lnTo>
                  <a:lnTo>
                    <a:pt x="0" y="526"/>
                  </a:lnTo>
                  <a:lnTo>
                    <a:pt x="46" y="530"/>
                  </a:lnTo>
                  <a:lnTo>
                    <a:pt x="96" y="574"/>
                  </a:lnTo>
                  <a:lnTo>
                    <a:pt x="86" y="631"/>
                  </a:lnTo>
                  <a:lnTo>
                    <a:pt x="105" y="666"/>
                  </a:lnTo>
                  <a:lnTo>
                    <a:pt x="111" y="666"/>
                  </a:lnTo>
                </a:path>
              </a:pathLst>
            </a:custGeom>
            <a:noFill/>
            <a:ln w="6350">
              <a:solidFill>
                <a:srgbClr val="7F7F7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628" name="Freeform 97"/>
            <p:cNvSpPr>
              <a:spLocks/>
            </p:cNvSpPr>
            <p:nvPr/>
          </p:nvSpPr>
          <p:spPr bwMode="auto">
            <a:xfrm>
              <a:off x="2143" y="874"/>
              <a:ext cx="3472" cy="2804"/>
            </a:xfrm>
            <a:custGeom>
              <a:avLst/>
              <a:gdLst>
                <a:gd name="T0" fmla="*/ 822 w 3311"/>
                <a:gd name="T1" fmla="*/ 3031 h 2469"/>
                <a:gd name="T2" fmla="*/ 1034 w 3311"/>
                <a:gd name="T3" fmla="*/ 3155 h 2469"/>
                <a:gd name="T4" fmla="*/ 1174 w 3311"/>
                <a:gd name="T5" fmla="*/ 3057 h 2469"/>
                <a:gd name="T6" fmla="*/ 1406 w 3311"/>
                <a:gd name="T7" fmla="*/ 3155 h 2469"/>
                <a:gd name="T8" fmla="*/ 1636 w 3311"/>
                <a:gd name="T9" fmla="*/ 3197 h 2469"/>
                <a:gd name="T10" fmla="*/ 1944 w 3311"/>
                <a:gd name="T11" fmla="*/ 3112 h 2469"/>
                <a:gd name="T12" fmla="*/ 2187 w 3311"/>
                <a:gd name="T13" fmla="*/ 3086 h 2469"/>
                <a:gd name="T14" fmla="*/ 2265 w 3311"/>
                <a:gd name="T15" fmla="*/ 2749 h 2469"/>
                <a:gd name="T16" fmla="*/ 2572 w 3311"/>
                <a:gd name="T17" fmla="*/ 2987 h 2469"/>
                <a:gd name="T18" fmla="*/ 2803 w 3311"/>
                <a:gd name="T19" fmla="*/ 3128 h 2469"/>
                <a:gd name="T20" fmla="*/ 2991 w 3311"/>
                <a:gd name="T21" fmla="*/ 3167 h 2469"/>
                <a:gd name="T22" fmla="*/ 2902 w 3311"/>
                <a:gd name="T23" fmla="*/ 3351 h 2469"/>
                <a:gd name="T24" fmla="*/ 2956 w 3311"/>
                <a:gd name="T25" fmla="*/ 3531 h 2469"/>
                <a:gd name="T26" fmla="*/ 3152 w 3311"/>
                <a:gd name="T27" fmla="*/ 3324 h 2469"/>
                <a:gd name="T28" fmla="*/ 3210 w 3311"/>
                <a:gd name="T29" fmla="*/ 2975 h 2469"/>
                <a:gd name="T30" fmla="*/ 3144 w 3311"/>
                <a:gd name="T31" fmla="*/ 2609 h 2469"/>
                <a:gd name="T32" fmla="*/ 2991 w 3311"/>
                <a:gd name="T33" fmla="*/ 2360 h 2469"/>
                <a:gd name="T34" fmla="*/ 2835 w 3311"/>
                <a:gd name="T35" fmla="*/ 2430 h 2469"/>
                <a:gd name="T36" fmla="*/ 2869 w 3311"/>
                <a:gd name="T37" fmla="*/ 2109 h 2469"/>
                <a:gd name="T38" fmla="*/ 2991 w 3311"/>
                <a:gd name="T39" fmla="*/ 1832 h 2469"/>
                <a:gd name="T40" fmla="*/ 3188 w 3311"/>
                <a:gd name="T41" fmla="*/ 1648 h 2469"/>
                <a:gd name="T42" fmla="*/ 3265 w 3311"/>
                <a:gd name="T43" fmla="*/ 1563 h 2469"/>
                <a:gd name="T44" fmla="*/ 3309 w 3311"/>
                <a:gd name="T45" fmla="*/ 1256 h 2469"/>
                <a:gd name="T46" fmla="*/ 3373 w 3311"/>
                <a:gd name="T47" fmla="*/ 1105 h 2469"/>
                <a:gd name="T48" fmla="*/ 3452 w 3311"/>
                <a:gd name="T49" fmla="*/ 1229 h 2469"/>
                <a:gd name="T50" fmla="*/ 3452 w 3311"/>
                <a:gd name="T51" fmla="*/ 1577 h 2469"/>
                <a:gd name="T52" fmla="*/ 3605 w 3311"/>
                <a:gd name="T53" fmla="*/ 1926 h 2469"/>
                <a:gd name="T54" fmla="*/ 3818 w 3311"/>
                <a:gd name="T55" fmla="*/ 2036 h 2469"/>
                <a:gd name="T56" fmla="*/ 3736 w 3311"/>
                <a:gd name="T57" fmla="*/ 1733 h 2469"/>
                <a:gd name="T58" fmla="*/ 3704 w 3311"/>
                <a:gd name="T59" fmla="*/ 1467 h 2469"/>
                <a:gd name="T60" fmla="*/ 3540 w 3311"/>
                <a:gd name="T61" fmla="*/ 1314 h 2469"/>
                <a:gd name="T62" fmla="*/ 3594 w 3311"/>
                <a:gd name="T63" fmla="*/ 1061 h 2469"/>
                <a:gd name="T64" fmla="*/ 3661 w 3311"/>
                <a:gd name="T65" fmla="*/ 825 h 2469"/>
                <a:gd name="T66" fmla="*/ 3681 w 3311"/>
                <a:gd name="T67" fmla="*/ 488 h 2469"/>
                <a:gd name="T68" fmla="*/ 3561 w 3311"/>
                <a:gd name="T69" fmla="*/ 449 h 2469"/>
                <a:gd name="T70" fmla="*/ 3561 w 3311"/>
                <a:gd name="T71" fmla="*/ 295 h 2469"/>
                <a:gd name="T72" fmla="*/ 3681 w 3311"/>
                <a:gd name="T73" fmla="*/ 154 h 2469"/>
                <a:gd name="T74" fmla="*/ 3549 w 3311"/>
                <a:gd name="T75" fmla="*/ 18 h 2469"/>
                <a:gd name="T76" fmla="*/ 3373 w 3311"/>
                <a:gd name="T77" fmla="*/ 169 h 2469"/>
                <a:gd name="T78" fmla="*/ 3088 w 3311"/>
                <a:gd name="T79" fmla="*/ 363 h 2469"/>
                <a:gd name="T80" fmla="*/ 3033 w 3311"/>
                <a:gd name="T81" fmla="*/ 547 h 2469"/>
                <a:gd name="T82" fmla="*/ 2859 w 3311"/>
                <a:gd name="T83" fmla="*/ 658 h 2469"/>
                <a:gd name="T84" fmla="*/ 2594 w 3311"/>
                <a:gd name="T85" fmla="*/ 768 h 2469"/>
                <a:gd name="T86" fmla="*/ 2440 w 3311"/>
                <a:gd name="T87" fmla="*/ 825 h 2469"/>
                <a:gd name="T88" fmla="*/ 2342 w 3311"/>
                <a:gd name="T89" fmla="*/ 922 h 2469"/>
                <a:gd name="T90" fmla="*/ 2187 w 3311"/>
                <a:gd name="T91" fmla="*/ 1021 h 2469"/>
                <a:gd name="T92" fmla="*/ 2077 w 3311"/>
                <a:gd name="T93" fmla="*/ 964 h 2469"/>
                <a:gd name="T94" fmla="*/ 1835 w 3311"/>
                <a:gd name="T95" fmla="*/ 1036 h 2469"/>
                <a:gd name="T96" fmla="*/ 1647 w 3311"/>
                <a:gd name="T97" fmla="*/ 979 h 2469"/>
                <a:gd name="T98" fmla="*/ 1647 w 3311"/>
                <a:gd name="T99" fmla="*/ 768 h 2469"/>
                <a:gd name="T100" fmla="*/ 1450 w 3311"/>
                <a:gd name="T101" fmla="*/ 740 h 2469"/>
                <a:gd name="T102" fmla="*/ 1188 w 3311"/>
                <a:gd name="T103" fmla="*/ 796 h 2469"/>
                <a:gd name="T104" fmla="*/ 1034 w 3311"/>
                <a:gd name="T105" fmla="*/ 922 h 2469"/>
                <a:gd name="T106" fmla="*/ 967 w 3311"/>
                <a:gd name="T107" fmla="*/ 1158 h 2469"/>
                <a:gd name="T108" fmla="*/ 923 w 3311"/>
                <a:gd name="T109" fmla="*/ 1048 h 2469"/>
                <a:gd name="T110" fmla="*/ 802 w 3311"/>
                <a:gd name="T111" fmla="*/ 1048 h 2469"/>
                <a:gd name="T112" fmla="*/ 704 w 3311"/>
                <a:gd name="T113" fmla="*/ 993 h 2469"/>
                <a:gd name="T114" fmla="*/ 737 w 3311"/>
                <a:gd name="T115" fmla="*/ 1299 h 2469"/>
                <a:gd name="T116" fmla="*/ 603 w 3311"/>
                <a:gd name="T117" fmla="*/ 1328 h 2469"/>
                <a:gd name="T118" fmla="*/ 16 w 3311"/>
                <a:gd name="T119" fmla="*/ 2302 h 2469"/>
                <a:gd name="T120" fmla="*/ 126 w 3311"/>
                <a:gd name="T121" fmla="*/ 2501 h 2469"/>
                <a:gd name="T122" fmla="*/ 272 w 3311"/>
                <a:gd name="T123" fmla="*/ 2767 h 2469"/>
                <a:gd name="T124" fmla="*/ 514 w 3311"/>
                <a:gd name="T125" fmla="*/ 3064 h 246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311" h="2469">
                  <a:moveTo>
                    <a:pt x="504" y="2121"/>
                  </a:moveTo>
                  <a:lnTo>
                    <a:pt x="533" y="2125"/>
                  </a:lnTo>
                  <a:lnTo>
                    <a:pt x="562" y="2125"/>
                  </a:lnTo>
                  <a:lnTo>
                    <a:pt x="610" y="2115"/>
                  </a:lnTo>
                  <a:lnTo>
                    <a:pt x="648" y="2106"/>
                  </a:lnTo>
                  <a:lnTo>
                    <a:pt x="685" y="2096"/>
                  </a:lnTo>
                  <a:lnTo>
                    <a:pt x="713" y="2069"/>
                  </a:lnTo>
                  <a:lnTo>
                    <a:pt x="742" y="2069"/>
                  </a:lnTo>
                  <a:lnTo>
                    <a:pt x="773" y="2077"/>
                  </a:lnTo>
                  <a:lnTo>
                    <a:pt x="800" y="2087"/>
                  </a:lnTo>
                  <a:lnTo>
                    <a:pt x="829" y="2087"/>
                  </a:lnTo>
                  <a:lnTo>
                    <a:pt x="838" y="2115"/>
                  </a:lnTo>
                  <a:lnTo>
                    <a:pt x="867" y="2144"/>
                  </a:lnTo>
                  <a:lnTo>
                    <a:pt x="896" y="2154"/>
                  </a:lnTo>
                  <a:lnTo>
                    <a:pt x="924" y="2154"/>
                  </a:lnTo>
                  <a:lnTo>
                    <a:pt x="951" y="2163"/>
                  </a:lnTo>
                  <a:lnTo>
                    <a:pt x="980" y="2154"/>
                  </a:lnTo>
                  <a:lnTo>
                    <a:pt x="1009" y="2154"/>
                  </a:lnTo>
                  <a:lnTo>
                    <a:pt x="1018" y="2125"/>
                  </a:lnTo>
                  <a:lnTo>
                    <a:pt x="992" y="2106"/>
                  </a:lnTo>
                  <a:lnTo>
                    <a:pt x="1018" y="2087"/>
                  </a:lnTo>
                  <a:lnTo>
                    <a:pt x="1030" y="2048"/>
                  </a:lnTo>
                  <a:lnTo>
                    <a:pt x="1047" y="2021"/>
                  </a:lnTo>
                  <a:lnTo>
                    <a:pt x="1076" y="2039"/>
                  </a:lnTo>
                  <a:lnTo>
                    <a:pt x="1105" y="2039"/>
                  </a:lnTo>
                  <a:lnTo>
                    <a:pt x="1172" y="2077"/>
                  </a:lnTo>
                  <a:lnTo>
                    <a:pt x="1182" y="2106"/>
                  </a:lnTo>
                  <a:lnTo>
                    <a:pt x="1220" y="2154"/>
                  </a:lnTo>
                  <a:lnTo>
                    <a:pt x="1258" y="2163"/>
                  </a:lnTo>
                  <a:lnTo>
                    <a:pt x="1287" y="2144"/>
                  </a:lnTo>
                  <a:lnTo>
                    <a:pt x="1316" y="2125"/>
                  </a:lnTo>
                  <a:lnTo>
                    <a:pt x="1343" y="2144"/>
                  </a:lnTo>
                  <a:lnTo>
                    <a:pt x="1381" y="2135"/>
                  </a:lnTo>
                  <a:lnTo>
                    <a:pt x="1410" y="2144"/>
                  </a:lnTo>
                  <a:lnTo>
                    <a:pt x="1419" y="2183"/>
                  </a:lnTo>
                  <a:lnTo>
                    <a:pt x="1477" y="2202"/>
                  </a:lnTo>
                  <a:lnTo>
                    <a:pt x="1506" y="2202"/>
                  </a:lnTo>
                  <a:lnTo>
                    <a:pt x="1544" y="2202"/>
                  </a:lnTo>
                  <a:lnTo>
                    <a:pt x="1592" y="2173"/>
                  </a:lnTo>
                  <a:lnTo>
                    <a:pt x="1619" y="2173"/>
                  </a:lnTo>
                  <a:lnTo>
                    <a:pt x="1648" y="2144"/>
                  </a:lnTo>
                  <a:lnTo>
                    <a:pt x="1686" y="2125"/>
                  </a:lnTo>
                  <a:lnTo>
                    <a:pt x="1725" y="2144"/>
                  </a:lnTo>
                  <a:lnTo>
                    <a:pt x="1753" y="2135"/>
                  </a:lnTo>
                  <a:lnTo>
                    <a:pt x="1782" y="2144"/>
                  </a:lnTo>
                  <a:lnTo>
                    <a:pt x="1811" y="2144"/>
                  </a:lnTo>
                  <a:lnTo>
                    <a:pt x="1840" y="2154"/>
                  </a:lnTo>
                  <a:lnTo>
                    <a:pt x="1878" y="2135"/>
                  </a:lnTo>
                  <a:lnTo>
                    <a:pt x="1897" y="2106"/>
                  </a:lnTo>
                  <a:lnTo>
                    <a:pt x="1897" y="2069"/>
                  </a:lnTo>
                  <a:lnTo>
                    <a:pt x="1905" y="2031"/>
                  </a:lnTo>
                  <a:lnTo>
                    <a:pt x="1916" y="1993"/>
                  </a:lnTo>
                  <a:lnTo>
                    <a:pt x="1916" y="1945"/>
                  </a:lnTo>
                  <a:lnTo>
                    <a:pt x="1888" y="1935"/>
                  </a:lnTo>
                  <a:lnTo>
                    <a:pt x="1934" y="1897"/>
                  </a:lnTo>
                  <a:lnTo>
                    <a:pt x="1964" y="1877"/>
                  </a:lnTo>
                  <a:lnTo>
                    <a:pt x="2001" y="1877"/>
                  </a:lnTo>
                  <a:lnTo>
                    <a:pt x="2037" y="1887"/>
                  </a:lnTo>
                  <a:lnTo>
                    <a:pt x="2078" y="1887"/>
                  </a:lnTo>
                  <a:lnTo>
                    <a:pt x="2135" y="1906"/>
                  </a:lnTo>
                  <a:lnTo>
                    <a:pt x="2174" y="1964"/>
                  </a:lnTo>
                  <a:lnTo>
                    <a:pt x="2191" y="1993"/>
                  </a:lnTo>
                  <a:lnTo>
                    <a:pt x="2231" y="2039"/>
                  </a:lnTo>
                  <a:lnTo>
                    <a:pt x="2260" y="2069"/>
                  </a:lnTo>
                  <a:lnTo>
                    <a:pt x="2298" y="2060"/>
                  </a:lnTo>
                  <a:lnTo>
                    <a:pt x="2335" y="2060"/>
                  </a:lnTo>
                  <a:lnTo>
                    <a:pt x="2373" y="2069"/>
                  </a:lnTo>
                  <a:lnTo>
                    <a:pt x="2402" y="2087"/>
                  </a:lnTo>
                  <a:lnTo>
                    <a:pt x="2402" y="2115"/>
                  </a:lnTo>
                  <a:lnTo>
                    <a:pt x="2431" y="2135"/>
                  </a:lnTo>
                  <a:lnTo>
                    <a:pt x="2459" y="2125"/>
                  </a:lnTo>
                  <a:lnTo>
                    <a:pt x="2498" y="2115"/>
                  </a:lnTo>
                  <a:lnTo>
                    <a:pt x="2525" y="2077"/>
                  </a:lnTo>
                  <a:lnTo>
                    <a:pt x="2555" y="2048"/>
                  </a:lnTo>
                  <a:lnTo>
                    <a:pt x="2594" y="2087"/>
                  </a:lnTo>
                  <a:lnTo>
                    <a:pt x="2582" y="2125"/>
                  </a:lnTo>
                  <a:lnTo>
                    <a:pt x="2594" y="2163"/>
                  </a:lnTo>
                  <a:lnTo>
                    <a:pt x="2601" y="2202"/>
                  </a:lnTo>
                  <a:lnTo>
                    <a:pt x="2594" y="2231"/>
                  </a:lnTo>
                  <a:lnTo>
                    <a:pt x="2582" y="2259"/>
                  </a:lnTo>
                  <a:lnTo>
                    <a:pt x="2582" y="2288"/>
                  </a:lnTo>
                  <a:lnTo>
                    <a:pt x="2555" y="2296"/>
                  </a:lnTo>
                  <a:lnTo>
                    <a:pt x="2544" y="2269"/>
                  </a:lnTo>
                  <a:lnTo>
                    <a:pt x="2517" y="2288"/>
                  </a:lnTo>
                  <a:lnTo>
                    <a:pt x="2505" y="2317"/>
                  </a:lnTo>
                  <a:lnTo>
                    <a:pt x="2536" y="2363"/>
                  </a:lnTo>
                  <a:lnTo>
                    <a:pt x="2544" y="2401"/>
                  </a:lnTo>
                  <a:lnTo>
                    <a:pt x="2525" y="2430"/>
                  </a:lnTo>
                  <a:lnTo>
                    <a:pt x="2536" y="2469"/>
                  </a:lnTo>
                  <a:lnTo>
                    <a:pt x="2563" y="2440"/>
                  </a:lnTo>
                  <a:lnTo>
                    <a:pt x="2563" y="2411"/>
                  </a:lnTo>
                  <a:lnTo>
                    <a:pt x="2594" y="2382"/>
                  </a:lnTo>
                  <a:lnTo>
                    <a:pt x="2630" y="2401"/>
                  </a:lnTo>
                  <a:lnTo>
                    <a:pt x="2659" y="2392"/>
                  </a:lnTo>
                  <a:lnTo>
                    <a:pt x="2688" y="2353"/>
                  </a:lnTo>
                  <a:lnTo>
                    <a:pt x="2717" y="2334"/>
                  </a:lnTo>
                  <a:lnTo>
                    <a:pt x="2734" y="2296"/>
                  </a:lnTo>
                  <a:lnTo>
                    <a:pt x="2734" y="2269"/>
                  </a:lnTo>
                  <a:lnTo>
                    <a:pt x="2745" y="2231"/>
                  </a:lnTo>
                  <a:lnTo>
                    <a:pt x="2755" y="2202"/>
                  </a:lnTo>
                  <a:lnTo>
                    <a:pt x="2765" y="2163"/>
                  </a:lnTo>
                  <a:lnTo>
                    <a:pt x="2774" y="2135"/>
                  </a:lnTo>
                  <a:lnTo>
                    <a:pt x="2784" y="2106"/>
                  </a:lnTo>
                  <a:lnTo>
                    <a:pt x="2774" y="2069"/>
                  </a:lnTo>
                  <a:lnTo>
                    <a:pt x="2784" y="2031"/>
                  </a:lnTo>
                  <a:lnTo>
                    <a:pt x="2784" y="1983"/>
                  </a:lnTo>
                  <a:lnTo>
                    <a:pt x="2793" y="1935"/>
                  </a:lnTo>
                  <a:lnTo>
                    <a:pt x="2784" y="1897"/>
                  </a:lnTo>
                  <a:lnTo>
                    <a:pt x="2774" y="1868"/>
                  </a:lnTo>
                  <a:lnTo>
                    <a:pt x="2765" y="1839"/>
                  </a:lnTo>
                  <a:lnTo>
                    <a:pt x="2734" y="1810"/>
                  </a:lnTo>
                  <a:lnTo>
                    <a:pt x="2726" y="1781"/>
                  </a:lnTo>
                  <a:lnTo>
                    <a:pt x="2726" y="1745"/>
                  </a:lnTo>
                  <a:lnTo>
                    <a:pt x="2726" y="1714"/>
                  </a:lnTo>
                  <a:lnTo>
                    <a:pt x="2697" y="1687"/>
                  </a:lnTo>
                  <a:lnTo>
                    <a:pt x="2678" y="1649"/>
                  </a:lnTo>
                  <a:lnTo>
                    <a:pt x="2649" y="1639"/>
                  </a:lnTo>
                  <a:lnTo>
                    <a:pt x="2621" y="1620"/>
                  </a:lnTo>
                  <a:lnTo>
                    <a:pt x="2594" y="1611"/>
                  </a:lnTo>
                  <a:lnTo>
                    <a:pt x="2573" y="1639"/>
                  </a:lnTo>
                  <a:lnTo>
                    <a:pt x="2573" y="1678"/>
                  </a:lnTo>
                  <a:lnTo>
                    <a:pt x="2544" y="1687"/>
                  </a:lnTo>
                  <a:lnTo>
                    <a:pt x="2525" y="1659"/>
                  </a:lnTo>
                  <a:lnTo>
                    <a:pt x="2505" y="1687"/>
                  </a:lnTo>
                  <a:lnTo>
                    <a:pt x="2488" y="1649"/>
                  </a:lnTo>
                  <a:lnTo>
                    <a:pt x="2459" y="1659"/>
                  </a:lnTo>
                  <a:lnTo>
                    <a:pt x="2431" y="1659"/>
                  </a:lnTo>
                  <a:lnTo>
                    <a:pt x="2431" y="1630"/>
                  </a:lnTo>
                  <a:lnTo>
                    <a:pt x="2448" y="1584"/>
                  </a:lnTo>
                  <a:lnTo>
                    <a:pt x="2469" y="1545"/>
                  </a:lnTo>
                  <a:lnTo>
                    <a:pt x="2479" y="1507"/>
                  </a:lnTo>
                  <a:lnTo>
                    <a:pt x="2488" y="1469"/>
                  </a:lnTo>
                  <a:lnTo>
                    <a:pt x="2488" y="1440"/>
                  </a:lnTo>
                  <a:lnTo>
                    <a:pt x="2498" y="1411"/>
                  </a:lnTo>
                  <a:lnTo>
                    <a:pt x="2498" y="1382"/>
                  </a:lnTo>
                  <a:lnTo>
                    <a:pt x="2517" y="1353"/>
                  </a:lnTo>
                  <a:lnTo>
                    <a:pt x="2505" y="1315"/>
                  </a:lnTo>
                  <a:lnTo>
                    <a:pt x="2525" y="1288"/>
                  </a:lnTo>
                  <a:lnTo>
                    <a:pt x="2563" y="1259"/>
                  </a:lnTo>
                  <a:lnTo>
                    <a:pt x="2594" y="1250"/>
                  </a:lnTo>
                  <a:lnTo>
                    <a:pt x="2621" y="1250"/>
                  </a:lnTo>
                  <a:lnTo>
                    <a:pt x="2630" y="1219"/>
                  </a:lnTo>
                  <a:lnTo>
                    <a:pt x="2669" y="1219"/>
                  </a:lnTo>
                  <a:lnTo>
                    <a:pt x="2707" y="1192"/>
                  </a:lnTo>
                  <a:lnTo>
                    <a:pt x="2697" y="1163"/>
                  </a:lnTo>
                  <a:lnTo>
                    <a:pt x="2734" y="1144"/>
                  </a:lnTo>
                  <a:lnTo>
                    <a:pt x="2765" y="1125"/>
                  </a:lnTo>
                  <a:lnTo>
                    <a:pt x="2793" y="1125"/>
                  </a:lnTo>
                  <a:lnTo>
                    <a:pt x="2774" y="1163"/>
                  </a:lnTo>
                  <a:lnTo>
                    <a:pt x="2812" y="1154"/>
                  </a:lnTo>
                  <a:lnTo>
                    <a:pt x="2820" y="1125"/>
                  </a:lnTo>
                  <a:lnTo>
                    <a:pt x="2841" y="1096"/>
                  </a:lnTo>
                  <a:lnTo>
                    <a:pt x="2870" y="1077"/>
                  </a:lnTo>
                  <a:lnTo>
                    <a:pt x="2832" y="1067"/>
                  </a:lnTo>
                  <a:lnTo>
                    <a:pt x="2820" y="1031"/>
                  </a:lnTo>
                  <a:lnTo>
                    <a:pt x="2820" y="993"/>
                  </a:lnTo>
                  <a:lnTo>
                    <a:pt x="2820" y="954"/>
                  </a:lnTo>
                  <a:lnTo>
                    <a:pt x="2812" y="925"/>
                  </a:lnTo>
                  <a:lnTo>
                    <a:pt x="2820" y="897"/>
                  </a:lnTo>
                  <a:lnTo>
                    <a:pt x="2841" y="868"/>
                  </a:lnTo>
                  <a:lnTo>
                    <a:pt x="2870" y="858"/>
                  </a:lnTo>
                  <a:lnTo>
                    <a:pt x="2897" y="858"/>
                  </a:lnTo>
                  <a:lnTo>
                    <a:pt x="2906" y="887"/>
                  </a:lnTo>
                  <a:lnTo>
                    <a:pt x="2945" y="877"/>
                  </a:lnTo>
                  <a:lnTo>
                    <a:pt x="2935" y="839"/>
                  </a:lnTo>
                  <a:lnTo>
                    <a:pt x="2945" y="812"/>
                  </a:lnTo>
                  <a:lnTo>
                    <a:pt x="2945" y="783"/>
                  </a:lnTo>
                  <a:lnTo>
                    <a:pt x="2926" y="755"/>
                  </a:lnTo>
                  <a:lnTo>
                    <a:pt x="2926" y="716"/>
                  </a:lnTo>
                  <a:lnTo>
                    <a:pt x="2954" y="707"/>
                  </a:lnTo>
                  <a:lnTo>
                    <a:pt x="2945" y="735"/>
                  </a:lnTo>
                  <a:lnTo>
                    <a:pt x="2974" y="755"/>
                  </a:lnTo>
                  <a:lnTo>
                    <a:pt x="2974" y="783"/>
                  </a:lnTo>
                  <a:lnTo>
                    <a:pt x="3002" y="812"/>
                  </a:lnTo>
                  <a:lnTo>
                    <a:pt x="2993" y="839"/>
                  </a:lnTo>
                  <a:lnTo>
                    <a:pt x="3002" y="868"/>
                  </a:lnTo>
                  <a:lnTo>
                    <a:pt x="3002" y="897"/>
                  </a:lnTo>
                  <a:lnTo>
                    <a:pt x="3002" y="935"/>
                  </a:lnTo>
                  <a:lnTo>
                    <a:pt x="3012" y="993"/>
                  </a:lnTo>
                  <a:lnTo>
                    <a:pt x="3022" y="1019"/>
                  </a:lnTo>
                  <a:lnTo>
                    <a:pt x="3012" y="1048"/>
                  </a:lnTo>
                  <a:lnTo>
                    <a:pt x="2993" y="1077"/>
                  </a:lnTo>
                  <a:lnTo>
                    <a:pt x="2983" y="1106"/>
                  </a:lnTo>
                  <a:lnTo>
                    <a:pt x="3012" y="1115"/>
                  </a:lnTo>
                  <a:lnTo>
                    <a:pt x="3002" y="1163"/>
                  </a:lnTo>
                  <a:lnTo>
                    <a:pt x="3022" y="1202"/>
                  </a:lnTo>
                  <a:lnTo>
                    <a:pt x="3060" y="1240"/>
                  </a:lnTo>
                  <a:lnTo>
                    <a:pt x="3089" y="1288"/>
                  </a:lnTo>
                  <a:lnTo>
                    <a:pt x="3127" y="1315"/>
                  </a:lnTo>
                  <a:lnTo>
                    <a:pt x="3164" y="1334"/>
                  </a:lnTo>
                  <a:lnTo>
                    <a:pt x="3192" y="1344"/>
                  </a:lnTo>
                  <a:lnTo>
                    <a:pt x="3221" y="1373"/>
                  </a:lnTo>
                  <a:lnTo>
                    <a:pt x="3260" y="1401"/>
                  </a:lnTo>
                  <a:lnTo>
                    <a:pt x="3283" y="1438"/>
                  </a:lnTo>
                  <a:lnTo>
                    <a:pt x="3311" y="1428"/>
                  </a:lnTo>
                  <a:lnTo>
                    <a:pt x="3311" y="1390"/>
                  </a:lnTo>
                  <a:lnTo>
                    <a:pt x="3311" y="1352"/>
                  </a:lnTo>
                  <a:lnTo>
                    <a:pt x="3292" y="1323"/>
                  </a:lnTo>
                  <a:lnTo>
                    <a:pt x="3273" y="1296"/>
                  </a:lnTo>
                  <a:lnTo>
                    <a:pt x="3292" y="1265"/>
                  </a:lnTo>
                  <a:lnTo>
                    <a:pt x="3283" y="1238"/>
                  </a:lnTo>
                  <a:lnTo>
                    <a:pt x="3260" y="1211"/>
                  </a:lnTo>
                  <a:lnTo>
                    <a:pt x="3240" y="1183"/>
                  </a:lnTo>
                  <a:lnTo>
                    <a:pt x="3252" y="1144"/>
                  </a:lnTo>
                  <a:lnTo>
                    <a:pt x="3269" y="1106"/>
                  </a:lnTo>
                  <a:lnTo>
                    <a:pt x="3240" y="1096"/>
                  </a:lnTo>
                  <a:lnTo>
                    <a:pt x="3212" y="1060"/>
                  </a:lnTo>
                  <a:lnTo>
                    <a:pt x="3202" y="1031"/>
                  </a:lnTo>
                  <a:lnTo>
                    <a:pt x="3231" y="1031"/>
                  </a:lnTo>
                  <a:lnTo>
                    <a:pt x="3212" y="1002"/>
                  </a:lnTo>
                  <a:lnTo>
                    <a:pt x="3183" y="1010"/>
                  </a:lnTo>
                  <a:lnTo>
                    <a:pt x="3154" y="983"/>
                  </a:lnTo>
                  <a:lnTo>
                    <a:pt x="3164" y="954"/>
                  </a:lnTo>
                  <a:lnTo>
                    <a:pt x="3133" y="960"/>
                  </a:lnTo>
                  <a:lnTo>
                    <a:pt x="3098" y="954"/>
                  </a:lnTo>
                  <a:lnTo>
                    <a:pt x="3089" y="925"/>
                  </a:lnTo>
                  <a:lnTo>
                    <a:pt x="3070" y="897"/>
                  </a:lnTo>
                  <a:lnTo>
                    <a:pt x="3060" y="849"/>
                  </a:lnTo>
                  <a:lnTo>
                    <a:pt x="3089" y="829"/>
                  </a:lnTo>
                  <a:lnTo>
                    <a:pt x="3077" y="791"/>
                  </a:lnTo>
                  <a:lnTo>
                    <a:pt x="3089" y="755"/>
                  </a:lnTo>
                  <a:lnTo>
                    <a:pt x="3108" y="783"/>
                  </a:lnTo>
                  <a:lnTo>
                    <a:pt x="3108" y="755"/>
                  </a:lnTo>
                  <a:lnTo>
                    <a:pt x="3116" y="724"/>
                  </a:lnTo>
                  <a:lnTo>
                    <a:pt x="3144" y="697"/>
                  </a:lnTo>
                  <a:lnTo>
                    <a:pt x="3175" y="687"/>
                  </a:lnTo>
                  <a:lnTo>
                    <a:pt x="3202" y="687"/>
                  </a:lnTo>
                  <a:lnTo>
                    <a:pt x="3192" y="659"/>
                  </a:lnTo>
                  <a:lnTo>
                    <a:pt x="3192" y="620"/>
                  </a:lnTo>
                  <a:lnTo>
                    <a:pt x="3192" y="591"/>
                  </a:lnTo>
                  <a:lnTo>
                    <a:pt x="3175" y="563"/>
                  </a:lnTo>
                  <a:lnTo>
                    <a:pt x="3183" y="534"/>
                  </a:lnTo>
                  <a:lnTo>
                    <a:pt x="3175" y="497"/>
                  </a:lnTo>
                  <a:lnTo>
                    <a:pt x="3183" y="467"/>
                  </a:lnTo>
                  <a:lnTo>
                    <a:pt x="3183" y="430"/>
                  </a:lnTo>
                  <a:lnTo>
                    <a:pt x="3212" y="401"/>
                  </a:lnTo>
                  <a:lnTo>
                    <a:pt x="3231" y="353"/>
                  </a:lnTo>
                  <a:lnTo>
                    <a:pt x="3192" y="334"/>
                  </a:lnTo>
                  <a:lnTo>
                    <a:pt x="3164" y="344"/>
                  </a:lnTo>
                  <a:lnTo>
                    <a:pt x="3137" y="334"/>
                  </a:lnTo>
                  <a:lnTo>
                    <a:pt x="3108" y="334"/>
                  </a:lnTo>
                  <a:lnTo>
                    <a:pt x="3077" y="334"/>
                  </a:lnTo>
                  <a:lnTo>
                    <a:pt x="3050" y="363"/>
                  </a:lnTo>
                  <a:lnTo>
                    <a:pt x="3050" y="325"/>
                  </a:lnTo>
                  <a:lnTo>
                    <a:pt x="3089" y="306"/>
                  </a:lnTo>
                  <a:lnTo>
                    <a:pt x="3089" y="267"/>
                  </a:lnTo>
                  <a:lnTo>
                    <a:pt x="3077" y="238"/>
                  </a:lnTo>
                  <a:lnTo>
                    <a:pt x="3050" y="231"/>
                  </a:lnTo>
                  <a:lnTo>
                    <a:pt x="3022" y="231"/>
                  </a:lnTo>
                  <a:lnTo>
                    <a:pt x="3012" y="202"/>
                  </a:lnTo>
                  <a:lnTo>
                    <a:pt x="3041" y="192"/>
                  </a:lnTo>
                  <a:lnTo>
                    <a:pt x="3089" y="202"/>
                  </a:lnTo>
                  <a:lnTo>
                    <a:pt x="3098" y="173"/>
                  </a:lnTo>
                  <a:lnTo>
                    <a:pt x="3127" y="152"/>
                  </a:lnTo>
                  <a:lnTo>
                    <a:pt x="3154" y="163"/>
                  </a:lnTo>
                  <a:lnTo>
                    <a:pt x="3183" y="152"/>
                  </a:lnTo>
                  <a:lnTo>
                    <a:pt x="3212" y="125"/>
                  </a:lnTo>
                  <a:lnTo>
                    <a:pt x="3221" y="96"/>
                  </a:lnTo>
                  <a:lnTo>
                    <a:pt x="3192" y="106"/>
                  </a:lnTo>
                  <a:lnTo>
                    <a:pt x="3192" y="77"/>
                  </a:lnTo>
                  <a:lnTo>
                    <a:pt x="3164" y="58"/>
                  </a:lnTo>
                  <a:lnTo>
                    <a:pt x="3127" y="68"/>
                  </a:lnTo>
                  <a:lnTo>
                    <a:pt x="3164" y="29"/>
                  </a:lnTo>
                  <a:lnTo>
                    <a:pt x="3144" y="0"/>
                  </a:lnTo>
                  <a:lnTo>
                    <a:pt x="3108" y="0"/>
                  </a:lnTo>
                  <a:lnTo>
                    <a:pt x="3077" y="12"/>
                  </a:lnTo>
                  <a:lnTo>
                    <a:pt x="3050" y="29"/>
                  </a:lnTo>
                  <a:lnTo>
                    <a:pt x="3041" y="58"/>
                  </a:lnTo>
                  <a:lnTo>
                    <a:pt x="3060" y="87"/>
                  </a:lnTo>
                  <a:lnTo>
                    <a:pt x="3031" y="87"/>
                  </a:lnTo>
                  <a:lnTo>
                    <a:pt x="2993" y="77"/>
                  </a:lnTo>
                  <a:lnTo>
                    <a:pt x="2964" y="96"/>
                  </a:lnTo>
                  <a:lnTo>
                    <a:pt x="2926" y="115"/>
                  </a:lnTo>
                  <a:lnTo>
                    <a:pt x="2889" y="125"/>
                  </a:lnTo>
                  <a:lnTo>
                    <a:pt x="2859" y="125"/>
                  </a:lnTo>
                  <a:lnTo>
                    <a:pt x="2801" y="152"/>
                  </a:lnTo>
                  <a:lnTo>
                    <a:pt x="2774" y="173"/>
                  </a:lnTo>
                  <a:lnTo>
                    <a:pt x="2745" y="181"/>
                  </a:lnTo>
                  <a:lnTo>
                    <a:pt x="2717" y="210"/>
                  </a:lnTo>
                  <a:lnTo>
                    <a:pt x="2678" y="248"/>
                  </a:lnTo>
                  <a:lnTo>
                    <a:pt x="2659" y="277"/>
                  </a:lnTo>
                  <a:lnTo>
                    <a:pt x="2688" y="296"/>
                  </a:lnTo>
                  <a:lnTo>
                    <a:pt x="2717" y="306"/>
                  </a:lnTo>
                  <a:lnTo>
                    <a:pt x="2717" y="334"/>
                  </a:lnTo>
                  <a:lnTo>
                    <a:pt x="2688" y="344"/>
                  </a:lnTo>
                  <a:lnTo>
                    <a:pt x="2659" y="353"/>
                  </a:lnTo>
                  <a:lnTo>
                    <a:pt x="2630" y="373"/>
                  </a:lnTo>
                  <a:lnTo>
                    <a:pt x="2601" y="382"/>
                  </a:lnTo>
                  <a:lnTo>
                    <a:pt x="2563" y="411"/>
                  </a:lnTo>
                  <a:lnTo>
                    <a:pt x="2544" y="438"/>
                  </a:lnTo>
                  <a:lnTo>
                    <a:pt x="2555" y="467"/>
                  </a:lnTo>
                  <a:lnTo>
                    <a:pt x="2525" y="488"/>
                  </a:lnTo>
                  <a:lnTo>
                    <a:pt x="2498" y="476"/>
                  </a:lnTo>
                  <a:lnTo>
                    <a:pt x="2479" y="449"/>
                  </a:lnTo>
                  <a:lnTo>
                    <a:pt x="2440" y="438"/>
                  </a:lnTo>
                  <a:lnTo>
                    <a:pt x="2402" y="438"/>
                  </a:lnTo>
                  <a:lnTo>
                    <a:pt x="2383" y="467"/>
                  </a:lnTo>
                  <a:lnTo>
                    <a:pt x="2354" y="505"/>
                  </a:lnTo>
                  <a:lnTo>
                    <a:pt x="2325" y="534"/>
                  </a:lnTo>
                  <a:lnTo>
                    <a:pt x="2289" y="543"/>
                  </a:lnTo>
                  <a:lnTo>
                    <a:pt x="2250" y="524"/>
                  </a:lnTo>
                  <a:lnTo>
                    <a:pt x="2222" y="534"/>
                  </a:lnTo>
                  <a:lnTo>
                    <a:pt x="2212" y="505"/>
                  </a:lnTo>
                  <a:lnTo>
                    <a:pt x="2183" y="515"/>
                  </a:lnTo>
                  <a:lnTo>
                    <a:pt x="2174" y="543"/>
                  </a:lnTo>
                  <a:lnTo>
                    <a:pt x="2152" y="582"/>
                  </a:lnTo>
                  <a:lnTo>
                    <a:pt x="2145" y="553"/>
                  </a:lnTo>
                  <a:lnTo>
                    <a:pt x="2116" y="563"/>
                  </a:lnTo>
                  <a:lnTo>
                    <a:pt x="2126" y="534"/>
                  </a:lnTo>
                  <a:lnTo>
                    <a:pt x="2097" y="534"/>
                  </a:lnTo>
                  <a:lnTo>
                    <a:pt x="2068" y="543"/>
                  </a:lnTo>
                  <a:lnTo>
                    <a:pt x="2037" y="553"/>
                  </a:lnTo>
                  <a:lnTo>
                    <a:pt x="2037" y="582"/>
                  </a:lnTo>
                  <a:lnTo>
                    <a:pt x="2010" y="601"/>
                  </a:lnTo>
                  <a:lnTo>
                    <a:pt x="2030" y="630"/>
                  </a:lnTo>
                  <a:lnTo>
                    <a:pt x="2037" y="659"/>
                  </a:lnTo>
                  <a:lnTo>
                    <a:pt x="2010" y="659"/>
                  </a:lnTo>
                  <a:lnTo>
                    <a:pt x="2020" y="687"/>
                  </a:lnTo>
                  <a:lnTo>
                    <a:pt x="1991" y="687"/>
                  </a:lnTo>
                  <a:lnTo>
                    <a:pt x="1964" y="687"/>
                  </a:lnTo>
                  <a:lnTo>
                    <a:pt x="1924" y="707"/>
                  </a:lnTo>
                  <a:lnTo>
                    <a:pt x="1897" y="697"/>
                  </a:lnTo>
                  <a:lnTo>
                    <a:pt x="1897" y="724"/>
                  </a:lnTo>
                  <a:lnTo>
                    <a:pt x="1897" y="755"/>
                  </a:lnTo>
                  <a:lnTo>
                    <a:pt x="1868" y="762"/>
                  </a:lnTo>
                  <a:lnTo>
                    <a:pt x="1840" y="743"/>
                  </a:lnTo>
                  <a:lnTo>
                    <a:pt x="1811" y="724"/>
                  </a:lnTo>
                  <a:lnTo>
                    <a:pt x="1811" y="697"/>
                  </a:lnTo>
                  <a:lnTo>
                    <a:pt x="1801" y="659"/>
                  </a:lnTo>
                  <a:lnTo>
                    <a:pt x="1773" y="649"/>
                  </a:lnTo>
                  <a:lnTo>
                    <a:pt x="1734" y="649"/>
                  </a:lnTo>
                  <a:lnTo>
                    <a:pt x="1696" y="630"/>
                  </a:lnTo>
                  <a:lnTo>
                    <a:pt x="1667" y="659"/>
                  </a:lnTo>
                  <a:lnTo>
                    <a:pt x="1677" y="687"/>
                  </a:lnTo>
                  <a:lnTo>
                    <a:pt x="1648" y="687"/>
                  </a:lnTo>
                  <a:lnTo>
                    <a:pt x="1592" y="707"/>
                  </a:lnTo>
                  <a:lnTo>
                    <a:pt x="1573" y="678"/>
                  </a:lnTo>
                  <a:lnTo>
                    <a:pt x="1544" y="668"/>
                  </a:lnTo>
                  <a:lnTo>
                    <a:pt x="1515" y="659"/>
                  </a:lnTo>
                  <a:lnTo>
                    <a:pt x="1487" y="678"/>
                  </a:lnTo>
                  <a:lnTo>
                    <a:pt x="1467" y="707"/>
                  </a:lnTo>
                  <a:lnTo>
                    <a:pt x="1467" y="678"/>
                  </a:lnTo>
                  <a:lnTo>
                    <a:pt x="1429" y="668"/>
                  </a:lnTo>
                  <a:lnTo>
                    <a:pt x="1402" y="687"/>
                  </a:lnTo>
                  <a:lnTo>
                    <a:pt x="1402" y="659"/>
                  </a:lnTo>
                  <a:lnTo>
                    <a:pt x="1429" y="620"/>
                  </a:lnTo>
                  <a:lnTo>
                    <a:pt x="1458" y="591"/>
                  </a:lnTo>
                  <a:lnTo>
                    <a:pt x="1467" y="563"/>
                  </a:lnTo>
                  <a:lnTo>
                    <a:pt x="1467" y="534"/>
                  </a:lnTo>
                  <a:lnTo>
                    <a:pt x="1429" y="524"/>
                  </a:lnTo>
                  <a:lnTo>
                    <a:pt x="1429" y="497"/>
                  </a:lnTo>
                  <a:lnTo>
                    <a:pt x="1372" y="488"/>
                  </a:lnTo>
                  <a:lnTo>
                    <a:pt x="1333" y="488"/>
                  </a:lnTo>
                  <a:lnTo>
                    <a:pt x="1324" y="449"/>
                  </a:lnTo>
                  <a:lnTo>
                    <a:pt x="1295" y="449"/>
                  </a:lnTo>
                  <a:lnTo>
                    <a:pt x="1266" y="459"/>
                  </a:lnTo>
                  <a:lnTo>
                    <a:pt x="1258" y="505"/>
                  </a:lnTo>
                  <a:lnTo>
                    <a:pt x="1228" y="524"/>
                  </a:lnTo>
                  <a:lnTo>
                    <a:pt x="1191" y="534"/>
                  </a:lnTo>
                  <a:lnTo>
                    <a:pt x="1162" y="543"/>
                  </a:lnTo>
                  <a:lnTo>
                    <a:pt x="1124" y="524"/>
                  </a:lnTo>
                  <a:lnTo>
                    <a:pt x="1086" y="543"/>
                  </a:lnTo>
                  <a:lnTo>
                    <a:pt x="1057" y="543"/>
                  </a:lnTo>
                  <a:lnTo>
                    <a:pt x="1030" y="543"/>
                  </a:lnTo>
                  <a:lnTo>
                    <a:pt x="1001" y="553"/>
                  </a:lnTo>
                  <a:lnTo>
                    <a:pt x="971" y="563"/>
                  </a:lnTo>
                  <a:lnTo>
                    <a:pt x="971" y="591"/>
                  </a:lnTo>
                  <a:lnTo>
                    <a:pt x="963" y="620"/>
                  </a:lnTo>
                  <a:lnTo>
                    <a:pt x="963" y="649"/>
                  </a:lnTo>
                  <a:lnTo>
                    <a:pt x="934" y="630"/>
                  </a:lnTo>
                  <a:lnTo>
                    <a:pt x="896" y="630"/>
                  </a:lnTo>
                  <a:lnTo>
                    <a:pt x="848" y="611"/>
                  </a:lnTo>
                  <a:lnTo>
                    <a:pt x="819" y="630"/>
                  </a:lnTo>
                  <a:lnTo>
                    <a:pt x="819" y="668"/>
                  </a:lnTo>
                  <a:lnTo>
                    <a:pt x="829" y="697"/>
                  </a:lnTo>
                  <a:lnTo>
                    <a:pt x="838" y="724"/>
                  </a:lnTo>
                  <a:lnTo>
                    <a:pt x="838" y="762"/>
                  </a:lnTo>
                  <a:lnTo>
                    <a:pt x="838" y="791"/>
                  </a:lnTo>
                  <a:lnTo>
                    <a:pt x="829" y="820"/>
                  </a:lnTo>
                  <a:lnTo>
                    <a:pt x="800" y="820"/>
                  </a:lnTo>
                  <a:lnTo>
                    <a:pt x="829" y="801"/>
                  </a:lnTo>
                  <a:lnTo>
                    <a:pt x="800" y="801"/>
                  </a:lnTo>
                  <a:lnTo>
                    <a:pt x="809" y="762"/>
                  </a:lnTo>
                  <a:lnTo>
                    <a:pt x="829" y="735"/>
                  </a:lnTo>
                  <a:lnTo>
                    <a:pt x="800" y="716"/>
                  </a:lnTo>
                  <a:lnTo>
                    <a:pt x="790" y="687"/>
                  </a:lnTo>
                  <a:lnTo>
                    <a:pt x="752" y="668"/>
                  </a:lnTo>
                  <a:lnTo>
                    <a:pt x="723" y="687"/>
                  </a:lnTo>
                  <a:lnTo>
                    <a:pt x="696" y="687"/>
                  </a:lnTo>
                  <a:lnTo>
                    <a:pt x="713" y="716"/>
                  </a:lnTo>
                  <a:lnTo>
                    <a:pt x="723" y="743"/>
                  </a:lnTo>
                  <a:lnTo>
                    <a:pt x="696" y="716"/>
                  </a:lnTo>
                  <a:lnTo>
                    <a:pt x="667" y="724"/>
                  </a:lnTo>
                  <a:lnTo>
                    <a:pt x="685" y="678"/>
                  </a:lnTo>
                  <a:lnTo>
                    <a:pt x="706" y="639"/>
                  </a:lnTo>
                  <a:lnTo>
                    <a:pt x="706" y="611"/>
                  </a:lnTo>
                  <a:lnTo>
                    <a:pt x="667" y="649"/>
                  </a:lnTo>
                  <a:lnTo>
                    <a:pt x="639" y="649"/>
                  </a:lnTo>
                  <a:lnTo>
                    <a:pt x="610" y="678"/>
                  </a:lnTo>
                  <a:lnTo>
                    <a:pt x="619" y="716"/>
                  </a:lnTo>
                  <a:lnTo>
                    <a:pt x="598" y="743"/>
                  </a:lnTo>
                  <a:lnTo>
                    <a:pt x="581" y="783"/>
                  </a:lnTo>
                  <a:lnTo>
                    <a:pt x="581" y="812"/>
                  </a:lnTo>
                  <a:lnTo>
                    <a:pt x="610" y="820"/>
                  </a:lnTo>
                  <a:lnTo>
                    <a:pt x="639" y="839"/>
                  </a:lnTo>
                  <a:lnTo>
                    <a:pt x="639" y="887"/>
                  </a:lnTo>
                  <a:lnTo>
                    <a:pt x="629" y="925"/>
                  </a:lnTo>
                  <a:lnTo>
                    <a:pt x="629" y="887"/>
                  </a:lnTo>
                  <a:lnTo>
                    <a:pt x="629" y="858"/>
                  </a:lnTo>
                  <a:lnTo>
                    <a:pt x="591" y="839"/>
                  </a:lnTo>
                  <a:lnTo>
                    <a:pt x="562" y="849"/>
                  </a:lnTo>
                  <a:lnTo>
                    <a:pt x="552" y="887"/>
                  </a:lnTo>
                  <a:lnTo>
                    <a:pt x="523" y="906"/>
                  </a:lnTo>
                  <a:lnTo>
                    <a:pt x="495" y="925"/>
                  </a:lnTo>
                  <a:lnTo>
                    <a:pt x="456" y="945"/>
                  </a:lnTo>
                  <a:lnTo>
                    <a:pt x="428" y="945"/>
                  </a:lnTo>
                  <a:lnTo>
                    <a:pt x="399" y="945"/>
                  </a:lnTo>
                  <a:lnTo>
                    <a:pt x="3" y="1494"/>
                  </a:lnTo>
                  <a:lnTo>
                    <a:pt x="17" y="1532"/>
                  </a:lnTo>
                  <a:lnTo>
                    <a:pt x="13" y="1572"/>
                  </a:lnTo>
                  <a:lnTo>
                    <a:pt x="0" y="1603"/>
                  </a:lnTo>
                  <a:lnTo>
                    <a:pt x="9" y="1632"/>
                  </a:lnTo>
                  <a:lnTo>
                    <a:pt x="38" y="1626"/>
                  </a:lnTo>
                  <a:lnTo>
                    <a:pt x="38" y="1657"/>
                  </a:lnTo>
                  <a:lnTo>
                    <a:pt x="69" y="1651"/>
                  </a:lnTo>
                  <a:lnTo>
                    <a:pt x="82" y="1676"/>
                  </a:lnTo>
                  <a:lnTo>
                    <a:pt x="109" y="1707"/>
                  </a:lnTo>
                  <a:lnTo>
                    <a:pt x="138" y="1701"/>
                  </a:lnTo>
                  <a:lnTo>
                    <a:pt x="163" y="1685"/>
                  </a:lnTo>
                  <a:lnTo>
                    <a:pt x="201" y="1697"/>
                  </a:lnTo>
                  <a:lnTo>
                    <a:pt x="207" y="1755"/>
                  </a:lnTo>
                  <a:lnTo>
                    <a:pt x="222" y="1789"/>
                  </a:lnTo>
                  <a:lnTo>
                    <a:pt x="232" y="1839"/>
                  </a:lnTo>
                  <a:lnTo>
                    <a:pt x="236" y="1889"/>
                  </a:lnTo>
                  <a:lnTo>
                    <a:pt x="247" y="1923"/>
                  </a:lnTo>
                  <a:lnTo>
                    <a:pt x="272" y="1923"/>
                  </a:lnTo>
                  <a:lnTo>
                    <a:pt x="295" y="1958"/>
                  </a:lnTo>
                  <a:lnTo>
                    <a:pt x="380" y="1973"/>
                  </a:lnTo>
                  <a:lnTo>
                    <a:pt x="404" y="2018"/>
                  </a:lnTo>
                  <a:lnTo>
                    <a:pt x="410" y="2048"/>
                  </a:lnTo>
                  <a:lnTo>
                    <a:pt x="445" y="2092"/>
                  </a:lnTo>
                  <a:lnTo>
                    <a:pt x="474" y="2102"/>
                  </a:lnTo>
                  <a:lnTo>
                    <a:pt x="499" y="2115"/>
                  </a:lnTo>
                  <a:lnTo>
                    <a:pt x="504" y="2121"/>
                  </a:lnTo>
                  <a:close/>
                </a:path>
              </a:pathLst>
            </a:custGeom>
            <a:solidFill>
              <a:srgbClr val="ADFF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629" name="Freeform 98"/>
            <p:cNvSpPr>
              <a:spLocks/>
            </p:cNvSpPr>
            <p:nvPr/>
          </p:nvSpPr>
          <p:spPr bwMode="auto">
            <a:xfrm>
              <a:off x="2143" y="874"/>
              <a:ext cx="3472" cy="2804"/>
            </a:xfrm>
            <a:custGeom>
              <a:avLst/>
              <a:gdLst>
                <a:gd name="T0" fmla="*/ 822 w 3311"/>
                <a:gd name="T1" fmla="*/ 3031 h 2469"/>
                <a:gd name="T2" fmla="*/ 1034 w 3311"/>
                <a:gd name="T3" fmla="*/ 3155 h 2469"/>
                <a:gd name="T4" fmla="*/ 1174 w 3311"/>
                <a:gd name="T5" fmla="*/ 3057 h 2469"/>
                <a:gd name="T6" fmla="*/ 1406 w 3311"/>
                <a:gd name="T7" fmla="*/ 3155 h 2469"/>
                <a:gd name="T8" fmla="*/ 1636 w 3311"/>
                <a:gd name="T9" fmla="*/ 3197 h 2469"/>
                <a:gd name="T10" fmla="*/ 1944 w 3311"/>
                <a:gd name="T11" fmla="*/ 3112 h 2469"/>
                <a:gd name="T12" fmla="*/ 2187 w 3311"/>
                <a:gd name="T13" fmla="*/ 3086 h 2469"/>
                <a:gd name="T14" fmla="*/ 2265 w 3311"/>
                <a:gd name="T15" fmla="*/ 2749 h 2469"/>
                <a:gd name="T16" fmla="*/ 2572 w 3311"/>
                <a:gd name="T17" fmla="*/ 2987 h 2469"/>
                <a:gd name="T18" fmla="*/ 2803 w 3311"/>
                <a:gd name="T19" fmla="*/ 3128 h 2469"/>
                <a:gd name="T20" fmla="*/ 2991 w 3311"/>
                <a:gd name="T21" fmla="*/ 3167 h 2469"/>
                <a:gd name="T22" fmla="*/ 2902 w 3311"/>
                <a:gd name="T23" fmla="*/ 3351 h 2469"/>
                <a:gd name="T24" fmla="*/ 2956 w 3311"/>
                <a:gd name="T25" fmla="*/ 3531 h 2469"/>
                <a:gd name="T26" fmla="*/ 3152 w 3311"/>
                <a:gd name="T27" fmla="*/ 3324 h 2469"/>
                <a:gd name="T28" fmla="*/ 3210 w 3311"/>
                <a:gd name="T29" fmla="*/ 2975 h 2469"/>
                <a:gd name="T30" fmla="*/ 3144 w 3311"/>
                <a:gd name="T31" fmla="*/ 2609 h 2469"/>
                <a:gd name="T32" fmla="*/ 2991 w 3311"/>
                <a:gd name="T33" fmla="*/ 2360 h 2469"/>
                <a:gd name="T34" fmla="*/ 2835 w 3311"/>
                <a:gd name="T35" fmla="*/ 2430 h 2469"/>
                <a:gd name="T36" fmla="*/ 2869 w 3311"/>
                <a:gd name="T37" fmla="*/ 2109 h 2469"/>
                <a:gd name="T38" fmla="*/ 2991 w 3311"/>
                <a:gd name="T39" fmla="*/ 1832 h 2469"/>
                <a:gd name="T40" fmla="*/ 3188 w 3311"/>
                <a:gd name="T41" fmla="*/ 1648 h 2469"/>
                <a:gd name="T42" fmla="*/ 3265 w 3311"/>
                <a:gd name="T43" fmla="*/ 1563 h 2469"/>
                <a:gd name="T44" fmla="*/ 3309 w 3311"/>
                <a:gd name="T45" fmla="*/ 1256 h 2469"/>
                <a:gd name="T46" fmla="*/ 3373 w 3311"/>
                <a:gd name="T47" fmla="*/ 1105 h 2469"/>
                <a:gd name="T48" fmla="*/ 3452 w 3311"/>
                <a:gd name="T49" fmla="*/ 1229 h 2469"/>
                <a:gd name="T50" fmla="*/ 3452 w 3311"/>
                <a:gd name="T51" fmla="*/ 1577 h 2469"/>
                <a:gd name="T52" fmla="*/ 3605 w 3311"/>
                <a:gd name="T53" fmla="*/ 1926 h 2469"/>
                <a:gd name="T54" fmla="*/ 3818 w 3311"/>
                <a:gd name="T55" fmla="*/ 2036 h 2469"/>
                <a:gd name="T56" fmla="*/ 3736 w 3311"/>
                <a:gd name="T57" fmla="*/ 1733 h 2469"/>
                <a:gd name="T58" fmla="*/ 3704 w 3311"/>
                <a:gd name="T59" fmla="*/ 1467 h 2469"/>
                <a:gd name="T60" fmla="*/ 3540 w 3311"/>
                <a:gd name="T61" fmla="*/ 1314 h 2469"/>
                <a:gd name="T62" fmla="*/ 3594 w 3311"/>
                <a:gd name="T63" fmla="*/ 1061 h 2469"/>
                <a:gd name="T64" fmla="*/ 3661 w 3311"/>
                <a:gd name="T65" fmla="*/ 825 h 2469"/>
                <a:gd name="T66" fmla="*/ 3681 w 3311"/>
                <a:gd name="T67" fmla="*/ 488 h 2469"/>
                <a:gd name="T68" fmla="*/ 3561 w 3311"/>
                <a:gd name="T69" fmla="*/ 449 h 2469"/>
                <a:gd name="T70" fmla="*/ 3561 w 3311"/>
                <a:gd name="T71" fmla="*/ 295 h 2469"/>
                <a:gd name="T72" fmla="*/ 3681 w 3311"/>
                <a:gd name="T73" fmla="*/ 154 h 2469"/>
                <a:gd name="T74" fmla="*/ 3549 w 3311"/>
                <a:gd name="T75" fmla="*/ 18 h 2469"/>
                <a:gd name="T76" fmla="*/ 3373 w 3311"/>
                <a:gd name="T77" fmla="*/ 169 h 2469"/>
                <a:gd name="T78" fmla="*/ 3088 w 3311"/>
                <a:gd name="T79" fmla="*/ 363 h 2469"/>
                <a:gd name="T80" fmla="*/ 3033 w 3311"/>
                <a:gd name="T81" fmla="*/ 547 h 2469"/>
                <a:gd name="T82" fmla="*/ 2859 w 3311"/>
                <a:gd name="T83" fmla="*/ 658 h 2469"/>
                <a:gd name="T84" fmla="*/ 2594 w 3311"/>
                <a:gd name="T85" fmla="*/ 768 h 2469"/>
                <a:gd name="T86" fmla="*/ 2440 w 3311"/>
                <a:gd name="T87" fmla="*/ 825 h 2469"/>
                <a:gd name="T88" fmla="*/ 2342 w 3311"/>
                <a:gd name="T89" fmla="*/ 922 h 2469"/>
                <a:gd name="T90" fmla="*/ 2187 w 3311"/>
                <a:gd name="T91" fmla="*/ 1021 h 2469"/>
                <a:gd name="T92" fmla="*/ 2077 w 3311"/>
                <a:gd name="T93" fmla="*/ 964 h 2469"/>
                <a:gd name="T94" fmla="*/ 1835 w 3311"/>
                <a:gd name="T95" fmla="*/ 1036 h 2469"/>
                <a:gd name="T96" fmla="*/ 1647 w 3311"/>
                <a:gd name="T97" fmla="*/ 979 h 2469"/>
                <a:gd name="T98" fmla="*/ 1647 w 3311"/>
                <a:gd name="T99" fmla="*/ 768 h 2469"/>
                <a:gd name="T100" fmla="*/ 1450 w 3311"/>
                <a:gd name="T101" fmla="*/ 740 h 2469"/>
                <a:gd name="T102" fmla="*/ 1188 w 3311"/>
                <a:gd name="T103" fmla="*/ 796 h 2469"/>
                <a:gd name="T104" fmla="*/ 1034 w 3311"/>
                <a:gd name="T105" fmla="*/ 922 h 2469"/>
                <a:gd name="T106" fmla="*/ 967 w 3311"/>
                <a:gd name="T107" fmla="*/ 1158 h 2469"/>
                <a:gd name="T108" fmla="*/ 923 w 3311"/>
                <a:gd name="T109" fmla="*/ 1048 h 2469"/>
                <a:gd name="T110" fmla="*/ 802 w 3311"/>
                <a:gd name="T111" fmla="*/ 1048 h 2469"/>
                <a:gd name="T112" fmla="*/ 704 w 3311"/>
                <a:gd name="T113" fmla="*/ 993 h 2469"/>
                <a:gd name="T114" fmla="*/ 737 w 3311"/>
                <a:gd name="T115" fmla="*/ 1299 h 2469"/>
                <a:gd name="T116" fmla="*/ 603 w 3311"/>
                <a:gd name="T117" fmla="*/ 1328 h 2469"/>
                <a:gd name="T118" fmla="*/ 16 w 3311"/>
                <a:gd name="T119" fmla="*/ 2302 h 2469"/>
                <a:gd name="T120" fmla="*/ 126 w 3311"/>
                <a:gd name="T121" fmla="*/ 2501 h 2469"/>
                <a:gd name="T122" fmla="*/ 272 w 3311"/>
                <a:gd name="T123" fmla="*/ 2767 h 2469"/>
                <a:gd name="T124" fmla="*/ 514 w 3311"/>
                <a:gd name="T125" fmla="*/ 3064 h 246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311" h="2469">
                  <a:moveTo>
                    <a:pt x="504" y="2121"/>
                  </a:moveTo>
                  <a:lnTo>
                    <a:pt x="533" y="2125"/>
                  </a:lnTo>
                  <a:lnTo>
                    <a:pt x="562" y="2125"/>
                  </a:lnTo>
                  <a:lnTo>
                    <a:pt x="610" y="2115"/>
                  </a:lnTo>
                  <a:lnTo>
                    <a:pt x="648" y="2106"/>
                  </a:lnTo>
                  <a:lnTo>
                    <a:pt x="685" y="2096"/>
                  </a:lnTo>
                  <a:lnTo>
                    <a:pt x="713" y="2069"/>
                  </a:lnTo>
                  <a:lnTo>
                    <a:pt x="742" y="2069"/>
                  </a:lnTo>
                  <a:lnTo>
                    <a:pt x="773" y="2077"/>
                  </a:lnTo>
                  <a:lnTo>
                    <a:pt x="800" y="2087"/>
                  </a:lnTo>
                  <a:lnTo>
                    <a:pt x="829" y="2087"/>
                  </a:lnTo>
                  <a:lnTo>
                    <a:pt x="838" y="2115"/>
                  </a:lnTo>
                  <a:lnTo>
                    <a:pt x="867" y="2144"/>
                  </a:lnTo>
                  <a:lnTo>
                    <a:pt x="896" y="2154"/>
                  </a:lnTo>
                  <a:lnTo>
                    <a:pt x="924" y="2154"/>
                  </a:lnTo>
                  <a:lnTo>
                    <a:pt x="951" y="2163"/>
                  </a:lnTo>
                  <a:lnTo>
                    <a:pt x="980" y="2154"/>
                  </a:lnTo>
                  <a:lnTo>
                    <a:pt x="1009" y="2154"/>
                  </a:lnTo>
                  <a:lnTo>
                    <a:pt x="1018" y="2125"/>
                  </a:lnTo>
                  <a:lnTo>
                    <a:pt x="992" y="2106"/>
                  </a:lnTo>
                  <a:lnTo>
                    <a:pt x="1018" y="2087"/>
                  </a:lnTo>
                  <a:lnTo>
                    <a:pt x="1030" y="2048"/>
                  </a:lnTo>
                  <a:lnTo>
                    <a:pt x="1047" y="2021"/>
                  </a:lnTo>
                  <a:lnTo>
                    <a:pt x="1076" y="2039"/>
                  </a:lnTo>
                  <a:lnTo>
                    <a:pt x="1105" y="2039"/>
                  </a:lnTo>
                  <a:lnTo>
                    <a:pt x="1172" y="2077"/>
                  </a:lnTo>
                  <a:lnTo>
                    <a:pt x="1182" y="2106"/>
                  </a:lnTo>
                  <a:lnTo>
                    <a:pt x="1220" y="2154"/>
                  </a:lnTo>
                  <a:lnTo>
                    <a:pt x="1258" y="2163"/>
                  </a:lnTo>
                  <a:lnTo>
                    <a:pt x="1287" y="2144"/>
                  </a:lnTo>
                  <a:lnTo>
                    <a:pt x="1316" y="2125"/>
                  </a:lnTo>
                  <a:lnTo>
                    <a:pt x="1343" y="2144"/>
                  </a:lnTo>
                  <a:lnTo>
                    <a:pt x="1381" y="2135"/>
                  </a:lnTo>
                  <a:lnTo>
                    <a:pt x="1410" y="2144"/>
                  </a:lnTo>
                  <a:lnTo>
                    <a:pt x="1419" y="2183"/>
                  </a:lnTo>
                  <a:lnTo>
                    <a:pt x="1477" y="2202"/>
                  </a:lnTo>
                  <a:lnTo>
                    <a:pt x="1506" y="2202"/>
                  </a:lnTo>
                  <a:lnTo>
                    <a:pt x="1544" y="2202"/>
                  </a:lnTo>
                  <a:lnTo>
                    <a:pt x="1592" y="2173"/>
                  </a:lnTo>
                  <a:lnTo>
                    <a:pt x="1619" y="2173"/>
                  </a:lnTo>
                  <a:lnTo>
                    <a:pt x="1648" y="2144"/>
                  </a:lnTo>
                  <a:lnTo>
                    <a:pt x="1686" y="2125"/>
                  </a:lnTo>
                  <a:lnTo>
                    <a:pt x="1725" y="2144"/>
                  </a:lnTo>
                  <a:lnTo>
                    <a:pt x="1753" y="2135"/>
                  </a:lnTo>
                  <a:lnTo>
                    <a:pt x="1782" y="2144"/>
                  </a:lnTo>
                  <a:lnTo>
                    <a:pt x="1811" y="2144"/>
                  </a:lnTo>
                  <a:lnTo>
                    <a:pt x="1840" y="2154"/>
                  </a:lnTo>
                  <a:lnTo>
                    <a:pt x="1878" y="2135"/>
                  </a:lnTo>
                  <a:lnTo>
                    <a:pt x="1897" y="2106"/>
                  </a:lnTo>
                  <a:lnTo>
                    <a:pt x="1897" y="2069"/>
                  </a:lnTo>
                  <a:lnTo>
                    <a:pt x="1905" y="2031"/>
                  </a:lnTo>
                  <a:lnTo>
                    <a:pt x="1916" y="1993"/>
                  </a:lnTo>
                  <a:lnTo>
                    <a:pt x="1916" y="1945"/>
                  </a:lnTo>
                  <a:lnTo>
                    <a:pt x="1888" y="1935"/>
                  </a:lnTo>
                  <a:lnTo>
                    <a:pt x="1934" y="1897"/>
                  </a:lnTo>
                  <a:lnTo>
                    <a:pt x="1964" y="1877"/>
                  </a:lnTo>
                  <a:lnTo>
                    <a:pt x="2001" y="1877"/>
                  </a:lnTo>
                  <a:lnTo>
                    <a:pt x="2037" y="1887"/>
                  </a:lnTo>
                  <a:lnTo>
                    <a:pt x="2078" y="1887"/>
                  </a:lnTo>
                  <a:lnTo>
                    <a:pt x="2135" y="1906"/>
                  </a:lnTo>
                  <a:lnTo>
                    <a:pt x="2174" y="1964"/>
                  </a:lnTo>
                  <a:lnTo>
                    <a:pt x="2191" y="1993"/>
                  </a:lnTo>
                  <a:lnTo>
                    <a:pt x="2231" y="2039"/>
                  </a:lnTo>
                  <a:lnTo>
                    <a:pt x="2260" y="2069"/>
                  </a:lnTo>
                  <a:lnTo>
                    <a:pt x="2298" y="2060"/>
                  </a:lnTo>
                  <a:lnTo>
                    <a:pt x="2335" y="2060"/>
                  </a:lnTo>
                  <a:lnTo>
                    <a:pt x="2373" y="2069"/>
                  </a:lnTo>
                  <a:lnTo>
                    <a:pt x="2402" y="2087"/>
                  </a:lnTo>
                  <a:lnTo>
                    <a:pt x="2402" y="2115"/>
                  </a:lnTo>
                  <a:lnTo>
                    <a:pt x="2431" y="2135"/>
                  </a:lnTo>
                  <a:lnTo>
                    <a:pt x="2459" y="2125"/>
                  </a:lnTo>
                  <a:lnTo>
                    <a:pt x="2498" y="2115"/>
                  </a:lnTo>
                  <a:lnTo>
                    <a:pt x="2525" y="2077"/>
                  </a:lnTo>
                  <a:lnTo>
                    <a:pt x="2555" y="2048"/>
                  </a:lnTo>
                  <a:lnTo>
                    <a:pt x="2594" y="2087"/>
                  </a:lnTo>
                  <a:lnTo>
                    <a:pt x="2582" y="2125"/>
                  </a:lnTo>
                  <a:lnTo>
                    <a:pt x="2594" y="2163"/>
                  </a:lnTo>
                  <a:lnTo>
                    <a:pt x="2601" y="2202"/>
                  </a:lnTo>
                  <a:lnTo>
                    <a:pt x="2594" y="2231"/>
                  </a:lnTo>
                  <a:lnTo>
                    <a:pt x="2582" y="2259"/>
                  </a:lnTo>
                  <a:lnTo>
                    <a:pt x="2582" y="2288"/>
                  </a:lnTo>
                  <a:lnTo>
                    <a:pt x="2555" y="2296"/>
                  </a:lnTo>
                  <a:lnTo>
                    <a:pt x="2544" y="2269"/>
                  </a:lnTo>
                  <a:lnTo>
                    <a:pt x="2517" y="2288"/>
                  </a:lnTo>
                  <a:lnTo>
                    <a:pt x="2505" y="2317"/>
                  </a:lnTo>
                  <a:lnTo>
                    <a:pt x="2536" y="2363"/>
                  </a:lnTo>
                  <a:lnTo>
                    <a:pt x="2544" y="2401"/>
                  </a:lnTo>
                  <a:lnTo>
                    <a:pt x="2525" y="2430"/>
                  </a:lnTo>
                  <a:lnTo>
                    <a:pt x="2536" y="2469"/>
                  </a:lnTo>
                  <a:lnTo>
                    <a:pt x="2563" y="2440"/>
                  </a:lnTo>
                  <a:lnTo>
                    <a:pt x="2563" y="2411"/>
                  </a:lnTo>
                  <a:lnTo>
                    <a:pt x="2594" y="2382"/>
                  </a:lnTo>
                  <a:lnTo>
                    <a:pt x="2630" y="2401"/>
                  </a:lnTo>
                  <a:lnTo>
                    <a:pt x="2659" y="2392"/>
                  </a:lnTo>
                  <a:lnTo>
                    <a:pt x="2688" y="2353"/>
                  </a:lnTo>
                  <a:lnTo>
                    <a:pt x="2717" y="2334"/>
                  </a:lnTo>
                  <a:lnTo>
                    <a:pt x="2734" y="2296"/>
                  </a:lnTo>
                  <a:lnTo>
                    <a:pt x="2734" y="2269"/>
                  </a:lnTo>
                  <a:lnTo>
                    <a:pt x="2745" y="2231"/>
                  </a:lnTo>
                  <a:lnTo>
                    <a:pt x="2755" y="2202"/>
                  </a:lnTo>
                  <a:lnTo>
                    <a:pt x="2765" y="2163"/>
                  </a:lnTo>
                  <a:lnTo>
                    <a:pt x="2774" y="2135"/>
                  </a:lnTo>
                  <a:lnTo>
                    <a:pt x="2784" y="2106"/>
                  </a:lnTo>
                  <a:lnTo>
                    <a:pt x="2774" y="2069"/>
                  </a:lnTo>
                  <a:lnTo>
                    <a:pt x="2784" y="2031"/>
                  </a:lnTo>
                  <a:lnTo>
                    <a:pt x="2784" y="1983"/>
                  </a:lnTo>
                  <a:lnTo>
                    <a:pt x="2793" y="1935"/>
                  </a:lnTo>
                  <a:lnTo>
                    <a:pt x="2784" y="1897"/>
                  </a:lnTo>
                  <a:lnTo>
                    <a:pt x="2774" y="1868"/>
                  </a:lnTo>
                  <a:lnTo>
                    <a:pt x="2765" y="1839"/>
                  </a:lnTo>
                  <a:lnTo>
                    <a:pt x="2734" y="1810"/>
                  </a:lnTo>
                  <a:lnTo>
                    <a:pt x="2726" y="1781"/>
                  </a:lnTo>
                  <a:lnTo>
                    <a:pt x="2726" y="1745"/>
                  </a:lnTo>
                  <a:lnTo>
                    <a:pt x="2726" y="1714"/>
                  </a:lnTo>
                  <a:lnTo>
                    <a:pt x="2697" y="1687"/>
                  </a:lnTo>
                  <a:lnTo>
                    <a:pt x="2678" y="1649"/>
                  </a:lnTo>
                  <a:lnTo>
                    <a:pt x="2649" y="1639"/>
                  </a:lnTo>
                  <a:lnTo>
                    <a:pt x="2621" y="1620"/>
                  </a:lnTo>
                  <a:lnTo>
                    <a:pt x="2594" y="1611"/>
                  </a:lnTo>
                  <a:lnTo>
                    <a:pt x="2573" y="1639"/>
                  </a:lnTo>
                  <a:lnTo>
                    <a:pt x="2573" y="1678"/>
                  </a:lnTo>
                  <a:lnTo>
                    <a:pt x="2544" y="1687"/>
                  </a:lnTo>
                  <a:lnTo>
                    <a:pt x="2525" y="1659"/>
                  </a:lnTo>
                  <a:lnTo>
                    <a:pt x="2505" y="1687"/>
                  </a:lnTo>
                  <a:lnTo>
                    <a:pt x="2488" y="1649"/>
                  </a:lnTo>
                  <a:lnTo>
                    <a:pt x="2459" y="1659"/>
                  </a:lnTo>
                  <a:lnTo>
                    <a:pt x="2431" y="1659"/>
                  </a:lnTo>
                  <a:lnTo>
                    <a:pt x="2431" y="1630"/>
                  </a:lnTo>
                  <a:lnTo>
                    <a:pt x="2448" y="1584"/>
                  </a:lnTo>
                  <a:lnTo>
                    <a:pt x="2469" y="1545"/>
                  </a:lnTo>
                  <a:lnTo>
                    <a:pt x="2479" y="1507"/>
                  </a:lnTo>
                  <a:lnTo>
                    <a:pt x="2488" y="1469"/>
                  </a:lnTo>
                  <a:lnTo>
                    <a:pt x="2488" y="1440"/>
                  </a:lnTo>
                  <a:lnTo>
                    <a:pt x="2498" y="1411"/>
                  </a:lnTo>
                  <a:lnTo>
                    <a:pt x="2498" y="1382"/>
                  </a:lnTo>
                  <a:lnTo>
                    <a:pt x="2517" y="1353"/>
                  </a:lnTo>
                  <a:lnTo>
                    <a:pt x="2505" y="1315"/>
                  </a:lnTo>
                  <a:lnTo>
                    <a:pt x="2525" y="1288"/>
                  </a:lnTo>
                  <a:lnTo>
                    <a:pt x="2563" y="1259"/>
                  </a:lnTo>
                  <a:lnTo>
                    <a:pt x="2594" y="1250"/>
                  </a:lnTo>
                  <a:lnTo>
                    <a:pt x="2621" y="1250"/>
                  </a:lnTo>
                  <a:lnTo>
                    <a:pt x="2630" y="1219"/>
                  </a:lnTo>
                  <a:lnTo>
                    <a:pt x="2669" y="1219"/>
                  </a:lnTo>
                  <a:lnTo>
                    <a:pt x="2707" y="1192"/>
                  </a:lnTo>
                  <a:lnTo>
                    <a:pt x="2697" y="1163"/>
                  </a:lnTo>
                  <a:lnTo>
                    <a:pt x="2734" y="1144"/>
                  </a:lnTo>
                  <a:lnTo>
                    <a:pt x="2765" y="1125"/>
                  </a:lnTo>
                  <a:lnTo>
                    <a:pt x="2793" y="1125"/>
                  </a:lnTo>
                  <a:lnTo>
                    <a:pt x="2774" y="1163"/>
                  </a:lnTo>
                  <a:lnTo>
                    <a:pt x="2812" y="1154"/>
                  </a:lnTo>
                  <a:lnTo>
                    <a:pt x="2820" y="1125"/>
                  </a:lnTo>
                  <a:lnTo>
                    <a:pt x="2841" y="1096"/>
                  </a:lnTo>
                  <a:lnTo>
                    <a:pt x="2870" y="1077"/>
                  </a:lnTo>
                  <a:lnTo>
                    <a:pt x="2832" y="1067"/>
                  </a:lnTo>
                  <a:lnTo>
                    <a:pt x="2820" y="1031"/>
                  </a:lnTo>
                  <a:lnTo>
                    <a:pt x="2820" y="993"/>
                  </a:lnTo>
                  <a:lnTo>
                    <a:pt x="2820" y="954"/>
                  </a:lnTo>
                  <a:lnTo>
                    <a:pt x="2812" y="925"/>
                  </a:lnTo>
                  <a:lnTo>
                    <a:pt x="2820" y="897"/>
                  </a:lnTo>
                  <a:lnTo>
                    <a:pt x="2841" y="868"/>
                  </a:lnTo>
                  <a:lnTo>
                    <a:pt x="2870" y="858"/>
                  </a:lnTo>
                  <a:lnTo>
                    <a:pt x="2897" y="858"/>
                  </a:lnTo>
                  <a:lnTo>
                    <a:pt x="2906" y="887"/>
                  </a:lnTo>
                  <a:lnTo>
                    <a:pt x="2945" y="877"/>
                  </a:lnTo>
                  <a:lnTo>
                    <a:pt x="2935" y="839"/>
                  </a:lnTo>
                  <a:lnTo>
                    <a:pt x="2945" y="812"/>
                  </a:lnTo>
                  <a:lnTo>
                    <a:pt x="2945" y="783"/>
                  </a:lnTo>
                  <a:lnTo>
                    <a:pt x="2926" y="755"/>
                  </a:lnTo>
                  <a:lnTo>
                    <a:pt x="2926" y="716"/>
                  </a:lnTo>
                  <a:lnTo>
                    <a:pt x="2954" y="707"/>
                  </a:lnTo>
                  <a:lnTo>
                    <a:pt x="2945" y="735"/>
                  </a:lnTo>
                  <a:lnTo>
                    <a:pt x="2974" y="755"/>
                  </a:lnTo>
                  <a:lnTo>
                    <a:pt x="2974" y="783"/>
                  </a:lnTo>
                  <a:lnTo>
                    <a:pt x="3002" y="812"/>
                  </a:lnTo>
                  <a:lnTo>
                    <a:pt x="2993" y="839"/>
                  </a:lnTo>
                  <a:lnTo>
                    <a:pt x="3002" y="868"/>
                  </a:lnTo>
                  <a:lnTo>
                    <a:pt x="3002" y="897"/>
                  </a:lnTo>
                  <a:lnTo>
                    <a:pt x="3002" y="935"/>
                  </a:lnTo>
                  <a:lnTo>
                    <a:pt x="3012" y="993"/>
                  </a:lnTo>
                  <a:lnTo>
                    <a:pt x="3022" y="1019"/>
                  </a:lnTo>
                  <a:lnTo>
                    <a:pt x="3012" y="1048"/>
                  </a:lnTo>
                  <a:lnTo>
                    <a:pt x="2993" y="1077"/>
                  </a:lnTo>
                  <a:lnTo>
                    <a:pt x="2983" y="1106"/>
                  </a:lnTo>
                  <a:lnTo>
                    <a:pt x="3012" y="1115"/>
                  </a:lnTo>
                  <a:lnTo>
                    <a:pt x="3002" y="1163"/>
                  </a:lnTo>
                  <a:lnTo>
                    <a:pt x="3022" y="1202"/>
                  </a:lnTo>
                  <a:lnTo>
                    <a:pt x="3060" y="1240"/>
                  </a:lnTo>
                  <a:lnTo>
                    <a:pt x="3089" y="1288"/>
                  </a:lnTo>
                  <a:lnTo>
                    <a:pt x="3127" y="1315"/>
                  </a:lnTo>
                  <a:lnTo>
                    <a:pt x="3164" y="1334"/>
                  </a:lnTo>
                  <a:lnTo>
                    <a:pt x="3192" y="1344"/>
                  </a:lnTo>
                  <a:lnTo>
                    <a:pt x="3221" y="1373"/>
                  </a:lnTo>
                  <a:lnTo>
                    <a:pt x="3260" y="1401"/>
                  </a:lnTo>
                  <a:lnTo>
                    <a:pt x="3283" y="1438"/>
                  </a:lnTo>
                  <a:lnTo>
                    <a:pt x="3311" y="1428"/>
                  </a:lnTo>
                  <a:lnTo>
                    <a:pt x="3311" y="1390"/>
                  </a:lnTo>
                  <a:lnTo>
                    <a:pt x="3311" y="1352"/>
                  </a:lnTo>
                  <a:lnTo>
                    <a:pt x="3292" y="1323"/>
                  </a:lnTo>
                  <a:lnTo>
                    <a:pt x="3273" y="1296"/>
                  </a:lnTo>
                  <a:lnTo>
                    <a:pt x="3292" y="1265"/>
                  </a:lnTo>
                  <a:lnTo>
                    <a:pt x="3283" y="1238"/>
                  </a:lnTo>
                  <a:lnTo>
                    <a:pt x="3260" y="1211"/>
                  </a:lnTo>
                  <a:lnTo>
                    <a:pt x="3240" y="1183"/>
                  </a:lnTo>
                  <a:lnTo>
                    <a:pt x="3252" y="1144"/>
                  </a:lnTo>
                  <a:lnTo>
                    <a:pt x="3269" y="1106"/>
                  </a:lnTo>
                  <a:lnTo>
                    <a:pt x="3240" y="1096"/>
                  </a:lnTo>
                  <a:lnTo>
                    <a:pt x="3212" y="1060"/>
                  </a:lnTo>
                  <a:lnTo>
                    <a:pt x="3202" y="1031"/>
                  </a:lnTo>
                  <a:lnTo>
                    <a:pt x="3231" y="1031"/>
                  </a:lnTo>
                  <a:lnTo>
                    <a:pt x="3212" y="1002"/>
                  </a:lnTo>
                  <a:lnTo>
                    <a:pt x="3183" y="1010"/>
                  </a:lnTo>
                  <a:lnTo>
                    <a:pt x="3154" y="983"/>
                  </a:lnTo>
                  <a:lnTo>
                    <a:pt x="3164" y="954"/>
                  </a:lnTo>
                  <a:lnTo>
                    <a:pt x="3133" y="960"/>
                  </a:lnTo>
                  <a:lnTo>
                    <a:pt x="3098" y="954"/>
                  </a:lnTo>
                  <a:lnTo>
                    <a:pt x="3089" y="925"/>
                  </a:lnTo>
                  <a:lnTo>
                    <a:pt x="3070" y="897"/>
                  </a:lnTo>
                  <a:lnTo>
                    <a:pt x="3060" y="849"/>
                  </a:lnTo>
                  <a:lnTo>
                    <a:pt x="3089" y="829"/>
                  </a:lnTo>
                  <a:lnTo>
                    <a:pt x="3077" y="791"/>
                  </a:lnTo>
                  <a:lnTo>
                    <a:pt x="3089" y="755"/>
                  </a:lnTo>
                  <a:lnTo>
                    <a:pt x="3108" y="783"/>
                  </a:lnTo>
                  <a:lnTo>
                    <a:pt x="3108" y="755"/>
                  </a:lnTo>
                  <a:lnTo>
                    <a:pt x="3116" y="724"/>
                  </a:lnTo>
                  <a:lnTo>
                    <a:pt x="3144" y="697"/>
                  </a:lnTo>
                  <a:lnTo>
                    <a:pt x="3175" y="687"/>
                  </a:lnTo>
                  <a:lnTo>
                    <a:pt x="3202" y="687"/>
                  </a:lnTo>
                  <a:lnTo>
                    <a:pt x="3192" y="659"/>
                  </a:lnTo>
                  <a:lnTo>
                    <a:pt x="3192" y="620"/>
                  </a:lnTo>
                  <a:lnTo>
                    <a:pt x="3192" y="591"/>
                  </a:lnTo>
                  <a:lnTo>
                    <a:pt x="3175" y="563"/>
                  </a:lnTo>
                  <a:lnTo>
                    <a:pt x="3183" y="534"/>
                  </a:lnTo>
                  <a:lnTo>
                    <a:pt x="3175" y="497"/>
                  </a:lnTo>
                  <a:lnTo>
                    <a:pt x="3183" y="467"/>
                  </a:lnTo>
                  <a:lnTo>
                    <a:pt x="3183" y="430"/>
                  </a:lnTo>
                  <a:lnTo>
                    <a:pt x="3212" y="401"/>
                  </a:lnTo>
                  <a:lnTo>
                    <a:pt x="3231" y="353"/>
                  </a:lnTo>
                  <a:lnTo>
                    <a:pt x="3192" y="334"/>
                  </a:lnTo>
                  <a:lnTo>
                    <a:pt x="3164" y="344"/>
                  </a:lnTo>
                  <a:lnTo>
                    <a:pt x="3137" y="334"/>
                  </a:lnTo>
                  <a:lnTo>
                    <a:pt x="3108" y="334"/>
                  </a:lnTo>
                  <a:lnTo>
                    <a:pt x="3077" y="334"/>
                  </a:lnTo>
                  <a:lnTo>
                    <a:pt x="3050" y="363"/>
                  </a:lnTo>
                  <a:lnTo>
                    <a:pt x="3050" y="325"/>
                  </a:lnTo>
                  <a:lnTo>
                    <a:pt x="3089" y="306"/>
                  </a:lnTo>
                  <a:lnTo>
                    <a:pt x="3089" y="267"/>
                  </a:lnTo>
                  <a:lnTo>
                    <a:pt x="3077" y="238"/>
                  </a:lnTo>
                  <a:lnTo>
                    <a:pt x="3050" y="231"/>
                  </a:lnTo>
                  <a:lnTo>
                    <a:pt x="3022" y="231"/>
                  </a:lnTo>
                  <a:lnTo>
                    <a:pt x="3012" y="202"/>
                  </a:lnTo>
                  <a:lnTo>
                    <a:pt x="3041" y="192"/>
                  </a:lnTo>
                  <a:lnTo>
                    <a:pt x="3089" y="202"/>
                  </a:lnTo>
                  <a:lnTo>
                    <a:pt x="3098" y="173"/>
                  </a:lnTo>
                  <a:lnTo>
                    <a:pt x="3127" y="152"/>
                  </a:lnTo>
                  <a:lnTo>
                    <a:pt x="3154" y="163"/>
                  </a:lnTo>
                  <a:lnTo>
                    <a:pt x="3183" y="152"/>
                  </a:lnTo>
                  <a:lnTo>
                    <a:pt x="3212" y="125"/>
                  </a:lnTo>
                  <a:lnTo>
                    <a:pt x="3221" y="96"/>
                  </a:lnTo>
                  <a:lnTo>
                    <a:pt x="3192" y="106"/>
                  </a:lnTo>
                  <a:lnTo>
                    <a:pt x="3192" y="77"/>
                  </a:lnTo>
                  <a:lnTo>
                    <a:pt x="3164" y="58"/>
                  </a:lnTo>
                  <a:lnTo>
                    <a:pt x="3127" y="68"/>
                  </a:lnTo>
                  <a:lnTo>
                    <a:pt x="3164" y="29"/>
                  </a:lnTo>
                  <a:lnTo>
                    <a:pt x="3144" y="0"/>
                  </a:lnTo>
                  <a:lnTo>
                    <a:pt x="3108" y="0"/>
                  </a:lnTo>
                  <a:lnTo>
                    <a:pt x="3077" y="12"/>
                  </a:lnTo>
                  <a:lnTo>
                    <a:pt x="3050" y="29"/>
                  </a:lnTo>
                  <a:lnTo>
                    <a:pt x="3041" y="58"/>
                  </a:lnTo>
                  <a:lnTo>
                    <a:pt x="3060" y="87"/>
                  </a:lnTo>
                  <a:lnTo>
                    <a:pt x="3031" y="87"/>
                  </a:lnTo>
                  <a:lnTo>
                    <a:pt x="2993" y="77"/>
                  </a:lnTo>
                  <a:lnTo>
                    <a:pt x="2964" y="96"/>
                  </a:lnTo>
                  <a:lnTo>
                    <a:pt x="2926" y="115"/>
                  </a:lnTo>
                  <a:lnTo>
                    <a:pt x="2889" y="125"/>
                  </a:lnTo>
                  <a:lnTo>
                    <a:pt x="2859" y="125"/>
                  </a:lnTo>
                  <a:lnTo>
                    <a:pt x="2801" y="152"/>
                  </a:lnTo>
                  <a:lnTo>
                    <a:pt x="2774" y="173"/>
                  </a:lnTo>
                  <a:lnTo>
                    <a:pt x="2745" y="181"/>
                  </a:lnTo>
                  <a:lnTo>
                    <a:pt x="2717" y="210"/>
                  </a:lnTo>
                  <a:lnTo>
                    <a:pt x="2678" y="248"/>
                  </a:lnTo>
                  <a:lnTo>
                    <a:pt x="2659" y="277"/>
                  </a:lnTo>
                  <a:lnTo>
                    <a:pt x="2688" y="296"/>
                  </a:lnTo>
                  <a:lnTo>
                    <a:pt x="2717" y="306"/>
                  </a:lnTo>
                  <a:lnTo>
                    <a:pt x="2717" y="334"/>
                  </a:lnTo>
                  <a:lnTo>
                    <a:pt x="2688" y="344"/>
                  </a:lnTo>
                  <a:lnTo>
                    <a:pt x="2659" y="353"/>
                  </a:lnTo>
                  <a:lnTo>
                    <a:pt x="2630" y="373"/>
                  </a:lnTo>
                  <a:lnTo>
                    <a:pt x="2601" y="382"/>
                  </a:lnTo>
                  <a:lnTo>
                    <a:pt x="2563" y="411"/>
                  </a:lnTo>
                  <a:lnTo>
                    <a:pt x="2544" y="438"/>
                  </a:lnTo>
                  <a:lnTo>
                    <a:pt x="2555" y="467"/>
                  </a:lnTo>
                  <a:lnTo>
                    <a:pt x="2525" y="488"/>
                  </a:lnTo>
                  <a:lnTo>
                    <a:pt x="2498" y="476"/>
                  </a:lnTo>
                  <a:lnTo>
                    <a:pt x="2479" y="449"/>
                  </a:lnTo>
                  <a:lnTo>
                    <a:pt x="2440" y="438"/>
                  </a:lnTo>
                  <a:lnTo>
                    <a:pt x="2402" y="438"/>
                  </a:lnTo>
                  <a:lnTo>
                    <a:pt x="2383" y="467"/>
                  </a:lnTo>
                  <a:lnTo>
                    <a:pt x="2354" y="505"/>
                  </a:lnTo>
                  <a:lnTo>
                    <a:pt x="2325" y="534"/>
                  </a:lnTo>
                  <a:lnTo>
                    <a:pt x="2289" y="543"/>
                  </a:lnTo>
                  <a:lnTo>
                    <a:pt x="2250" y="524"/>
                  </a:lnTo>
                  <a:lnTo>
                    <a:pt x="2222" y="534"/>
                  </a:lnTo>
                  <a:lnTo>
                    <a:pt x="2212" y="505"/>
                  </a:lnTo>
                  <a:lnTo>
                    <a:pt x="2183" y="515"/>
                  </a:lnTo>
                  <a:lnTo>
                    <a:pt x="2174" y="543"/>
                  </a:lnTo>
                  <a:lnTo>
                    <a:pt x="2152" y="582"/>
                  </a:lnTo>
                  <a:lnTo>
                    <a:pt x="2145" y="553"/>
                  </a:lnTo>
                  <a:lnTo>
                    <a:pt x="2116" y="563"/>
                  </a:lnTo>
                  <a:lnTo>
                    <a:pt x="2126" y="534"/>
                  </a:lnTo>
                  <a:lnTo>
                    <a:pt x="2097" y="534"/>
                  </a:lnTo>
                  <a:lnTo>
                    <a:pt x="2068" y="543"/>
                  </a:lnTo>
                  <a:lnTo>
                    <a:pt x="2037" y="553"/>
                  </a:lnTo>
                  <a:lnTo>
                    <a:pt x="2037" y="582"/>
                  </a:lnTo>
                  <a:lnTo>
                    <a:pt x="2010" y="601"/>
                  </a:lnTo>
                  <a:lnTo>
                    <a:pt x="2030" y="630"/>
                  </a:lnTo>
                  <a:lnTo>
                    <a:pt x="2037" y="659"/>
                  </a:lnTo>
                  <a:lnTo>
                    <a:pt x="2010" y="659"/>
                  </a:lnTo>
                  <a:lnTo>
                    <a:pt x="2020" y="687"/>
                  </a:lnTo>
                  <a:lnTo>
                    <a:pt x="1991" y="687"/>
                  </a:lnTo>
                  <a:lnTo>
                    <a:pt x="1964" y="687"/>
                  </a:lnTo>
                  <a:lnTo>
                    <a:pt x="1924" y="707"/>
                  </a:lnTo>
                  <a:lnTo>
                    <a:pt x="1897" y="697"/>
                  </a:lnTo>
                  <a:lnTo>
                    <a:pt x="1897" y="724"/>
                  </a:lnTo>
                  <a:lnTo>
                    <a:pt x="1897" y="755"/>
                  </a:lnTo>
                  <a:lnTo>
                    <a:pt x="1868" y="762"/>
                  </a:lnTo>
                  <a:lnTo>
                    <a:pt x="1840" y="743"/>
                  </a:lnTo>
                  <a:lnTo>
                    <a:pt x="1811" y="724"/>
                  </a:lnTo>
                  <a:lnTo>
                    <a:pt x="1811" y="697"/>
                  </a:lnTo>
                  <a:lnTo>
                    <a:pt x="1801" y="659"/>
                  </a:lnTo>
                  <a:lnTo>
                    <a:pt x="1773" y="649"/>
                  </a:lnTo>
                  <a:lnTo>
                    <a:pt x="1734" y="649"/>
                  </a:lnTo>
                  <a:lnTo>
                    <a:pt x="1696" y="630"/>
                  </a:lnTo>
                  <a:lnTo>
                    <a:pt x="1667" y="659"/>
                  </a:lnTo>
                  <a:lnTo>
                    <a:pt x="1677" y="687"/>
                  </a:lnTo>
                  <a:lnTo>
                    <a:pt x="1648" y="687"/>
                  </a:lnTo>
                  <a:lnTo>
                    <a:pt x="1592" y="707"/>
                  </a:lnTo>
                  <a:lnTo>
                    <a:pt x="1573" y="678"/>
                  </a:lnTo>
                  <a:lnTo>
                    <a:pt x="1544" y="668"/>
                  </a:lnTo>
                  <a:lnTo>
                    <a:pt x="1515" y="659"/>
                  </a:lnTo>
                  <a:lnTo>
                    <a:pt x="1487" y="678"/>
                  </a:lnTo>
                  <a:lnTo>
                    <a:pt x="1467" y="707"/>
                  </a:lnTo>
                  <a:lnTo>
                    <a:pt x="1467" y="678"/>
                  </a:lnTo>
                  <a:lnTo>
                    <a:pt x="1429" y="668"/>
                  </a:lnTo>
                  <a:lnTo>
                    <a:pt x="1402" y="687"/>
                  </a:lnTo>
                  <a:lnTo>
                    <a:pt x="1402" y="659"/>
                  </a:lnTo>
                  <a:lnTo>
                    <a:pt x="1429" y="620"/>
                  </a:lnTo>
                  <a:lnTo>
                    <a:pt x="1458" y="591"/>
                  </a:lnTo>
                  <a:lnTo>
                    <a:pt x="1467" y="563"/>
                  </a:lnTo>
                  <a:lnTo>
                    <a:pt x="1467" y="534"/>
                  </a:lnTo>
                  <a:lnTo>
                    <a:pt x="1429" y="524"/>
                  </a:lnTo>
                  <a:lnTo>
                    <a:pt x="1429" y="497"/>
                  </a:lnTo>
                  <a:lnTo>
                    <a:pt x="1372" y="488"/>
                  </a:lnTo>
                  <a:lnTo>
                    <a:pt x="1333" y="488"/>
                  </a:lnTo>
                  <a:lnTo>
                    <a:pt x="1324" y="449"/>
                  </a:lnTo>
                  <a:lnTo>
                    <a:pt x="1295" y="449"/>
                  </a:lnTo>
                  <a:lnTo>
                    <a:pt x="1266" y="459"/>
                  </a:lnTo>
                  <a:lnTo>
                    <a:pt x="1258" y="505"/>
                  </a:lnTo>
                  <a:lnTo>
                    <a:pt x="1228" y="524"/>
                  </a:lnTo>
                  <a:lnTo>
                    <a:pt x="1191" y="534"/>
                  </a:lnTo>
                  <a:lnTo>
                    <a:pt x="1162" y="543"/>
                  </a:lnTo>
                  <a:lnTo>
                    <a:pt x="1124" y="524"/>
                  </a:lnTo>
                  <a:lnTo>
                    <a:pt x="1086" y="543"/>
                  </a:lnTo>
                  <a:lnTo>
                    <a:pt x="1057" y="543"/>
                  </a:lnTo>
                  <a:lnTo>
                    <a:pt x="1030" y="543"/>
                  </a:lnTo>
                  <a:lnTo>
                    <a:pt x="1001" y="553"/>
                  </a:lnTo>
                  <a:lnTo>
                    <a:pt x="971" y="563"/>
                  </a:lnTo>
                  <a:lnTo>
                    <a:pt x="971" y="591"/>
                  </a:lnTo>
                  <a:lnTo>
                    <a:pt x="963" y="620"/>
                  </a:lnTo>
                  <a:lnTo>
                    <a:pt x="963" y="649"/>
                  </a:lnTo>
                  <a:lnTo>
                    <a:pt x="934" y="630"/>
                  </a:lnTo>
                  <a:lnTo>
                    <a:pt x="896" y="630"/>
                  </a:lnTo>
                  <a:lnTo>
                    <a:pt x="848" y="611"/>
                  </a:lnTo>
                  <a:lnTo>
                    <a:pt x="819" y="630"/>
                  </a:lnTo>
                  <a:lnTo>
                    <a:pt x="819" y="668"/>
                  </a:lnTo>
                  <a:lnTo>
                    <a:pt x="829" y="697"/>
                  </a:lnTo>
                  <a:lnTo>
                    <a:pt x="838" y="724"/>
                  </a:lnTo>
                  <a:lnTo>
                    <a:pt x="838" y="762"/>
                  </a:lnTo>
                  <a:lnTo>
                    <a:pt x="838" y="791"/>
                  </a:lnTo>
                  <a:lnTo>
                    <a:pt x="829" y="820"/>
                  </a:lnTo>
                  <a:lnTo>
                    <a:pt x="800" y="820"/>
                  </a:lnTo>
                  <a:lnTo>
                    <a:pt x="829" y="801"/>
                  </a:lnTo>
                  <a:lnTo>
                    <a:pt x="800" y="801"/>
                  </a:lnTo>
                  <a:lnTo>
                    <a:pt x="809" y="762"/>
                  </a:lnTo>
                  <a:lnTo>
                    <a:pt x="829" y="735"/>
                  </a:lnTo>
                  <a:lnTo>
                    <a:pt x="800" y="716"/>
                  </a:lnTo>
                  <a:lnTo>
                    <a:pt x="790" y="687"/>
                  </a:lnTo>
                  <a:lnTo>
                    <a:pt x="752" y="668"/>
                  </a:lnTo>
                  <a:lnTo>
                    <a:pt x="723" y="687"/>
                  </a:lnTo>
                  <a:lnTo>
                    <a:pt x="696" y="687"/>
                  </a:lnTo>
                  <a:lnTo>
                    <a:pt x="713" y="716"/>
                  </a:lnTo>
                  <a:lnTo>
                    <a:pt x="723" y="743"/>
                  </a:lnTo>
                  <a:lnTo>
                    <a:pt x="696" y="716"/>
                  </a:lnTo>
                  <a:lnTo>
                    <a:pt x="667" y="724"/>
                  </a:lnTo>
                  <a:lnTo>
                    <a:pt x="685" y="678"/>
                  </a:lnTo>
                  <a:lnTo>
                    <a:pt x="706" y="639"/>
                  </a:lnTo>
                  <a:lnTo>
                    <a:pt x="706" y="611"/>
                  </a:lnTo>
                  <a:lnTo>
                    <a:pt x="667" y="649"/>
                  </a:lnTo>
                  <a:lnTo>
                    <a:pt x="639" y="649"/>
                  </a:lnTo>
                  <a:lnTo>
                    <a:pt x="610" y="678"/>
                  </a:lnTo>
                  <a:lnTo>
                    <a:pt x="619" y="716"/>
                  </a:lnTo>
                  <a:lnTo>
                    <a:pt x="598" y="743"/>
                  </a:lnTo>
                  <a:lnTo>
                    <a:pt x="581" y="783"/>
                  </a:lnTo>
                  <a:lnTo>
                    <a:pt x="581" y="812"/>
                  </a:lnTo>
                  <a:lnTo>
                    <a:pt x="610" y="820"/>
                  </a:lnTo>
                  <a:lnTo>
                    <a:pt x="639" y="839"/>
                  </a:lnTo>
                  <a:lnTo>
                    <a:pt x="639" y="887"/>
                  </a:lnTo>
                  <a:lnTo>
                    <a:pt x="629" y="925"/>
                  </a:lnTo>
                  <a:lnTo>
                    <a:pt x="629" y="887"/>
                  </a:lnTo>
                  <a:lnTo>
                    <a:pt x="629" y="858"/>
                  </a:lnTo>
                  <a:lnTo>
                    <a:pt x="591" y="839"/>
                  </a:lnTo>
                  <a:lnTo>
                    <a:pt x="562" y="849"/>
                  </a:lnTo>
                  <a:lnTo>
                    <a:pt x="552" y="887"/>
                  </a:lnTo>
                  <a:lnTo>
                    <a:pt x="523" y="906"/>
                  </a:lnTo>
                  <a:lnTo>
                    <a:pt x="495" y="925"/>
                  </a:lnTo>
                  <a:lnTo>
                    <a:pt x="456" y="945"/>
                  </a:lnTo>
                  <a:lnTo>
                    <a:pt x="428" y="945"/>
                  </a:lnTo>
                  <a:lnTo>
                    <a:pt x="399" y="945"/>
                  </a:lnTo>
                  <a:lnTo>
                    <a:pt x="3" y="1494"/>
                  </a:lnTo>
                  <a:lnTo>
                    <a:pt x="17" y="1532"/>
                  </a:lnTo>
                  <a:lnTo>
                    <a:pt x="13" y="1572"/>
                  </a:lnTo>
                  <a:lnTo>
                    <a:pt x="0" y="1603"/>
                  </a:lnTo>
                  <a:lnTo>
                    <a:pt x="9" y="1632"/>
                  </a:lnTo>
                  <a:lnTo>
                    <a:pt x="38" y="1626"/>
                  </a:lnTo>
                  <a:lnTo>
                    <a:pt x="38" y="1657"/>
                  </a:lnTo>
                  <a:lnTo>
                    <a:pt x="69" y="1651"/>
                  </a:lnTo>
                  <a:lnTo>
                    <a:pt x="82" y="1676"/>
                  </a:lnTo>
                  <a:lnTo>
                    <a:pt x="109" y="1707"/>
                  </a:lnTo>
                  <a:lnTo>
                    <a:pt x="138" y="1701"/>
                  </a:lnTo>
                  <a:lnTo>
                    <a:pt x="163" y="1685"/>
                  </a:lnTo>
                  <a:lnTo>
                    <a:pt x="201" y="1697"/>
                  </a:lnTo>
                  <a:lnTo>
                    <a:pt x="207" y="1755"/>
                  </a:lnTo>
                  <a:lnTo>
                    <a:pt x="222" y="1789"/>
                  </a:lnTo>
                  <a:lnTo>
                    <a:pt x="232" y="1839"/>
                  </a:lnTo>
                  <a:lnTo>
                    <a:pt x="236" y="1889"/>
                  </a:lnTo>
                  <a:lnTo>
                    <a:pt x="247" y="1923"/>
                  </a:lnTo>
                  <a:lnTo>
                    <a:pt x="272" y="1923"/>
                  </a:lnTo>
                  <a:lnTo>
                    <a:pt x="295" y="1958"/>
                  </a:lnTo>
                  <a:lnTo>
                    <a:pt x="380" y="1973"/>
                  </a:lnTo>
                  <a:lnTo>
                    <a:pt x="404" y="2018"/>
                  </a:lnTo>
                  <a:lnTo>
                    <a:pt x="410" y="2048"/>
                  </a:lnTo>
                  <a:lnTo>
                    <a:pt x="445" y="2092"/>
                  </a:lnTo>
                  <a:lnTo>
                    <a:pt x="474" y="2102"/>
                  </a:lnTo>
                  <a:lnTo>
                    <a:pt x="499" y="2115"/>
                  </a:lnTo>
                  <a:lnTo>
                    <a:pt x="504" y="2121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630" name="Freeform 99"/>
            <p:cNvSpPr>
              <a:spLocks/>
            </p:cNvSpPr>
            <p:nvPr/>
          </p:nvSpPr>
          <p:spPr bwMode="auto">
            <a:xfrm>
              <a:off x="584" y="961"/>
              <a:ext cx="2239" cy="1764"/>
            </a:xfrm>
            <a:custGeom>
              <a:avLst/>
              <a:gdLst>
                <a:gd name="T0" fmla="*/ 2263 w 2135"/>
                <a:gd name="T1" fmla="*/ 1201 h 1553"/>
                <a:gd name="T2" fmla="*/ 2329 w 2135"/>
                <a:gd name="T3" fmla="*/ 1046 h 1553"/>
                <a:gd name="T4" fmla="*/ 2406 w 2135"/>
                <a:gd name="T5" fmla="*/ 881 h 1553"/>
                <a:gd name="T6" fmla="*/ 2430 w 2135"/>
                <a:gd name="T7" fmla="*/ 712 h 1553"/>
                <a:gd name="T8" fmla="*/ 2263 w 2135"/>
                <a:gd name="T9" fmla="*/ 810 h 1553"/>
                <a:gd name="T10" fmla="*/ 2231 w 2135"/>
                <a:gd name="T11" fmla="*/ 1004 h 1553"/>
                <a:gd name="T12" fmla="*/ 2153 w 2135"/>
                <a:gd name="T13" fmla="*/ 909 h 1553"/>
                <a:gd name="T14" fmla="*/ 2055 w 2135"/>
                <a:gd name="T15" fmla="*/ 783 h 1553"/>
                <a:gd name="T16" fmla="*/ 1989 w 2135"/>
                <a:gd name="T17" fmla="*/ 810 h 1553"/>
                <a:gd name="T18" fmla="*/ 1848 w 2135"/>
                <a:gd name="T19" fmla="*/ 753 h 1553"/>
                <a:gd name="T20" fmla="*/ 1812 w 2135"/>
                <a:gd name="T21" fmla="*/ 655 h 1553"/>
                <a:gd name="T22" fmla="*/ 1671 w 2135"/>
                <a:gd name="T23" fmla="*/ 643 h 1553"/>
                <a:gd name="T24" fmla="*/ 1649 w 2135"/>
                <a:gd name="T25" fmla="*/ 560 h 1553"/>
                <a:gd name="T26" fmla="*/ 1627 w 2135"/>
                <a:gd name="T27" fmla="*/ 504 h 1553"/>
                <a:gd name="T28" fmla="*/ 1527 w 2135"/>
                <a:gd name="T29" fmla="*/ 602 h 1553"/>
                <a:gd name="T30" fmla="*/ 1352 w 2135"/>
                <a:gd name="T31" fmla="*/ 571 h 1553"/>
                <a:gd name="T32" fmla="*/ 1285 w 2135"/>
                <a:gd name="T33" fmla="*/ 434 h 1553"/>
                <a:gd name="T34" fmla="*/ 1241 w 2135"/>
                <a:gd name="T35" fmla="*/ 475 h 1553"/>
                <a:gd name="T36" fmla="*/ 1330 w 2135"/>
                <a:gd name="T37" fmla="*/ 306 h 1553"/>
                <a:gd name="T38" fmla="*/ 1374 w 2135"/>
                <a:gd name="T39" fmla="*/ 321 h 1553"/>
                <a:gd name="T40" fmla="*/ 1448 w 2135"/>
                <a:gd name="T41" fmla="*/ 475 h 1553"/>
                <a:gd name="T42" fmla="*/ 1549 w 2135"/>
                <a:gd name="T43" fmla="*/ 377 h 1553"/>
                <a:gd name="T44" fmla="*/ 1540 w 2135"/>
                <a:gd name="T45" fmla="*/ 169 h 1553"/>
                <a:gd name="T46" fmla="*/ 1483 w 2135"/>
                <a:gd name="T47" fmla="*/ 28 h 1553"/>
                <a:gd name="T48" fmla="*/ 1340 w 2135"/>
                <a:gd name="T49" fmla="*/ 85 h 1553"/>
                <a:gd name="T50" fmla="*/ 1207 w 2135"/>
                <a:gd name="T51" fmla="*/ 183 h 1553"/>
                <a:gd name="T52" fmla="*/ 1075 w 2135"/>
                <a:gd name="T53" fmla="*/ 321 h 1553"/>
                <a:gd name="T54" fmla="*/ 945 w 2135"/>
                <a:gd name="T55" fmla="*/ 335 h 1553"/>
                <a:gd name="T56" fmla="*/ 856 w 2135"/>
                <a:gd name="T57" fmla="*/ 404 h 1553"/>
                <a:gd name="T58" fmla="*/ 759 w 2135"/>
                <a:gd name="T59" fmla="*/ 349 h 1553"/>
                <a:gd name="T60" fmla="*/ 603 w 2135"/>
                <a:gd name="T61" fmla="*/ 417 h 1553"/>
                <a:gd name="T62" fmla="*/ 505 w 2135"/>
                <a:gd name="T63" fmla="*/ 517 h 1553"/>
                <a:gd name="T64" fmla="*/ 495 w 2135"/>
                <a:gd name="T65" fmla="*/ 655 h 1553"/>
                <a:gd name="T66" fmla="*/ 415 w 2135"/>
                <a:gd name="T67" fmla="*/ 817 h 1553"/>
                <a:gd name="T68" fmla="*/ 340 w 2135"/>
                <a:gd name="T69" fmla="*/ 881 h 1553"/>
                <a:gd name="T70" fmla="*/ 318 w 2135"/>
                <a:gd name="T71" fmla="*/ 1046 h 1553"/>
                <a:gd name="T72" fmla="*/ 347 w 2135"/>
                <a:gd name="T73" fmla="*/ 1227 h 1553"/>
                <a:gd name="T74" fmla="*/ 347 w 2135"/>
                <a:gd name="T75" fmla="*/ 1411 h 1553"/>
                <a:gd name="T76" fmla="*/ 219 w 2135"/>
                <a:gd name="T77" fmla="*/ 1411 h 1553"/>
                <a:gd name="T78" fmla="*/ 219 w 2135"/>
                <a:gd name="T79" fmla="*/ 1493 h 1553"/>
                <a:gd name="T80" fmla="*/ 42 w 2135"/>
                <a:gd name="T81" fmla="*/ 1480 h 1553"/>
                <a:gd name="T82" fmla="*/ 7 w 2135"/>
                <a:gd name="T83" fmla="*/ 1564 h 1553"/>
                <a:gd name="T84" fmla="*/ 16 w 2135"/>
                <a:gd name="T85" fmla="*/ 1772 h 1553"/>
                <a:gd name="T86" fmla="*/ 88 w 2135"/>
                <a:gd name="T87" fmla="*/ 1966 h 1553"/>
                <a:gd name="T88" fmla="*/ 131 w 2135"/>
                <a:gd name="T89" fmla="*/ 2164 h 1553"/>
                <a:gd name="T90" fmla="*/ 219 w 2135"/>
                <a:gd name="T91" fmla="*/ 2276 h 1553"/>
                <a:gd name="T92" fmla="*/ 297 w 2135"/>
                <a:gd name="T93" fmla="*/ 2096 h 1553"/>
                <a:gd name="T94" fmla="*/ 371 w 2135"/>
                <a:gd name="T95" fmla="*/ 1997 h 1553"/>
                <a:gd name="T96" fmla="*/ 503 w 2135"/>
                <a:gd name="T97" fmla="*/ 2010 h 1553"/>
                <a:gd name="T98" fmla="*/ 538 w 2135"/>
                <a:gd name="T99" fmla="*/ 1789 h 1553"/>
                <a:gd name="T100" fmla="*/ 639 w 2135"/>
                <a:gd name="T101" fmla="*/ 1704 h 1553"/>
                <a:gd name="T102" fmla="*/ 724 w 2135"/>
                <a:gd name="T103" fmla="*/ 1736 h 1553"/>
                <a:gd name="T104" fmla="*/ 889 w 2135"/>
                <a:gd name="T105" fmla="*/ 1798 h 1553"/>
                <a:gd name="T106" fmla="*/ 971 w 2135"/>
                <a:gd name="T107" fmla="*/ 2016 h 1553"/>
                <a:gd name="T108" fmla="*/ 1091 w 2135"/>
                <a:gd name="T109" fmla="*/ 2126 h 1553"/>
                <a:gd name="T110" fmla="*/ 1224 w 2135"/>
                <a:gd name="T111" fmla="*/ 2185 h 1553"/>
                <a:gd name="T112" fmla="*/ 1296 w 2135"/>
                <a:gd name="T113" fmla="*/ 2062 h 1553"/>
                <a:gd name="T114" fmla="*/ 1448 w 2135"/>
                <a:gd name="T115" fmla="*/ 2025 h 1553"/>
                <a:gd name="T116" fmla="*/ 1610 w 2135"/>
                <a:gd name="T117" fmla="*/ 2112 h 1553"/>
                <a:gd name="T118" fmla="*/ 2209 w 2135"/>
                <a:gd name="T119" fmla="*/ 1272 h 155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2135" h="1553">
                  <a:moveTo>
                    <a:pt x="1915" y="868"/>
                  </a:moveTo>
                  <a:lnTo>
                    <a:pt x="1905" y="837"/>
                  </a:lnTo>
                  <a:lnTo>
                    <a:pt x="1934" y="829"/>
                  </a:lnTo>
                  <a:lnTo>
                    <a:pt x="1962" y="820"/>
                  </a:lnTo>
                  <a:lnTo>
                    <a:pt x="2001" y="810"/>
                  </a:lnTo>
                  <a:lnTo>
                    <a:pt x="2010" y="781"/>
                  </a:lnTo>
                  <a:lnTo>
                    <a:pt x="2030" y="752"/>
                  </a:lnTo>
                  <a:lnTo>
                    <a:pt x="2020" y="714"/>
                  </a:lnTo>
                  <a:lnTo>
                    <a:pt x="2049" y="685"/>
                  </a:lnTo>
                  <a:lnTo>
                    <a:pt x="2058" y="658"/>
                  </a:lnTo>
                  <a:lnTo>
                    <a:pt x="2078" y="630"/>
                  </a:lnTo>
                  <a:lnTo>
                    <a:pt x="2085" y="601"/>
                  </a:lnTo>
                  <a:lnTo>
                    <a:pt x="2097" y="572"/>
                  </a:lnTo>
                  <a:lnTo>
                    <a:pt x="2126" y="543"/>
                  </a:lnTo>
                  <a:lnTo>
                    <a:pt x="2135" y="505"/>
                  </a:lnTo>
                  <a:lnTo>
                    <a:pt x="2106" y="486"/>
                  </a:lnTo>
                  <a:lnTo>
                    <a:pt x="2078" y="466"/>
                  </a:lnTo>
                  <a:lnTo>
                    <a:pt x="2039" y="505"/>
                  </a:lnTo>
                  <a:lnTo>
                    <a:pt x="2001" y="534"/>
                  </a:lnTo>
                  <a:lnTo>
                    <a:pt x="1962" y="553"/>
                  </a:lnTo>
                  <a:lnTo>
                    <a:pt x="1943" y="591"/>
                  </a:lnTo>
                  <a:lnTo>
                    <a:pt x="1924" y="620"/>
                  </a:lnTo>
                  <a:lnTo>
                    <a:pt x="1934" y="647"/>
                  </a:lnTo>
                  <a:lnTo>
                    <a:pt x="1934" y="685"/>
                  </a:lnTo>
                  <a:lnTo>
                    <a:pt x="1915" y="714"/>
                  </a:lnTo>
                  <a:lnTo>
                    <a:pt x="1897" y="685"/>
                  </a:lnTo>
                  <a:lnTo>
                    <a:pt x="1897" y="658"/>
                  </a:lnTo>
                  <a:lnTo>
                    <a:pt x="1867" y="620"/>
                  </a:lnTo>
                  <a:lnTo>
                    <a:pt x="1849" y="591"/>
                  </a:lnTo>
                  <a:lnTo>
                    <a:pt x="1828" y="562"/>
                  </a:lnTo>
                  <a:lnTo>
                    <a:pt x="1809" y="534"/>
                  </a:lnTo>
                  <a:lnTo>
                    <a:pt x="1782" y="534"/>
                  </a:lnTo>
                  <a:lnTo>
                    <a:pt x="1763" y="562"/>
                  </a:lnTo>
                  <a:lnTo>
                    <a:pt x="1734" y="582"/>
                  </a:lnTo>
                  <a:lnTo>
                    <a:pt x="1705" y="591"/>
                  </a:lnTo>
                  <a:lnTo>
                    <a:pt x="1725" y="553"/>
                  </a:lnTo>
                  <a:lnTo>
                    <a:pt x="1686" y="543"/>
                  </a:lnTo>
                  <a:lnTo>
                    <a:pt x="1657" y="514"/>
                  </a:lnTo>
                  <a:lnTo>
                    <a:pt x="1629" y="524"/>
                  </a:lnTo>
                  <a:lnTo>
                    <a:pt x="1602" y="514"/>
                  </a:lnTo>
                  <a:lnTo>
                    <a:pt x="1619" y="486"/>
                  </a:lnTo>
                  <a:lnTo>
                    <a:pt x="1609" y="457"/>
                  </a:lnTo>
                  <a:lnTo>
                    <a:pt x="1571" y="476"/>
                  </a:lnTo>
                  <a:lnTo>
                    <a:pt x="1571" y="447"/>
                  </a:lnTo>
                  <a:lnTo>
                    <a:pt x="1535" y="447"/>
                  </a:lnTo>
                  <a:lnTo>
                    <a:pt x="1504" y="438"/>
                  </a:lnTo>
                  <a:lnTo>
                    <a:pt x="1475" y="447"/>
                  </a:lnTo>
                  <a:lnTo>
                    <a:pt x="1448" y="438"/>
                  </a:lnTo>
                  <a:lnTo>
                    <a:pt x="1410" y="447"/>
                  </a:lnTo>
                  <a:lnTo>
                    <a:pt x="1391" y="411"/>
                  </a:lnTo>
                  <a:lnTo>
                    <a:pt x="1400" y="382"/>
                  </a:lnTo>
                  <a:lnTo>
                    <a:pt x="1429" y="382"/>
                  </a:lnTo>
                  <a:lnTo>
                    <a:pt x="1458" y="372"/>
                  </a:lnTo>
                  <a:lnTo>
                    <a:pt x="1458" y="334"/>
                  </a:lnTo>
                  <a:lnTo>
                    <a:pt x="1439" y="305"/>
                  </a:lnTo>
                  <a:lnTo>
                    <a:pt x="1410" y="344"/>
                  </a:lnTo>
                  <a:lnTo>
                    <a:pt x="1381" y="353"/>
                  </a:lnTo>
                  <a:lnTo>
                    <a:pt x="1352" y="372"/>
                  </a:lnTo>
                  <a:lnTo>
                    <a:pt x="1352" y="399"/>
                  </a:lnTo>
                  <a:lnTo>
                    <a:pt x="1324" y="411"/>
                  </a:lnTo>
                  <a:lnTo>
                    <a:pt x="1306" y="372"/>
                  </a:lnTo>
                  <a:lnTo>
                    <a:pt x="1268" y="353"/>
                  </a:lnTo>
                  <a:lnTo>
                    <a:pt x="1210" y="353"/>
                  </a:lnTo>
                  <a:lnTo>
                    <a:pt x="1172" y="390"/>
                  </a:lnTo>
                  <a:lnTo>
                    <a:pt x="1153" y="361"/>
                  </a:lnTo>
                  <a:lnTo>
                    <a:pt x="1143" y="334"/>
                  </a:lnTo>
                  <a:lnTo>
                    <a:pt x="1143" y="305"/>
                  </a:lnTo>
                  <a:lnTo>
                    <a:pt x="1114" y="296"/>
                  </a:lnTo>
                  <a:lnTo>
                    <a:pt x="1114" y="324"/>
                  </a:lnTo>
                  <a:lnTo>
                    <a:pt x="1114" y="353"/>
                  </a:lnTo>
                  <a:lnTo>
                    <a:pt x="1086" y="361"/>
                  </a:lnTo>
                  <a:lnTo>
                    <a:pt x="1076" y="324"/>
                  </a:lnTo>
                  <a:lnTo>
                    <a:pt x="1066" y="286"/>
                  </a:lnTo>
                  <a:lnTo>
                    <a:pt x="1095" y="257"/>
                  </a:lnTo>
                  <a:lnTo>
                    <a:pt x="1124" y="229"/>
                  </a:lnTo>
                  <a:lnTo>
                    <a:pt x="1153" y="209"/>
                  </a:lnTo>
                  <a:lnTo>
                    <a:pt x="1162" y="181"/>
                  </a:lnTo>
                  <a:lnTo>
                    <a:pt x="1172" y="154"/>
                  </a:lnTo>
                  <a:lnTo>
                    <a:pt x="1191" y="190"/>
                  </a:lnTo>
                  <a:lnTo>
                    <a:pt x="1191" y="219"/>
                  </a:lnTo>
                  <a:lnTo>
                    <a:pt x="1199" y="248"/>
                  </a:lnTo>
                  <a:lnTo>
                    <a:pt x="1199" y="286"/>
                  </a:lnTo>
                  <a:lnTo>
                    <a:pt x="1230" y="324"/>
                  </a:lnTo>
                  <a:lnTo>
                    <a:pt x="1256" y="324"/>
                  </a:lnTo>
                  <a:lnTo>
                    <a:pt x="1297" y="324"/>
                  </a:lnTo>
                  <a:lnTo>
                    <a:pt x="1324" y="315"/>
                  </a:lnTo>
                  <a:lnTo>
                    <a:pt x="1335" y="286"/>
                  </a:lnTo>
                  <a:lnTo>
                    <a:pt x="1343" y="257"/>
                  </a:lnTo>
                  <a:lnTo>
                    <a:pt x="1343" y="229"/>
                  </a:lnTo>
                  <a:lnTo>
                    <a:pt x="1343" y="181"/>
                  </a:lnTo>
                  <a:lnTo>
                    <a:pt x="1352" y="142"/>
                  </a:lnTo>
                  <a:lnTo>
                    <a:pt x="1335" y="115"/>
                  </a:lnTo>
                  <a:lnTo>
                    <a:pt x="1324" y="86"/>
                  </a:lnTo>
                  <a:lnTo>
                    <a:pt x="1314" y="58"/>
                  </a:lnTo>
                  <a:lnTo>
                    <a:pt x="1324" y="29"/>
                  </a:lnTo>
                  <a:lnTo>
                    <a:pt x="1285" y="19"/>
                  </a:lnTo>
                  <a:lnTo>
                    <a:pt x="1247" y="0"/>
                  </a:lnTo>
                  <a:lnTo>
                    <a:pt x="1218" y="0"/>
                  </a:lnTo>
                  <a:lnTo>
                    <a:pt x="1182" y="19"/>
                  </a:lnTo>
                  <a:lnTo>
                    <a:pt x="1162" y="58"/>
                  </a:lnTo>
                  <a:lnTo>
                    <a:pt x="1134" y="67"/>
                  </a:lnTo>
                  <a:lnTo>
                    <a:pt x="1095" y="86"/>
                  </a:lnTo>
                  <a:lnTo>
                    <a:pt x="1076" y="115"/>
                  </a:lnTo>
                  <a:lnTo>
                    <a:pt x="1047" y="125"/>
                  </a:lnTo>
                  <a:lnTo>
                    <a:pt x="1011" y="133"/>
                  </a:lnTo>
                  <a:lnTo>
                    <a:pt x="990" y="161"/>
                  </a:lnTo>
                  <a:lnTo>
                    <a:pt x="953" y="181"/>
                  </a:lnTo>
                  <a:lnTo>
                    <a:pt x="932" y="219"/>
                  </a:lnTo>
                  <a:lnTo>
                    <a:pt x="905" y="229"/>
                  </a:lnTo>
                  <a:lnTo>
                    <a:pt x="876" y="229"/>
                  </a:lnTo>
                  <a:lnTo>
                    <a:pt x="848" y="229"/>
                  </a:lnTo>
                  <a:lnTo>
                    <a:pt x="819" y="229"/>
                  </a:lnTo>
                  <a:lnTo>
                    <a:pt x="771" y="209"/>
                  </a:lnTo>
                  <a:lnTo>
                    <a:pt x="742" y="209"/>
                  </a:lnTo>
                  <a:lnTo>
                    <a:pt x="713" y="257"/>
                  </a:lnTo>
                  <a:lnTo>
                    <a:pt x="742" y="276"/>
                  </a:lnTo>
                  <a:lnTo>
                    <a:pt x="713" y="296"/>
                  </a:lnTo>
                  <a:lnTo>
                    <a:pt x="713" y="267"/>
                  </a:lnTo>
                  <a:lnTo>
                    <a:pt x="685" y="257"/>
                  </a:lnTo>
                  <a:lnTo>
                    <a:pt x="658" y="238"/>
                  </a:lnTo>
                  <a:lnTo>
                    <a:pt x="617" y="238"/>
                  </a:lnTo>
                  <a:lnTo>
                    <a:pt x="579" y="244"/>
                  </a:lnTo>
                  <a:lnTo>
                    <a:pt x="564" y="284"/>
                  </a:lnTo>
                  <a:lnTo>
                    <a:pt x="523" y="284"/>
                  </a:lnTo>
                  <a:lnTo>
                    <a:pt x="504" y="317"/>
                  </a:lnTo>
                  <a:lnTo>
                    <a:pt x="474" y="328"/>
                  </a:lnTo>
                  <a:lnTo>
                    <a:pt x="439" y="323"/>
                  </a:lnTo>
                  <a:lnTo>
                    <a:pt x="439" y="353"/>
                  </a:lnTo>
                  <a:lnTo>
                    <a:pt x="458" y="394"/>
                  </a:lnTo>
                  <a:lnTo>
                    <a:pt x="464" y="417"/>
                  </a:lnTo>
                  <a:lnTo>
                    <a:pt x="458" y="447"/>
                  </a:lnTo>
                  <a:lnTo>
                    <a:pt x="429" y="447"/>
                  </a:lnTo>
                  <a:lnTo>
                    <a:pt x="410" y="476"/>
                  </a:lnTo>
                  <a:lnTo>
                    <a:pt x="389" y="507"/>
                  </a:lnTo>
                  <a:lnTo>
                    <a:pt x="383" y="536"/>
                  </a:lnTo>
                  <a:lnTo>
                    <a:pt x="360" y="557"/>
                  </a:lnTo>
                  <a:lnTo>
                    <a:pt x="330" y="532"/>
                  </a:lnTo>
                  <a:lnTo>
                    <a:pt x="316" y="557"/>
                  </a:lnTo>
                  <a:lnTo>
                    <a:pt x="291" y="570"/>
                  </a:lnTo>
                  <a:lnTo>
                    <a:pt x="295" y="601"/>
                  </a:lnTo>
                  <a:lnTo>
                    <a:pt x="316" y="630"/>
                  </a:lnTo>
                  <a:lnTo>
                    <a:pt x="326" y="658"/>
                  </a:lnTo>
                  <a:lnTo>
                    <a:pt x="307" y="683"/>
                  </a:lnTo>
                  <a:lnTo>
                    <a:pt x="276" y="714"/>
                  </a:lnTo>
                  <a:lnTo>
                    <a:pt x="286" y="743"/>
                  </a:lnTo>
                  <a:lnTo>
                    <a:pt x="266" y="774"/>
                  </a:lnTo>
                  <a:lnTo>
                    <a:pt x="276" y="808"/>
                  </a:lnTo>
                  <a:lnTo>
                    <a:pt x="301" y="837"/>
                  </a:lnTo>
                  <a:lnTo>
                    <a:pt x="301" y="868"/>
                  </a:lnTo>
                  <a:lnTo>
                    <a:pt x="310" y="906"/>
                  </a:lnTo>
                  <a:lnTo>
                    <a:pt x="316" y="933"/>
                  </a:lnTo>
                  <a:lnTo>
                    <a:pt x="301" y="962"/>
                  </a:lnTo>
                  <a:lnTo>
                    <a:pt x="276" y="983"/>
                  </a:lnTo>
                  <a:lnTo>
                    <a:pt x="238" y="1000"/>
                  </a:lnTo>
                  <a:lnTo>
                    <a:pt x="218" y="971"/>
                  </a:lnTo>
                  <a:lnTo>
                    <a:pt x="190" y="962"/>
                  </a:lnTo>
                  <a:lnTo>
                    <a:pt x="151" y="971"/>
                  </a:lnTo>
                  <a:lnTo>
                    <a:pt x="190" y="1000"/>
                  </a:lnTo>
                  <a:lnTo>
                    <a:pt x="218" y="1029"/>
                  </a:lnTo>
                  <a:lnTo>
                    <a:pt x="190" y="1019"/>
                  </a:lnTo>
                  <a:lnTo>
                    <a:pt x="151" y="1000"/>
                  </a:lnTo>
                  <a:lnTo>
                    <a:pt x="113" y="983"/>
                  </a:lnTo>
                  <a:lnTo>
                    <a:pt x="84" y="1000"/>
                  </a:lnTo>
                  <a:lnTo>
                    <a:pt x="36" y="1010"/>
                  </a:lnTo>
                  <a:lnTo>
                    <a:pt x="28" y="983"/>
                  </a:lnTo>
                  <a:lnTo>
                    <a:pt x="0" y="1000"/>
                  </a:lnTo>
                  <a:lnTo>
                    <a:pt x="0" y="1029"/>
                  </a:lnTo>
                  <a:lnTo>
                    <a:pt x="7" y="1067"/>
                  </a:lnTo>
                  <a:lnTo>
                    <a:pt x="7" y="1096"/>
                  </a:lnTo>
                  <a:lnTo>
                    <a:pt x="7" y="1134"/>
                  </a:lnTo>
                  <a:lnTo>
                    <a:pt x="7" y="1163"/>
                  </a:lnTo>
                  <a:lnTo>
                    <a:pt x="13" y="1209"/>
                  </a:lnTo>
                  <a:lnTo>
                    <a:pt x="28" y="1244"/>
                  </a:lnTo>
                  <a:lnTo>
                    <a:pt x="48" y="1267"/>
                  </a:lnTo>
                  <a:lnTo>
                    <a:pt x="57" y="1307"/>
                  </a:lnTo>
                  <a:lnTo>
                    <a:pt x="76" y="1342"/>
                  </a:lnTo>
                  <a:lnTo>
                    <a:pt x="92" y="1372"/>
                  </a:lnTo>
                  <a:lnTo>
                    <a:pt x="107" y="1420"/>
                  </a:lnTo>
                  <a:lnTo>
                    <a:pt x="103" y="1447"/>
                  </a:lnTo>
                  <a:lnTo>
                    <a:pt x="113" y="1476"/>
                  </a:lnTo>
                  <a:lnTo>
                    <a:pt x="122" y="1505"/>
                  </a:lnTo>
                  <a:lnTo>
                    <a:pt x="128" y="1536"/>
                  </a:lnTo>
                  <a:lnTo>
                    <a:pt x="161" y="1545"/>
                  </a:lnTo>
                  <a:lnTo>
                    <a:pt x="190" y="1553"/>
                  </a:lnTo>
                  <a:lnTo>
                    <a:pt x="209" y="1514"/>
                  </a:lnTo>
                  <a:lnTo>
                    <a:pt x="209" y="1486"/>
                  </a:lnTo>
                  <a:lnTo>
                    <a:pt x="218" y="1457"/>
                  </a:lnTo>
                  <a:lnTo>
                    <a:pt x="257" y="1430"/>
                  </a:lnTo>
                  <a:lnTo>
                    <a:pt x="266" y="1401"/>
                  </a:lnTo>
                  <a:lnTo>
                    <a:pt x="266" y="1363"/>
                  </a:lnTo>
                  <a:lnTo>
                    <a:pt x="295" y="1372"/>
                  </a:lnTo>
                  <a:lnTo>
                    <a:pt x="322" y="1363"/>
                  </a:lnTo>
                  <a:lnTo>
                    <a:pt x="353" y="1353"/>
                  </a:lnTo>
                  <a:lnTo>
                    <a:pt x="380" y="1353"/>
                  </a:lnTo>
                  <a:lnTo>
                    <a:pt x="399" y="1382"/>
                  </a:lnTo>
                  <a:lnTo>
                    <a:pt x="437" y="1372"/>
                  </a:lnTo>
                  <a:lnTo>
                    <a:pt x="456" y="1334"/>
                  </a:lnTo>
                  <a:lnTo>
                    <a:pt x="466" y="1276"/>
                  </a:lnTo>
                  <a:lnTo>
                    <a:pt x="456" y="1248"/>
                  </a:lnTo>
                  <a:lnTo>
                    <a:pt x="466" y="1221"/>
                  </a:lnTo>
                  <a:lnTo>
                    <a:pt x="458" y="1194"/>
                  </a:lnTo>
                  <a:lnTo>
                    <a:pt x="495" y="1204"/>
                  </a:lnTo>
                  <a:lnTo>
                    <a:pt x="514" y="1175"/>
                  </a:lnTo>
                  <a:lnTo>
                    <a:pt x="554" y="1163"/>
                  </a:lnTo>
                  <a:lnTo>
                    <a:pt x="579" y="1154"/>
                  </a:lnTo>
                  <a:lnTo>
                    <a:pt x="568" y="1204"/>
                  </a:lnTo>
                  <a:lnTo>
                    <a:pt x="617" y="1209"/>
                  </a:lnTo>
                  <a:lnTo>
                    <a:pt x="627" y="1184"/>
                  </a:lnTo>
                  <a:lnTo>
                    <a:pt x="658" y="1198"/>
                  </a:lnTo>
                  <a:lnTo>
                    <a:pt x="683" y="1194"/>
                  </a:lnTo>
                  <a:lnTo>
                    <a:pt x="752" y="1198"/>
                  </a:lnTo>
                  <a:lnTo>
                    <a:pt x="771" y="1227"/>
                  </a:lnTo>
                  <a:lnTo>
                    <a:pt x="790" y="1257"/>
                  </a:lnTo>
                  <a:lnTo>
                    <a:pt x="796" y="1307"/>
                  </a:lnTo>
                  <a:lnTo>
                    <a:pt x="802" y="1342"/>
                  </a:lnTo>
                  <a:lnTo>
                    <a:pt x="842" y="1376"/>
                  </a:lnTo>
                  <a:lnTo>
                    <a:pt x="886" y="1388"/>
                  </a:lnTo>
                  <a:lnTo>
                    <a:pt x="911" y="1401"/>
                  </a:lnTo>
                  <a:lnTo>
                    <a:pt x="940" y="1420"/>
                  </a:lnTo>
                  <a:lnTo>
                    <a:pt x="946" y="1451"/>
                  </a:lnTo>
                  <a:lnTo>
                    <a:pt x="965" y="1476"/>
                  </a:lnTo>
                  <a:lnTo>
                    <a:pt x="994" y="1476"/>
                  </a:lnTo>
                  <a:lnTo>
                    <a:pt x="1024" y="1505"/>
                  </a:lnTo>
                  <a:lnTo>
                    <a:pt x="1061" y="1491"/>
                  </a:lnTo>
                  <a:lnTo>
                    <a:pt x="1074" y="1466"/>
                  </a:lnTo>
                  <a:lnTo>
                    <a:pt x="1061" y="1436"/>
                  </a:lnTo>
                  <a:lnTo>
                    <a:pt x="1093" y="1420"/>
                  </a:lnTo>
                  <a:lnTo>
                    <a:pt x="1124" y="1407"/>
                  </a:lnTo>
                  <a:lnTo>
                    <a:pt x="1164" y="1395"/>
                  </a:lnTo>
                  <a:lnTo>
                    <a:pt x="1159" y="1372"/>
                  </a:lnTo>
                  <a:lnTo>
                    <a:pt x="1193" y="1347"/>
                  </a:lnTo>
                  <a:lnTo>
                    <a:pt x="1256" y="1382"/>
                  </a:lnTo>
                  <a:lnTo>
                    <a:pt x="1297" y="1395"/>
                  </a:lnTo>
                  <a:lnTo>
                    <a:pt x="1322" y="1407"/>
                  </a:lnTo>
                  <a:lnTo>
                    <a:pt x="1372" y="1407"/>
                  </a:lnTo>
                  <a:lnTo>
                    <a:pt x="1396" y="1441"/>
                  </a:lnTo>
                  <a:lnTo>
                    <a:pt x="1441" y="1432"/>
                  </a:lnTo>
                  <a:lnTo>
                    <a:pt x="1481" y="1445"/>
                  </a:lnTo>
                  <a:lnTo>
                    <a:pt x="1504" y="1455"/>
                  </a:lnTo>
                  <a:lnTo>
                    <a:pt x="1915" y="868"/>
                  </a:lnTo>
                  <a:close/>
                </a:path>
              </a:pathLst>
            </a:custGeom>
            <a:solidFill>
              <a:srgbClr val="ADFF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631" name="Freeform 100"/>
            <p:cNvSpPr>
              <a:spLocks/>
            </p:cNvSpPr>
            <p:nvPr/>
          </p:nvSpPr>
          <p:spPr bwMode="auto">
            <a:xfrm>
              <a:off x="1379" y="1561"/>
              <a:ext cx="48" cy="76"/>
            </a:xfrm>
            <a:custGeom>
              <a:avLst/>
              <a:gdLst>
                <a:gd name="T0" fmla="*/ 0 w 46"/>
                <a:gd name="T1" fmla="*/ 98 h 67"/>
                <a:gd name="T2" fmla="*/ 9 w 46"/>
                <a:gd name="T3" fmla="*/ 67 h 67"/>
                <a:gd name="T4" fmla="*/ 9 w 46"/>
                <a:gd name="T5" fmla="*/ 53 h 67"/>
                <a:gd name="T6" fmla="*/ 22 w 46"/>
                <a:gd name="T7" fmla="*/ 28 h 67"/>
                <a:gd name="T8" fmla="*/ 22 w 46"/>
                <a:gd name="T9" fmla="*/ 0 h 67"/>
                <a:gd name="T10" fmla="*/ 31 w 46"/>
                <a:gd name="T11" fmla="*/ 14 h 67"/>
                <a:gd name="T12" fmla="*/ 31 w 46"/>
                <a:gd name="T13" fmla="*/ 28 h 67"/>
                <a:gd name="T14" fmla="*/ 31 w 46"/>
                <a:gd name="T15" fmla="*/ 53 h 67"/>
                <a:gd name="T16" fmla="*/ 44 w 46"/>
                <a:gd name="T17" fmla="*/ 42 h 67"/>
                <a:gd name="T18" fmla="*/ 44 w 46"/>
                <a:gd name="T19" fmla="*/ 28 h 67"/>
                <a:gd name="T20" fmla="*/ 52 w 46"/>
                <a:gd name="T21" fmla="*/ 42 h 67"/>
                <a:gd name="T22" fmla="*/ 52 w 46"/>
                <a:gd name="T23" fmla="*/ 53 h 67"/>
                <a:gd name="T24" fmla="*/ 44 w 46"/>
                <a:gd name="T25" fmla="*/ 84 h 67"/>
                <a:gd name="T26" fmla="*/ 31 w 46"/>
                <a:gd name="T27" fmla="*/ 98 h 67"/>
                <a:gd name="T28" fmla="*/ 22 w 46"/>
                <a:gd name="T29" fmla="*/ 98 h 67"/>
                <a:gd name="T30" fmla="*/ 22 w 46"/>
                <a:gd name="T31" fmla="*/ 84 h 67"/>
                <a:gd name="T32" fmla="*/ 9 w 46"/>
                <a:gd name="T33" fmla="*/ 98 h 67"/>
                <a:gd name="T34" fmla="*/ 0 w 46"/>
                <a:gd name="T35" fmla="*/ 98 h 6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6" h="67">
                  <a:moveTo>
                    <a:pt x="0" y="67"/>
                  </a:moveTo>
                  <a:lnTo>
                    <a:pt x="9" y="46"/>
                  </a:lnTo>
                  <a:lnTo>
                    <a:pt x="9" y="36"/>
                  </a:lnTo>
                  <a:lnTo>
                    <a:pt x="19" y="19"/>
                  </a:lnTo>
                  <a:lnTo>
                    <a:pt x="19" y="0"/>
                  </a:lnTo>
                  <a:lnTo>
                    <a:pt x="28" y="10"/>
                  </a:lnTo>
                  <a:lnTo>
                    <a:pt x="28" y="19"/>
                  </a:lnTo>
                  <a:lnTo>
                    <a:pt x="28" y="36"/>
                  </a:lnTo>
                  <a:lnTo>
                    <a:pt x="38" y="29"/>
                  </a:lnTo>
                  <a:lnTo>
                    <a:pt x="38" y="19"/>
                  </a:lnTo>
                  <a:lnTo>
                    <a:pt x="46" y="29"/>
                  </a:lnTo>
                  <a:lnTo>
                    <a:pt x="46" y="36"/>
                  </a:lnTo>
                  <a:lnTo>
                    <a:pt x="38" y="57"/>
                  </a:lnTo>
                  <a:lnTo>
                    <a:pt x="28" y="67"/>
                  </a:lnTo>
                  <a:lnTo>
                    <a:pt x="19" y="67"/>
                  </a:lnTo>
                  <a:lnTo>
                    <a:pt x="19" y="57"/>
                  </a:lnTo>
                  <a:lnTo>
                    <a:pt x="9" y="67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D1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632" name="Freeform 101"/>
            <p:cNvSpPr>
              <a:spLocks/>
            </p:cNvSpPr>
            <p:nvPr/>
          </p:nvSpPr>
          <p:spPr bwMode="auto">
            <a:xfrm>
              <a:off x="1379" y="1561"/>
              <a:ext cx="48" cy="76"/>
            </a:xfrm>
            <a:custGeom>
              <a:avLst/>
              <a:gdLst>
                <a:gd name="T0" fmla="*/ 0 w 46"/>
                <a:gd name="T1" fmla="*/ 98 h 67"/>
                <a:gd name="T2" fmla="*/ 9 w 46"/>
                <a:gd name="T3" fmla="*/ 67 h 67"/>
                <a:gd name="T4" fmla="*/ 9 w 46"/>
                <a:gd name="T5" fmla="*/ 53 h 67"/>
                <a:gd name="T6" fmla="*/ 22 w 46"/>
                <a:gd name="T7" fmla="*/ 28 h 67"/>
                <a:gd name="T8" fmla="*/ 22 w 46"/>
                <a:gd name="T9" fmla="*/ 0 h 67"/>
                <a:gd name="T10" fmla="*/ 31 w 46"/>
                <a:gd name="T11" fmla="*/ 14 h 67"/>
                <a:gd name="T12" fmla="*/ 31 w 46"/>
                <a:gd name="T13" fmla="*/ 28 h 67"/>
                <a:gd name="T14" fmla="*/ 31 w 46"/>
                <a:gd name="T15" fmla="*/ 53 h 67"/>
                <a:gd name="T16" fmla="*/ 44 w 46"/>
                <a:gd name="T17" fmla="*/ 42 h 67"/>
                <a:gd name="T18" fmla="*/ 44 w 46"/>
                <a:gd name="T19" fmla="*/ 28 h 67"/>
                <a:gd name="T20" fmla="*/ 52 w 46"/>
                <a:gd name="T21" fmla="*/ 42 h 67"/>
                <a:gd name="T22" fmla="*/ 52 w 46"/>
                <a:gd name="T23" fmla="*/ 53 h 67"/>
                <a:gd name="T24" fmla="*/ 44 w 46"/>
                <a:gd name="T25" fmla="*/ 84 h 67"/>
                <a:gd name="T26" fmla="*/ 31 w 46"/>
                <a:gd name="T27" fmla="*/ 98 h 67"/>
                <a:gd name="T28" fmla="*/ 22 w 46"/>
                <a:gd name="T29" fmla="*/ 98 h 67"/>
                <a:gd name="T30" fmla="*/ 22 w 46"/>
                <a:gd name="T31" fmla="*/ 84 h 67"/>
                <a:gd name="T32" fmla="*/ 9 w 46"/>
                <a:gd name="T33" fmla="*/ 98 h 67"/>
                <a:gd name="T34" fmla="*/ 0 w 46"/>
                <a:gd name="T35" fmla="*/ 98 h 6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6" h="67">
                  <a:moveTo>
                    <a:pt x="0" y="67"/>
                  </a:moveTo>
                  <a:lnTo>
                    <a:pt x="9" y="46"/>
                  </a:lnTo>
                  <a:lnTo>
                    <a:pt x="9" y="36"/>
                  </a:lnTo>
                  <a:lnTo>
                    <a:pt x="19" y="19"/>
                  </a:lnTo>
                  <a:lnTo>
                    <a:pt x="19" y="0"/>
                  </a:lnTo>
                  <a:lnTo>
                    <a:pt x="28" y="10"/>
                  </a:lnTo>
                  <a:lnTo>
                    <a:pt x="28" y="19"/>
                  </a:lnTo>
                  <a:lnTo>
                    <a:pt x="28" y="36"/>
                  </a:lnTo>
                  <a:lnTo>
                    <a:pt x="38" y="29"/>
                  </a:lnTo>
                  <a:lnTo>
                    <a:pt x="38" y="19"/>
                  </a:lnTo>
                  <a:lnTo>
                    <a:pt x="46" y="29"/>
                  </a:lnTo>
                  <a:lnTo>
                    <a:pt x="46" y="36"/>
                  </a:lnTo>
                  <a:lnTo>
                    <a:pt x="38" y="57"/>
                  </a:lnTo>
                  <a:lnTo>
                    <a:pt x="28" y="67"/>
                  </a:lnTo>
                  <a:lnTo>
                    <a:pt x="19" y="67"/>
                  </a:lnTo>
                  <a:lnTo>
                    <a:pt x="19" y="57"/>
                  </a:lnTo>
                  <a:lnTo>
                    <a:pt x="9" y="67"/>
                  </a:lnTo>
                  <a:lnTo>
                    <a:pt x="0" y="67"/>
                  </a:lnTo>
                </a:path>
              </a:pathLst>
            </a:custGeom>
            <a:noFill/>
            <a:ln w="3175">
              <a:solidFill>
                <a:srgbClr val="7F7F7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633" name="Freeform 102"/>
            <p:cNvSpPr>
              <a:spLocks/>
            </p:cNvSpPr>
            <p:nvPr/>
          </p:nvSpPr>
          <p:spPr bwMode="auto">
            <a:xfrm>
              <a:off x="1507" y="1332"/>
              <a:ext cx="100" cy="109"/>
            </a:xfrm>
            <a:custGeom>
              <a:avLst/>
              <a:gdLst>
                <a:gd name="T0" fmla="*/ 23 w 96"/>
                <a:gd name="T1" fmla="*/ 141 h 96"/>
                <a:gd name="T2" fmla="*/ 0 w 96"/>
                <a:gd name="T3" fmla="*/ 141 h 96"/>
                <a:gd name="T4" fmla="*/ 0 w 96"/>
                <a:gd name="T5" fmla="*/ 112 h 96"/>
                <a:gd name="T6" fmla="*/ 23 w 96"/>
                <a:gd name="T7" fmla="*/ 99 h 96"/>
                <a:gd name="T8" fmla="*/ 10 w 96"/>
                <a:gd name="T9" fmla="*/ 70 h 96"/>
                <a:gd name="T10" fmla="*/ 23 w 96"/>
                <a:gd name="T11" fmla="*/ 42 h 96"/>
                <a:gd name="T12" fmla="*/ 32 w 96"/>
                <a:gd name="T13" fmla="*/ 30 h 96"/>
                <a:gd name="T14" fmla="*/ 45 w 96"/>
                <a:gd name="T15" fmla="*/ 30 h 96"/>
                <a:gd name="T16" fmla="*/ 66 w 96"/>
                <a:gd name="T17" fmla="*/ 0 h 96"/>
                <a:gd name="T18" fmla="*/ 54 w 96"/>
                <a:gd name="T19" fmla="*/ 30 h 96"/>
                <a:gd name="T20" fmla="*/ 66 w 96"/>
                <a:gd name="T21" fmla="*/ 42 h 96"/>
                <a:gd name="T22" fmla="*/ 108 w 96"/>
                <a:gd name="T23" fmla="*/ 18 h 96"/>
                <a:gd name="T24" fmla="*/ 108 w 96"/>
                <a:gd name="T25" fmla="*/ 0 h 96"/>
                <a:gd name="T26" fmla="*/ 108 w 96"/>
                <a:gd name="T27" fmla="*/ 30 h 96"/>
                <a:gd name="T28" fmla="*/ 108 w 96"/>
                <a:gd name="T29" fmla="*/ 60 h 96"/>
                <a:gd name="T30" fmla="*/ 86 w 96"/>
                <a:gd name="T31" fmla="*/ 85 h 96"/>
                <a:gd name="T32" fmla="*/ 78 w 96"/>
                <a:gd name="T33" fmla="*/ 85 h 96"/>
                <a:gd name="T34" fmla="*/ 66 w 96"/>
                <a:gd name="T35" fmla="*/ 85 h 96"/>
                <a:gd name="T36" fmla="*/ 54 w 96"/>
                <a:gd name="T37" fmla="*/ 112 h 96"/>
                <a:gd name="T38" fmla="*/ 54 w 96"/>
                <a:gd name="T39" fmla="*/ 131 h 96"/>
                <a:gd name="T40" fmla="*/ 45 w 96"/>
                <a:gd name="T41" fmla="*/ 131 h 96"/>
                <a:gd name="T42" fmla="*/ 23 w 96"/>
                <a:gd name="T43" fmla="*/ 141 h 9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96" h="96">
                  <a:moveTo>
                    <a:pt x="20" y="96"/>
                  </a:moveTo>
                  <a:lnTo>
                    <a:pt x="0" y="96"/>
                  </a:lnTo>
                  <a:lnTo>
                    <a:pt x="0" y="77"/>
                  </a:lnTo>
                  <a:lnTo>
                    <a:pt x="20" y="68"/>
                  </a:lnTo>
                  <a:lnTo>
                    <a:pt x="10" y="48"/>
                  </a:lnTo>
                  <a:lnTo>
                    <a:pt x="20" y="29"/>
                  </a:lnTo>
                  <a:lnTo>
                    <a:pt x="29" y="20"/>
                  </a:lnTo>
                  <a:lnTo>
                    <a:pt x="39" y="20"/>
                  </a:lnTo>
                  <a:lnTo>
                    <a:pt x="58" y="0"/>
                  </a:lnTo>
                  <a:lnTo>
                    <a:pt x="48" y="20"/>
                  </a:lnTo>
                  <a:lnTo>
                    <a:pt x="58" y="29"/>
                  </a:lnTo>
                  <a:lnTo>
                    <a:pt x="96" y="12"/>
                  </a:lnTo>
                  <a:lnTo>
                    <a:pt x="96" y="0"/>
                  </a:lnTo>
                  <a:lnTo>
                    <a:pt x="96" y="20"/>
                  </a:lnTo>
                  <a:lnTo>
                    <a:pt x="96" y="41"/>
                  </a:lnTo>
                  <a:lnTo>
                    <a:pt x="77" y="58"/>
                  </a:lnTo>
                  <a:lnTo>
                    <a:pt x="69" y="58"/>
                  </a:lnTo>
                  <a:lnTo>
                    <a:pt x="58" y="58"/>
                  </a:lnTo>
                  <a:lnTo>
                    <a:pt x="48" y="77"/>
                  </a:lnTo>
                  <a:lnTo>
                    <a:pt x="48" y="89"/>
                  </a:lnTo>
                  <a:lnTo>
                    <a:pt x="39" y="89"/>
                  </a:lnTo>
                  <a:lnTo>
                    <a:pt x="20" y="96"/>
                  </a:lnTo>
                  <a:close/>
                </a:path>
              </a:pathLst>
            </a:custGeom>
            <a:solidFill>
              <a:srgbClr val="D1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634" name="Freeform 103"/>
            <p:cNvSpPr>
              <a:spLocks/>
            </p:cNvSpPr>
            <p:nvPr/>
          </p:nvSpPr>
          <p:spPr bwMode="auto">
            <a:xfrm>
              <a:off x="1507" y="1332"/>
              <a:ext cx="100" cy="109"/>
            </a:xfrm>
            <a:custGeom>
              <a:avLst/>
              <a:gdLst>
                <a:gd name="T0" fmla="*/ 23 w 96"/>
                <a:gd name="T1" fmla="*/ 141 h 96"/>
                <a:gd name="T2" fmla="*/ 0 w 96"/>
                <a:gd name="T3" fmla="*/ 141 h 96"/>
                <a:gd name="T4" fmla="*/ 0 w 96"/>
                <a:gd name="T5" fmla="*/ 112 h 96"/>
                <a:gd name="T6" fmla="*/ 23 w 96"/>
                <a:gd name="T7" fmla="*/ 99 h 96"/>
                <a:gd name="T8" fmla="*/ 10 w 96"/>
                <a:gd name="T9" fmla="*/ 70 h 96"/>
                <a:gd name="T10" fmla="*/ 23 w 96"/>
                <a:gd name="T11" fmla="*/ 42 h 96"/>
                <a:gd name="T12" fmla="*/ 32 w 96"/>
                <a:gd name="T13" fmla="*/ 30 h 96"/>
                <a:gd name="T14" fmla="*/ 45 w 96"/>
                <a:gd name="T15" fmla="*/ 30 h 96"/>
                <a:gd name="T16" fmla="*/ 66 w 96"/>
                <a:gd name="T17" fmla="*/ 0 h 96"/>
                <a:gd name="T18" fmla="*/ 54 w 96"/>
                <a:gd name="T19" fmla="*/ 30 h 96"/>
                <a:gd name="T20" fmla="*/ 66 w 96"/>
                <a:gd name="T21" fmla="*/ 42 h 96"/>
                <a:gd name="T22" fmla="*/ 108 w 96"/>
                <a:gd name="T23" fmla="*/ 18 h 96"/>
                <a:gd name="T24" fmla="*/ 108 w 96"/>
                <a:gd name="T25" fmla="*/ 0 h 96"/>
                <a:gd name="T26" fmla="*/ 108 w 96"/>
                <a:gd name="T27" fmla="*/ 30 h 96"/>
                <a:gd name="T28" fmla="*/ 108 w 96"/>
                <a:gd name="T29" fmla="*/ 60 h 96"/>
                <a:gd name="T30" fmla="*/ 86 w 96"/>
                <a:gd name="T31" fmla="*/ 85 h 96"/>
                <a:gd name="T32" fmla="*/ 78 w 96"/>
                <a:gd name="T33" fmla="*/ 85 h 96"/>
                <a:gd name="T34" fmla="*/ 66 w 96"/>
                <a:gd name="T35" fmla="*/ 85 h 96"/>
                <a:gd name="T36" fmla="*/ 54 w 96"/>
                <a:gd name="T37" fmla="*/ 112 h 96"/>
                <a:gd name="T38" fmla="*/ 54 w 96"/>
                <a:gd name="T39" fmla="*/ 131 h 96"/>
                <a:gd name="T40" fmla="*/ 45 w 96"/>
                <a:gd name="T41" fmla="*/ 131 h 96"/>
                <a:gd name="T42" fmla="*/ 23 w 96"/>
                <a:gd name="T43" fmla="*/ 141 h 9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96" h="96">
                  <a:moveTo>
                    <a:pt x="20" y="96"/>
                  </a:moveTo>
                  <a:lnTo>
                    <a:pt x="0" y="96"/>
                  </a:lnTo>
                  <a:lnTo>
                    <a:pt x="0" y="77"/>
                  </a:lnTo>
                  <a:lnTo>
                    <a:pt x="20" y="68"/>
                  </a:lnTo>
                  <a:lnTo>
                    <a:pt x="10" y="48"/>
                  </a:lnTo>
                  <a:lnTo>
                    <a:pt x="20" y="29"/>
                  </a:lnTo>
                  <a:lnTo>
                    <a:pt x="29" y="20"/>
                  </a:lnTo>
                  <a:lnTo>
                    <a:pt x="39" y="20"/>
                  </a:lnTo>
                  <a:lnTo>
                    <a:pt x="58" y="0"/>
                  </a:lnTo>
                  <a:lnTo>
                    <a:pt x="48" y="20"/>
                  </a:lnTo>
                  <a:lnTo>
                    <a:pt x="58" y="29"/>
                  </a:lnTo>
                  <a:lnTo>
                    <a:pt x="96" y="12"/>
                  </a:lnTo>
                  <a:lnTo>
                    <a:pt x="96" y="0"/>
                  </a:lnTo>
                  <a:lnTo>
                    <a:pt x="96" y="20"/>
                  </a:lnTo>
                  <a:lnTo>
                    <a:pt x="96" y="41"/>
                  </a:lnTo>
                  <a:lnTo>
                    <a:pt x="77" y="58"/>
                  </a:lnTo>
                  <a:lnTo>
                    <a:pt x="69" y="58"/>
                  </a:lnTo>
                  <a:lnTo>
                    <a:pt x="58" y="58"/>
                  </a:lnTo>
                  <a:lnTo>
                    <a:pt x="48" y="77"/>
                  </a:lnTo>
                  <a:lnTo>
                    <a:pt x="48" y="89"/>
                  </a:lnTo>
                  <a:lnTo>
                    <a:pt x="39" y="89"/>
                  </a:lnTo>
                  <a:lnTo>
                    <a:pt x="20" y="96"/>
                  </a:lnTo>
                </a:path>
              </a:pathLst>
            </a:custGeom>
            <a:noFill/>
            <a:ln w="3175">
              <a:solidFill>
                <a:srgbClr val="7F7F7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635" name="Freeform 104"/>
            <p:cNvSpPr>
              <a:spLocks/>
            </p:cNvSpPr>
            <p:nvPr/>
          </p:nvSpPr>
          <p:spPr bwMode="auto">
            <a:xfrm>
              <a:off x="1348" y="1236"/>
              <a:ext cx="121" cy="128"/>
            </a:xfrm>
            <a:custGeom>
              <a:avLst/>
              <a:gdLst>
                <a:gd name="T0" fmla="*/ 0 w 115"/>
                <a:gd name="T1" fmla="*/ 139 h 113"/>
                <a:gd name="T2" fmla="*/ 7 w 115"/>
                <a:gd name="T3" fmla="*/ 152 h 113"/>
                <a:gd name="T4" fmla="*/ 35 w 115"/>
                <a:gd name="T5" fmla="*/ 152 h 113"/>
                <a:gd name="T6" fmla="*/ 57 w 115"/>
                <a:gd name="T7" fmla="*/ 152 h 113"/>
                <a:gd name="T8" fmla="*/ 78 w 115"/>
                <a:gd name="T9" fmla="*/ 164 h 113"/>
                <a:gd name="T10" fmla="*/ 87 w 115"/>
                <a:gd name="T11" fmla="*/ 139 h 113"/>
                <a:gd name="T12" fmla="*/ 112 w 115"/>
                <a:gd name="T13" fmla="*/ 122 h 113"/>
                <a:gd name="T14" fmla="*/ 122 w 115"/>
                <a:gd name="T15" fmla="*/ 109 h 113"/>
                <a:gd name="T16" fmla="*/ 122 w 115"/>
                <a:gd name="T17" fmla="*/ 85 h 113"/>
                <a:gd name="T18" fmla="*/ 122 w 115"/>
                <a:gd name="T19" fmla="*/ 69 h 113"/>
                <a:gd name="T20" fmla="*/ 134 w 115"/>
                <a:gd name="T21" fmla="*/ 42 h 113"/>
                <a:gd name="T22" fmla="*/ 134 w 115"/>
                <a:gd name="T23" fmla="*/ 0 h 113"/>
                <a:gd name="T24" fmla="*/ 122 w 115"/>
                <a:gd name="T25" fmla="*/ 14 h 113"/>
                <a:gd name="T26" fmla="*/ 112 w 115"/>
                <a:gd name="T27" fmla="*/ 14 h 113"/>
                <a:gd name="T28" fmla="*/ 98 w 115"/>
                <a:gd name="T29" fmla="*/ 14 h 113"/>
                <a:gd name="T30" fmla="*/ 87 w 115"/>
                <a:gd name="T31" fmla="*/ 14 h 113"/>
                <a:gd name="T32" fmla="*/ 66 w 115"/>
                <a:gd name="T33" fmla="*/ 42 h 113"/>
                <a:gd name="T34" fmla="*/ 66 w 115"/>
                <a:gd name="T35" fmla="*/ 52 h 113"/>
                <a:gd name="T36" fmla="*/ 44 w 115"/>
                <a:gd name="T37" fmla="*/ 85 h 113"/>
                <a:gd name="T38" fmla="*/ 35 w 115"/>
                <a:gd name="T39" fmla="*/ 85 h 113"/>
                <a:gd name="T40" fmla="*/ 35 w 115"/>
                <a:gd name="T41" fmla="*/ 97 h 113"/>
                <a:gd name="T42" fmla="*/ 7 w 115"/>
                <a:gd name="T43" fmla="*/ 109 h 113"/>
                <a:gd name="T44" fmla="*/ 7 w 115"/>
                <a:gd name="T45" fmla="*/ 122 h 113"/>
                <a:gd name="T46" fmla="*/ 0 w 115"/>
                <a:gd name="T47" fmla="*/ 139 h 11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15" h="113">
                  <a:moveTo>
                    <a:pt x="0" y="96"/>
                  </a:moveTo>
                  <a:lnTo>
                    <a:pt x="7" y="104"/>
                  </a:lnTo>
                  <a:lnTo>
                    <a:pt x="29" y="104"/>
                  </a:lnTo>
                  <a:lnTo>
                    <a:pt x="48" y="104"/>
                  </a:lnTo>
                  <a:lnTo>
                    <a:pt x="67" y="113"/>
                  </a:lnTo>
                  <a:lnTo>
                    <a:pt x="75" y="96"/>
                  </a:lnTo>
                  <a:lnTo>
                    <a:pt x="96" y="84"/>
                  </a:lnTo>
                  <a:lnTo>
                    <a:pt x="105" y="75"/>
                  </a:lnTo>
                  <a:lnTo>
                    <a:pt x="105" y="58"/>
                  </a:lnTo>
                  <a:lnTo>
                    <a:pt x="105" y="48"/>
                  </a:lnTo>
                  <a:lnTo>
                    <a:pt x="115" y="29"/>
                  </a:lnTo>
                  <a:lnTo>
                    <a:pt x="115" y="0"/>
                  </a:lnTo>
                  <a:lnTo>
                    <a:pt x="105" y="10"/>
                  </a:lnTo>
                  <a:lnTo>
                    <a:pt x="96" y="10"/>
                  </a:lnTo>
                  <a:lnTo>
                    <a:pt x="84" y="10"/>
                  </a:lnTo>
                  <a:lnTo>
                    <a:pt x="75" y="10"/>
                  </a:lnTo>
                  <a:lnTo>
                    <a:pt x="57" y="29"/>
                  </a:lnTo>
                  <a:lnTo>
                    <a:pt x="57" y="36"/>
                  </a:lnTo>
                  <a:lnTo>
                    <a:pt x="38" y="58"/>
                  </a:lnTo>
                  <a:lnTo>
                    <a:pt x="29" y="58"/>
                  </a:lnTo>
                  <a:lnTo>
                    <a:pt x="29" y="67"/>
                  </a:lnTo>
                  <a:lnTo>
                    <a:pt x="7" y="75"/>
                  </a:lnTo>
                  <a:lnTo>
                    <a:pt x="7" y="84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D1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636" name="Freeform 105"/>
            <p:cNvSpPr>
              <a:spLocks/>
            </p:cNvSpPr>
            <p:nvPr/>
          </p:nvSpPr>
          <p:spPr bwMode="auto">
            <a:xfrm>
              <a:off x="1348" y="1236"/>
              <a:ext cx="121" cy="128"/>
            </a:xfrm>
            <a:custGeom>
              <a:avLst/>
              <a:gdLst>
                <a:gd name="T0" fmla="*/ 0 w 115"/>
                <a:gd name="T1" fmla="*/ 139 h 113"/>
                <a:gd name="T2" fmla="*/ 7 w 115"/>
                <a:gd name="T3" fmla="*/ 152 h 113"/>
                <a:gd name="T4" fmla="*/ 35 w 115"/>
                <a:gd name="T5" fmla="*/ 152 h 113"/>
                <a:gd name="T6" fmla="*/ 57 w 115"/>
                <a:gd name="T7" fmla="*/ 152 h 113"/>
                <a:gd name="T8" fmla="*/ 78 w 115"/>
                <a:gd name="T9" fmla="*/ 164 h 113"/>
                <a:gd name="T10" fmla="*/ 87 w 115"/>
                <a:gd name="T11" fmla="*/ 139 h 113"/>
                <a:gd name="T12" fmla="*/ 112 w 115"/>
                <a:gd name="T13" fmla="*/ 122 h 113"/>
                <a:gd name="T14" fmla="*/ 122 w 115"/>
                <a:gd name="T15" fmla="*/ 109 h 113"/>
                <a:gd name="T16" fmla="*/ 122 w 115"/>
                <a:gd name="T17" fmla="*/ 85 h 113"/>
                <a:gd name="T18" fmla="*/ 122 w 115"/>
                <a:gd name="T19" fmla="*/ 69 h 113"/>
                <a:gd name="T20" fmla="*/ 134 w 115"/>
                <a:gd name="T21" fmla="*/ 42 h 113"/>
                <a:gd name="T22" fmla="*/ 134 w 115"/>
                <a:gd name="T23" fmla="*/ 0 h 113"/>
                <a:gd name="T24" fmla="*/ 122 w 115"/>
                <a:gd name="T25" fmla="*/ 14 h 113"/>
                <a:gd name="T26" fmla="*/ 112 w 115"/>
                <a:gd name="T27" fmla="*/ 14 h 113"/>
                <a:gd name="T28" fmla="*/ 98 w 115"/>
                <a:gd name="T29" fmla="*/ 14 h 113"/>
                <a:gd name="T30" fmla="*/ 87 w 115"/>
                <a:gd name="T31" fmla="*/ 14 h 113"/>
                <a:gd name="T32" fmla="*/ 66 w 115"/>
                <a:gd name="T33" fmla="*/ 42 h 113"/>
                <a:gd name="T34" fmla="*/ 66 w 115"/>
                <a:gd name="T35" fmla="*/ 52 h 113"/>
                <a:gd name="T36" fmla="*/ 44 w 115"/>
                <a:gd name="T37" fmla="*/ 85 h 113"/>
                <a:gd name="T38" fmla="*/ 35 w 115"/>
                <a:gd name="T39" fmla="*/ 85 h 113"/>
                <a:gd name="T40" fmla="*/ 35 w 115"/>
                <a:gd name="T41" fmla="*/ 97 h 113"/>
                <a:gd name="T42" fmla="*/ 7 w 115"/>
                <a:gd name="T43" fmla="*/ 109 h 113"/>
                <a:gd name="T44" fmla="*/ 7 w 115"/>
                <a:gd name="T45" fmla="*/ 122 h 113"/>
                <a:gd name="T46" fmla="*/ 0 w 115"/>
                <a:gd name="T47" fmla="*/ 139 h 11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15" h="113">
                  <a:moveTo>
                    <a:pt x="0" y="96"/>
                  </a:moveTo>
                  <a:lnTo>
                    <a:pt x="7" y="104"/>
                  </a:lnTo>
                  <a:lnTo>
                    <a:pt x="29" y="104"/>
                  </a:lnTo>
                  <a:lnTo>
                    <a:pt x="48" y="104"/>
                  </a:lnTo>
                  <a:lnTo>
                    <a:pt x="67" y="113"/>
                  </a:lnTo>
                  <a:lnTo>
                    <a:pt x="75" y="96"/>
                  </a:lnTo>
                  <a:lnTo>
                    <a:pt x="96" y="84"/>
                  </a:lnTo>
                  <a:lnTo>
                    <a:pt x="105" y="75"/>
                  </a:lnTo>
                  <a:lnTo>
                    <a:pt x="105" y="58"/>
                  </a:lnTo>
                  <a:lnTo>
                    <a:pt x="105" y="48"/>
                  </a:lnTo>
                  <a:lnTo>
                    <a:pt x="115" y="29"/>
                  </a:lnTo>
                  <a:lnTo>
                    <a:pt x="115" y="0"/>
                  </a:lnTo>
                  <a:lnTo>
                    <a:pt x="105" y="10"/>
                  </a:lnTo>
                  <a:lnTo>
                    <a:pt x="96" y="10"/>
                  </a:lnTo>
                  <a:lnTo>
                    <a:pt x="84" y="10"/>
                  </a:lnTo>
                  <a:lnTo>
                    <a:pt x="75" y="10"/>
                  </a:lnTo>
                  <a:lnTo>
                    <a:pt x="57" y="29"/>
                  </a:lnTo>
                  <a:lnTo>
                    <a:pt x="57" y="36"/>
                  </a:lnTo>
                  <a:lnTo>
                    <a:pt x="38" y="58"/>
                  </a:lnTo>
                  <a:lnTo>
                    <a:pt x="29" y="58"/>
                  </a:lnTo>
                  <a:lnTo>
                    <a:pt x="29" y="67"/>
                  </a:lnTo>
                  <a:lnTo>
                    <a:pt x="7" y="75"/>
                  </a:lnTo>
                  <a:lnTo>
                    <a:pt x="7" y="84"/>
                  </a:lnTo>
                  <a:lnTo>
                    <a:pt x="0" y="96"/>
                  </a:lnTo>
                </a:path>
              </a:pathLst>
            </a:custGeom>
            <a:noFill/>
            <a:ln w="3175">
              <a:solidFill>
                <a:srgbClr val="7F7F7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637" name="Freeform 106"/>
            <p:cNvSpPr>
              <a:spLocks/>
            </p:cNvSpPr>
            <p:nvPr/>
          </p:nvSpPr>
          <p:spPr bwMode="auto">
            <a:xfrm>
              <a:off x="3467" y="2922"/>
              <a:ext cx="221" cy="293"/>
            </a:xfrm>
            <a:custGeom>
              <a:avLst/>
              <a:gdLst>
                <a:gd name="T0" fmla="*/ 221 w 211"/>
                <a:gd name="T1" fmla="*/ 14 h 258"/>
                <a:gd name="T2" fmla="*/ 199 w 211"/>
                <a:gd name="T3" fmla="*/ 42 h 258"/>
                <a:gd name="T4" fmla="*/ 187 w 211"/>
                <a:gd name="T5" fmla="*/ 99 h 258"/>
                <a:gd name="T6" fmla="*/ 177 w 211"/>
                <a:gd name="T7" fmla="*/ 141 h 258"/>
                <a:gd name="T8" fmla="*/ 177 w 211"/>
                <a:gd name="T9" fmla="*/ 170 h 258"/>
                <a:gd name="T10" fmla="*/ 154 w 211"/>
                <a:gd name="T11" fmla="*/ 198 h 258"/>
                <a:gd name="T12" fmla="*/ 143 w 211"/>
                <a:gd name="T13" fmla="*/ 211 h 258"/>
                <a:gd name="T14" fmla="*/ 121 w 211"/>
                <a:gd name="T15" fmla="*/ 237 h 258"/>
                <a:gd name="T16" fmla="*/ 76 w 211"/>
                <a:gd name="T17" fmla="*/ 282 h 258"/>
                <a:gd name="T18" fmla="*/ 76 w 211"/>
                <a:gd name="T19" fmla="*/ 307 h 258"/>
                <a:gd name="T20" fmla="*/ 54 w 211"/>
                <a:gd name="T21" fmla="*/ 335 h 258"/>
                <a:gd name="T22" fmla="*/ 10 w 211"/>
                <a:gd name="T23" fmla="*/ 349 h 258"/>
                <a:gd name="T24" fmla="*/ 0 w 211"/>
                <a:gd name="T25" fmla="*/ 363 h 258"/>
                <a:gd name="T26" fmla="*/ 0 w 211"/>
                <a:gd name="T27" fmla="*/ 378 h 258"/>
                <a:gd name="T28" fmla="*/ 45 w 211"/>
                <a:gd name="T29" fmla="*/ 378 h 258"/>
                <a:gd name="T30" fmla="*/ 98 w 211"/>
                <a:gd name="T31" fmla="*/ 363 h 258"/>
                <a:gd name="T32" fmla="*/ 132 w 211"/>
                <a:gd name="T33" fmla="*/ 324 h 258"/>
                <a:gd name="T34" fmla="*/ 143 w 211"/>
                <a:gd name="T35" fmla="*/ 307 h 258"/>
                <a:gd name="T36" fmla="*/ 199 w 211"/>
                <a:gd name="T37" fmla="*/ 268 h 258"/>
                <a:gd name="T38" fmla="*/ 199 w 211"/>
                <a:gd name="T39" fmla="*/ 237 h 258"/>
                <a:gd name="T40" fmla="*/ 199 w 211"/>
                <a:gd name="T41" fmla="*/ 211 h 258"/>
                <a:gd name="T42" fmla="*/ 208 w 211"/>
                <a:gd name="T43" fmla="*/ 181 h 258"/>
                <a:gd name="T44" fmla="*/ 208 w 211"/>
                <a:gd name="T45" fmla="*/ 198 h 258"/>
                <a:gd name="T46" fmla="*/ 221 w 211"/>
                <a:gd name="T47" fmla="*/ 181 h 258"/>
                <a:gd name="T48" fmla="*/ 221 w 211"/>
                <a:gd name="T49" fmla="*/ 154 h 258"/>
                <a:gd name="T50" fmla="*/ 229 w 211"/>
                <a:gd name="T51" fmla="*/ 112 h 258"/>
                <a:gd name="T52" fmla="*/ 229 w 211"/>
                <a:gd name="T53" fmla="*/ 70 h 258"/>
                <a:gd name="T54" fmla="*/ 229 w 211"/>
                <a:gd name="T55" fmla="*/ 57 h 258"/>
                <a:gd name="T56" fmla="*/ 242 w 211"/>
                <a:gd name="T57" fmla="*/ 14 h 258"/>
                <a:gd name="T58" fmla="*/ 242 w 211"/>
                <a:gd name="T59" fmla="*/ 0 h 258"/>
                <a:gd name="T60" fmla="*/ 221 w 211"/>
                <a:gd name="T61" fmla="*/ 14 h 25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211" h="258">
                  <a:moveTo>
                    <a:pt x="192" y="10"/>
                  </a:moveTo>
                  <a:lnTo>
                    <a:pt x="173" y="29"/>
                  </a:lnTo>
                  <a:lnTo>
                    <a:pt x="163" y="68"/>
                  </a:lnTo>
                  <a:lnTo>
                    <a:pt x="154" y="96"/>
                  </a:lnTo>
                  <a:lnTo>
                    <a:pt x="154" y="116"/>
                  </a:lnTo>
                  <a:lnTo>
                    <a:pt x="134" y="135"/>
                  </a:lnTo>
                  <a:lnTo>
                    <a:pt x="125" y="144"/>
                  </a:lnTo>
                  <a:lnTo>
                    <a:pt x="106" y="162"/>
                  </a:lnTo>
                  <a:lnTo>
                    <a:pt x="67" y="192"/>
                  </a:lnTo>
                  <a:lnTo>
                    <a:pt x="67" y="210"/>
                  </a:lnTo>
                  <a:lnTo>
                    <a:pt x="48" y="229"/>
                  </a:lnTo>
                  <a:lnTo>
                    <a:pt x="10" y="238"/>
                  </a:lnTo>
                  <a:lnTo>
                    <a:pt x="0" y="248"/>
                  </a:lnTo>
                  <a:lnTo>
                    <a:pt x="0" y="258"/>
                  </a:lnTo>
                  <a:lnTo>
                    <a:pt x="39" y="258"/>
                  </a:lnTo>
                  <a:lnTo>
                    <a:pt x="86" y="248"/>
                  </a:lnTo>
                  <a:lnTo>
                    <a:pt x="115" y="221"/>
                  </a:lnTo>
                  <a:lnTo>
                    <a:pt x="125" y="210"/>
                  </a:lnTo>
                  <a:lnTo>
                    <a:pt x="173" y="183"/>
                  </a:lnTo>
                  <a:lnTo>
                    <a:pt x="173" y="162"/>
                  </a:lnTo>
                  <a:lnTo>
                    <a:pt x="173" y="144"/>
                  </a:lnTo>
                  <a:lnTo>
                    <a:pt x="181" y="123"/>
                  </a:lnTo>
                  <a:lnTo>
                    <a:pt x="181" y="135"/>
                  </a:lnTo>
                  <a:lnTo>
                    <a:pt x="192" y="123"/>
                  </a:lnTo>
                  <a:lnTo>
                    <a:pt x="192" y="106"/>
                  </a:lnTo>
                  <a:lnTo>
                    <a:pt x="200" y="77"/>
                  </a:lnTo>
                  <a:lnTo>
                    <a:pt x="200" y="48"/>
                  </a:lnTo>
                  <a:lnTo>
                    <a:pt x="200" y="39"/>
                  </a:lnTo>
                  <a:lnTo>
                    <a:pt x="211" y="10"/>
                  </a:lnTo>
                  <a:lnTo>
                    <a:pt x="211" y="0"/>
                  </a:lnTo>
                  <a:lnTo>
                    <a:pt x="192" y="10"/>
                  </a:lnTo>
                  <a:close/>
                </a:path>
              </a:pathLst>
            </a:custGeom>
            <a:solidFill>
              <a:srgbClr val="D1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638" name="Freeform 107"/>
            <p:cNvSpPr>
              <a:spLocks/>
            </p:cNvSpPr>
            <p:nvPr/>
          </p:nvSpPr>
          <p:spPr bwMode="auto">
            <a:xfrm>
              <a:off x="3467" y="2922"/>
              <a:ext cx="221" cy="293"/>
            </a:xfrm>
            <a:custGeom>
              <a:avLst/>
              <a:gdLst>
                <a:gd name="T0" fmla="*/ 221 w 211"/>
                <a:gd name="T1" fmla="*/ 14 h 258"/>
                <a:gd name="T2" fmla="*/ 199 w 211"/>
                <a:gd name="T3" fmla="*/ 42 h 258"/>
                <a:gd name="T4" fmla="*/ 187 w 211"/>
                <a:gd name="T5" fmla="*/ 99 h 258"/>
                <a:gd name="T6" fmla="*/ 177 w 211"/>
                <a:gd name="T7" fmla="*/ 141 h 258"/>
                <a:gd name="T8" fmla="*/ 177 w 211"/>
                <a:gd name="T9" fmla="*/ 170 h 258"/>
                <a:gd name="T10" fmla="*/ 154 w 211"/>
                <a:gd name="T11" fmla="*/ 198 h 258"/>
                <a:gd name="T12" fmla="*/ 143 w 211"/>
                <a:gd name="T13" fmla="*/ 211 h 258"/>
                <a:gd name="T14" fmla="*/ 121 w 211"/>
                <a:gd name="T15" fmla="*/ 237 h 258"/>
                <a:gd name="T16" fmla="*/ 76 w 211"/>
                <a:gd name="T17" fmla="*/ 282 h 258"/>
                <a:gd name="T18" fmla="*/ 76 w 211"/>
                <a:gd name="T19" fmla="*/ 307 h 258"/>
                <a:gd name="T20" fmla="*/ 54 w 211"/>
                <a:gd name="T21" fmla="*/ 335 h 258"/>
                <a:gd name="T22" fmla="*/ 10 w 211"/>
                <a:gd name="T23" fmla="*/ 349 h 258"/>
                <a:gd name="T24" fmla="*/ 0 w 211"/>
                <a:gd name="T25" fmla="*/ 363 h 258"/>
                <a:gd name="T26" fmla="*/ 0 w 211"/>
                <a:gd name="T27" fmla="*/ 378 h 258"/>
                <a:gd name="T28" fmla="*/ 45 w 211"/>
                <a:gd name="T29" fmla="*/ 378 h 258"/>
                <a:gd name="T30" fmla="*/ 98 w 211"/>
                <a:gd name="T31" fmla="*/ 363 h 258"/>
                <a:gd name="T32" fmla="*/ 132 w 211"/>
                <a:gd name="T33" fmla="*/ 324 h 258"/>
                <a:gd name="T34" fmla="*/ 143 w 211"/>
                <a:gd name="T35" fmla="*/ 307 h 258"/>
                <a:gd name="T36" fmla="*/ 199 w 211"/>
                <a:gd name="T37" fmla="*/ 268 h 258"/>
                <a:gd name="T38" fmla="*/ 199 w 211"/>
                <a:gd name="T39" fmla="*/ 237 h 258"/>
                <a:gd name="T40" fmla="*/ 199 w 211"/>
                <a:gd name="T41" fmla="*/ 211 h 258"/>
                <a:gd name="T42" fmla="*/ 208 w 211"/>
                <a:gd name="T43" fmla="*/ 181 h 258"/>
                <a:gd name="T44" fmla="*/ 208 w 211"/>
                <a:gd name="T45" fmla="*/ 198 h 258"/>
                <a:gd name="T46" fmla="*/ 221 w 211"/>
                <a:gd name="T47" fmla="*/ 181 h 258"/>
                <a:gd name="T48" fmla="*/ 221 w 211"/>
                <a:gd name="T49" fmla="*/ 154 h 258"/>
                <a:gd name="T50" fmla="*/ 229 w 211"/>
                <a:gd name="T51" fmla="*/ 112 h 258"/>
                <a:gd name="T52" fmla="*/ 229 w 211"/>
                <a:gd name="T53" fmla="*/ 70 h 258"/>
                <a:gd name="T54" fmla="*/ 229 w 211"/>
                <a:gd name="T55" fmla="*/ 57 h 258"/>
                <a:gd name="T56" fmla="*/ 242 w 211"/>
                <a:gd name="T57" fmla="*/ 14 h 258"/>
                <a:gd name="T58" fmla="*/ 242 w 211"/>
                <a:gd name="T59" fmla="*/ 0 h 258"/>
                <a:gd name="T60" fmla="*/ 221 w 211"/>
                <a:gd name="T61" fmla="*/ 14 h 25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211" h="258">
                  <a:moveTo>
                    <a:pt x="192" y="10"/>
                  </a:moveTo>
                  <a:lnTo>
                    <a:pt x="173" y="29"/>
                  </a:lnTo>
                  <a:lnTo>
                    <a:pt x="163" y="68"/>
                  </a:lnTo>
                  <a:lnTo>
                    <a:pt x="154" y="96"/>
                  </a:lnTo>
                  <a:lnTo>
                    <a:pt x="154" y="116"/>
                  </a:lnTo>
                  <a:lnTo>
                    <a:pt x="134" y="135"/>
                  </a:lnTo>
                  <a:lnTo>
                    <a:pt x="125" y="144"/>
                  </a:lnTo>
                  <a:lnTo>
                    <a:pt x="106" y="162"/>
                  </a:lnTo>
                  <a:lnTo>
                    <a:pt x="67" y="192"/>
                  </a:lnTo>
                  <a:lnTo>
                    <a:pt x="67" y="210"/>
                  </a:lnTo>
                  <a:lnTo>
                    <a:pt x="48" y="229"/>
                  </a:lnTo>
                  <a:lnTo>
                    <a:pt x="10" y="238"/>
                  </a:lnTo>
                  <a:lnTo>
                    <a:pt x="0" y="248"/>
                  </a:lnTo>
                  <a:lnTo>
                    <a:pt x="0" y="258"/>
                  </a:lnTo>
                  <a:lnTo>
                    <a:pt x="39" y="258"/>
                  </a:lnTo>
                  <a:lnTo>
                    <a:pt x="86" y="248"/>
                  </a:lnTo>
                  <a:lnTo>
                    <a:pt x="115" y="221"/>
                  </a:lnTo>
                  <a:lnTo>
                    <a:pt x="125" y="210"/>
                  </a:lnTo>
                  <a:lnTo>
                    <a:pt x="173" y="183"/>
                  </a:lnTo>
                  <a:lnTo>
                    <a:pt x="173" y="162"/>
                  </a:lnTo>
                  <a:lnTo>
                    <a:pt x="173" y="144"/>
                  </a:lnTo>
                  <a:lnTo>
                    <a:pt x="181" y="123"/>
                  </a:lnTo>
                  <a:lnTo>
                    <a:pt x="181" y="135"/>
                  </a:lnTo>
                  <a:lnTo>
                    <a:pt x="192" y="123"/>
                  </a:lnTo>
                  <a:lnTo>
                    <a:pt x="192" y="106"/>
                  </a:lnTo>
                  <a:lnTo>
                    <a:pt x="200" y="77"/>
                  </a:lnTo>
                  <a:lnTo>
                    <a:pt x="200" y="48"/>
                  </a:lnTo>
                  <a:lnTo>
                    <a:pt x="200" y="39"/>
                  </a:lnTo>
                  <a:lnTo>
                    <a:pt x="211" y="10"/>
                  </a:lnTo>
                  <a:lnTo>
                    <a:pt x="211" y="0"/>
                  </a:lnTo>
                  <a:lnTo>
                    <a:pt x="192" y="10"/>
                  </a:lnTo>
                </a:path>
              </a:pathLst>
            </a:custGeom>
            <a:noFill/>
            <a:ln w="3175">
              <a:solidFill>
                <a:srgbClr val="7F7F7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639" name="Freeform 108"/>
            <p:cNvSpPr>
              <a:spLocks/>
            </p:cNvSpPr>
            <p:nvPr/>
          </p:nvSpPr>
          <p:spPr bwMode="auto">
            <a:xfrm>
              <a:off x="3407" y="1550"/>
              <a:ext cx="140" cy="87"/>
            </a:xfrm>
            <a:custGeom>
              <a:avLst/>
              <a:gdLst>
                <a:gd name="T0" fmla="*/ 22 w 134"/>
                <a:gd name="T1" fmla="*/ 111 h 77"/>
                <a:gd name="T2" fmla="*/ 11 w 134"/>
                <a:gd name="T3" fmla="*/ 97 h 77"/>
                <a:gd name="T4" fmla="*/ 11 w 134"/>
                <a:gd name="T5" fmla="*/ 80 h 77"/>
                <a:gd name="T6" fmla="*/ 0 w 134"/>
                <a:gd name="T7" fmla="*/ 80 h 77"/>
                <a:gd name="T8" fmla="*/ 11 w 134"/>
                <a:gd name="T9" fmla="*/ 42 h 77"/>
                <a:gd name="T10" fmla="*/ 31 w 134"/>
                <a:gd name="T11" fmla="*/ 29 h 77"/>
                <a:gd name="T12" fmla="*/ 31 w 134"/>
                <a:gd name="T13" fmla="*/ 42 h 77"/>
                <a:gd name="T14" fmla="*/ 54 w 134"/>
                <a:gd name="T15" fmla="*/ 42 h 77"/>
                <a:gd name="T16" fmla="*/ 66 w 134"/>
                <a:gd name="T17" fmla="*/ 42 h 77"/>
                <a:gd name="T18" fmla="*/ 87 w 134"/>
                <a:gd name="T19" fmla="*/ 29 h 77"/>
                <a:gd name="T20" fmla="*/ 87 w 134"/>
                <a:gd name="T21" fmla="*/ 14 h 77"/>
                <a:gd name="T22" fmla="*/ 98 w 134"/>
                <a:gd name="T23" fmla="*/ 0 h 77"/>
                <a:gd name="T24" fmla="*/ 120 w 134"/>
                <a:gd name="T25" fmla="*/ 0 h 77"/>
                <a:gd name="T26" fmla="*/ 120 w 134"/>
                <a:gd name="T27" fmla="*/ 14 h 77"/>
                <a:gd name="T28" fmla="*/ 142 w 134"/>
                <a:gd name="T29" fmla="*/ 29 h 77"/>
                <a:gd name="T30" fmla="*/ 153 w 134"/>
                <a:gd name="T31" fmla="*/ 42 h 77"/>
                <a:gd name="T32" fmla="*/ 131 w 134"/>
                <a:gd name="T33" fmla="*/ 42 h 77"/>
                <a:gd name="T34" fmla="*/ 109 w 134"/>
                <a:gd name="T35" fmla="*/ 56 h 77"/>
                <a:gd name="T36" fmla="*/ 98 w 134"/>
                <a:gd name="T37" fmla="*/ 56 h 77"/>
                <a:gd name="T38" fmla="*/ 76 w 134"/>
                <a:gd name="T39" fmla="*/ 56 h 77"/>
                <a:gd name="T40" fmla="*/ 66 w 134"/>
                <a:gd name="T41" fmla="*/ 67 h 77"/>
                <a:gd name="T42" fmla="*/ 54 w 134"/>
                <a:gd name="T43" fmla="*/ 67 h 77"/>
                <a:gd name="T44" fmla="*/ 44 w 134"/>
                <a:gd name="T45" fmla="*/ 67 h 77"/>
                <a:gd name="T46" fmla="*/ 44 w 134"/>
                <a:gd name="T47" fmla="*/ 97 h 77"/>
                <a:gd name="T48" fmla="*/ 44 w 134"/>
                <a:gd name="T49" fmla="*/ 111 h 77"/>
                <a:gd name="T50" fmla="*/ 22 w 134"/>
                <a:gd name="T51" fmla="*/ 111 h 7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34" h="77">
                  <a:moveTo>
                    <a:pt x="19" y="77"/>
                  </a:moveTo>
                  <a:lnTo>
                    <a:pt x="11" y="67"/>
                  </a:lnTo>
                  <a:lnTo>
                    <a:pt x="11" y="56"/>
                  </a:lnTo>
                  <a:lnTo>
                    <a:pt x="0" y="56"/>
                  </a:lnTo>
                  <a:lnTo>
                    <a:pt x="11" y="29"/>
                  </a:lnTo>
                  <a:lnTo>
                    <a:pt x="28" y="20"/>
                  </a:lnTo>
                  <a:lnTo>
                    <a:pt x="28" y="29"/>
                  </a:lnTo>
                  <a:lnTo>
                    <a:pt x="48" y="29"/>
                  </a:lnTo>
                  <a:lnTo>
                    <a:pt x="57" y="29"/>
                  </a:lnTo>
                  <a:lnTo>
                    <a:pt x="76" y="20"/>
                  </a:lnTo>
                  <a:lnTo>
                    <a:pt x="76" y="10"/>
                  </a:lnTo>
                  <a:lnTo>
                    <a:pt x="86" y="0"/>
                  </a:lnTo>
                  <a:lnTo>
                    <a:pt x="105" y="0"/>
                  </a:lnTo>
                  <a:lnTo>
                    <a:pt x="105" y="10"/>
                  </a:lnTo>
                  <a:lnTo>
                    <a:pt x="124" y="20"/>
                  </a:lnTo>
                  <a:lnTo>
                    <a:pt x="134" y="29"/>
                  </a:lnTo>
                  <a:lnTo>
                    <a:pt x="115" y="29"/>
                  </a:lnTo>
                  <a:lnTo>
                    <a:pt x="96" y="39"/>
                  </a:lnTo>
                  <a:lnTo>
                    <a:pt x="86" y="39"/>
                  </a:lnTo>
                  <a:lnTo>
                    <a:pt x="67" y="39"/>
                  </a:lnTo>
                  <a:lnTo>
                    <a:pt x="57" y="46"/>
                  </a:lnTo>
                  <a:lnTo>
                    <a:pt x="48" y="46"/>
                  </a:lnTo>
                  <a:lnTo>
                    <a:pt x="38" y="46"/>
                  </a:lnTo>
                  <a:lnTo>
                    <a:pt x="38" y="67"/>
                  </a:lnTo>
                  <a:lnTo>
                    <a:pt x="38" y="77"/>
                  </a:lnTo>
                  <a:lnTo>
                    <a:pt x="19" y="77"/>
                  </a:lnTo>
                  <a:close/>
                </a:path>
              </a:pathLst>
            </a:custGeom>
            <a:solidFill>
              <a:srgbClr val="D1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640" name="Freeform 109"/>
            <p:cNvSpPr>
              <a:spLocks/>
            </p:cNvSpPr>
            <p:nvPr/>
          </p:nvSpPr>
          <p:spPr bwMode="auto">
            <a:xfrm>
              <a:off x="3407" y="1550"/>
              <a:ext cx="140" cy="87"/>
            </a:xfrm>
            <a:custGeom>
              <a:avLst/>
              <a:gdLst>
                <a:gd name="T0" fmla="*/ 22 w 134"/>
                <a:gd name="T1" fmla="*/ 111 h 77"/>
                <a:gd name="T2" fmla="*/ 11 w 134"/>
                <a:gd name="T3" fmla="*/ 97 h 77"/>
                <a:gd name="T4" fmla="*/ 11 w 134"/>
                <a:gd name="T5" fmla="*/ 80 h 77"/>
                <a:gd name="T6" fmla="*/ 0 w 134"/>
                <a:gd name="T7" fmla="*/ 80 h 77"/>
                <a:gd name="T8" fmla="*/ 11 w 134"/>
                <a:gd name="T9" fmla="*/ 42 h 77"/>
                <a:gd name="T10" fmla="*/ 31 w 134"/>
                <a:gd name="T11" fmla="*/ 29 h 77"/>
                <a:gd name="T12" fmla="*/ 31 w 134"/>
                <a:gd name="T13" fmla="*/ 42 h 77"/>
                <a:gd name="T14" fmla="*/ 54 w 134"/>
                <a:gd name="T15" fmla="*/ 42 h 77"/>
                <a:gd name="T16" fmla="*/ 66 w 134"/>
                <a:gd name="T17" fmla="*/ 42 h 77"/>
                <a:gd name="T18" fmla="*/ 87 w 134"/>
                <a:gd name="T19" fmla="*/ 29 h 77"/>
                <a:gd name="T20" fmla="*/ 87 w 134"/>
                <a:gd name="T21" fmla="*/ 14 h 77"/>
                <a:gd name="T22" fmla="*/ 98 w 134"/>
                <a:gd name="T23" fmla="*/ 0 h 77"/>
                <a:gd name="T24" fmla="*/ 120 w 134"/>
                <a:gd name="T25" fmla="*/ 0 h 77"/>
                <a:gd name="T26" fmla="*/ 120 w 134"/>
                <a:gd name="T27" fmla="*/ 14 h 77"/>
                <a:gd name="T28" fmla="*/ 142 w 134"/>
                <a:gd name="T29" fmla="*/ 29 h 77"/>
                <a:gd name="T30" fmla="*/ 153 w 134"/>
                <a:gd name="T31" fmla="*/ 42 h 77"/>
                <a:gd name="T32" fmla="*/ 131 w 134"/>
                <a:gd name="T33" fmla="*/ 42 h 77"/>
                <a:gd name="T34" fmla="*/ 109 w 134"/>
                <a:gd name="T35" fmla="*/ 56 h 77"/>
                <a:gd name="T36" fmla="*/ 98 w 134"/>
                <a:gd name="T37" fmla="*/ 56 h 77"/>
                <a:gd name="T38" fmla="*/ 76 w 134"/>
                <a:gd name="T39" fmla="*/ 56 h 77"/>
                <a:gd name="T40" fmla="*/ 66 w 134"/>
                <a:gd name="T41" fmla="*/ 67 h 77"/>
                <a:gd name="T42" fmla="*/ 54 w 134"/>
                <a:gd name="T43" fmla="*/ 67 h 77"/>
                <a:gd name="T44" fmla="*/ 44 w 134"/>
                <a:gd name="T45" fmla="*/ 67 h 77"/>
                <a:gd name="T46" fmla="*/ 44 w 134"/>
                <a:gd name="T47" fmla="*/ 97 h 77"/>
                <a:gd name="T48" fmla="*/ 44 w 134"/>
                <a:gd name="T49" fmla="*/ 111 h 77"/>
                <a:gd name="T50" fmla="*/ 22 w 134"/>
                <a:gd name="T51" fmla="*/ 111 h 7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34" h="77">
                  <a:moveTo>
                    <a:pt x="19" y="77"/>
                  </a:moveTo>
                  <a:lnTo>
                    <a:pt x="11" y="67"/>
                  </a:lnTo>
                  <a:lnTo>
                    <a:pt x="11" y="56"/>
                  </a:lnTo>
                  <a:lnTo>
                    <a:pt x="0" y="56"/>
                  </a:lnTo>
                  <a:lnTo>
                    <a:pt x="11" y="29"/>
                  </a:lnTo>
                  <a:lnTo>
                    <a:pt x="28" y="20"/>
                  </a:lnTo>
                  <a:lnTo>
                    <a:pt x="28" y="29"/>
                  </a:lnTo>
                  <a:lnTo>
                    <a:pt x="48" y="29"/>
                  </a:lnTo>
                  <a:lnTo>
                    <a:pt x="57" y="29"/>
                  </a:lnTo>
                  <a:lnTo>
                    <a:pt x="76" y="20"/>
                  </a:lnTo>
                  <a:lnTo>
                    <a:pt x="76" y="10"/>
                  </a:lnTo>
                  <a:lnTo>
                    <a:pt x="86" y="0"/>
                  </a:lnTo>
                  <a:lnTo>
                    <a:pt x="105" y="0"/>
                  </a:lnTo>
                  <a:lnTo>
                    <a:pt x="105" y="10"/>
                  </a:lnTo>
                  <a:lnTo>
                    <a:pt x="124" y="20"/>
                  </a:lnTo>
                  <a:lnTo>
                    <a:pt x="134" y="29"/>
                  </a:lnTo>
                  <a:lnTo>
                    <a:pt x="115" y="29"/>
                  </a:lnTo>
                  <a:lnTo>
                    <a:pt x="96" y="39"/>
                  </a:lnTo>
                  <a:lnTo>
                    <a:pt x="86" y="39"/>
                  </a:lnTo>
                  <a:lnTo>
                    <a:pt x="67" y="39"/>
                  </a:lnTo>
                  <a:lnTo>
                    <a:pt x="57" y="46"/>
                  </a:lnTo>
                  <a:lnTo>
                    <a:pt x="48" y="46"/>
                  </a:lnTo>
                  <a:lnTo>
                    <a:pt x="38" y="46"/>
                  </a:lnTo>
                  <a:lnTo>
                    <a:pt x="38" y="67"/>
                  </a:lnTo>
                  <a:lnTo>
                    <a:pt x="38" y="77"/>
                  </a:lnTo>
                  <a:lnTo>
                    <a:pt x="19" y="77"/>
                  </a:lnTo>
                </a:path>
              </a:pathLst>
            </a:custGeom>
            <a:noFill/>
            <a:ln w="3175">
              <a:solidFill>
                <a:srgbClr val="7F7F7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641" name="Freeform 110"/>
            <p:cNvSpPr>
              <a:spLocks/>
            </p:cNvSpPr>
            <p:nvPr/>
          </p:nvSpPr>
          <p:spPr bwMode="auto">
            <a:xfrm>
              <a:off x="3457" y="1689"/>
              <a:ext cx="100" cy="88"/>
            </a:xfrm>
            <a:custGeom>
              <a:avLst/>
              <a:gdLst>
                <a:gd name="T0" fmla="*/ 0 w 95"/>
                <a:gd name="T1" fmla="*/ 115 h 77"/>
                <a:gd name="T2" fmla="*/ 0 w 95"/>
                <a:gd name="T3" fmla="*/ 101 h 77"/>
                <a:gd name="T4" fmla="*/ 9 w 95"/>
                <a:gd name="T5" fmla="*/ 86 h 77"/>
                <a:gd name="T6" fmla="*/ 33 w 95"/>
                <a:gd name="T7" fmla="*/ 86 h 77"/>
                <a:gd name="T8" fmla="*/ 57 w 95"/>
                <a:gd name="T9" fmla="*/ 58 h 77"/>
                <a:gd name="T10" fmla="*/ 57 w 95"/>
                <a:gd name="T11" fmla="*/ 43 h 77"/>
                <a:gd name="T12" fmla="*/ 79 w 95"/>
                <a:gd name="T13" fmla="*/ 29 h 77"/>
                <a:gd name="T14" fmla="*/ 79 w 95"/>
                <a:gd name="T15" fmla="*/ 15 h 77"/>
                <a:gd name="T16" fmla="*/ 88 w 95"/>
                <a:gd name="T17" fmla="*/ 0 h 77"/>
                <a:gd name="T18" fmla="*/ 101 w 95"/>
                <a:gd name="T19" fmla="*/ 0 h 77"/>
                <a:gd name="T20" fmla="*/ 111 w 95"/>
                <a:gd name="T21" fmla="*/ 0 h 77"/>
                <a:gd name="T22" fmla="*/ 101 w 95"/>
                <a:gd name="T23" fmla="*/ 29 h 77"/>
                <a:gd name="T24" fmla="*/ 88 w 95"/>
                <a:gd name="T25" fmla="*/ 43 h 77"/>
                <a:gd name="T26" fmla="*/ 79 w 95"/>
                <a:gd name="T27" fmla="*/ 58 h 77"/>
                <a:gd name="T28" fmla="*/ 57 w 95"/>
                <a:gd name="T29" fmla="*/ 72 h 77"/>
                <a:gd name="T30" fmla="*/ 44 w 95"/>
                <a:gd name="T31" fmla="*/ 86 h 77"/>
                <a:gd name="T32" fmla="*/ 33 w 95"/>
                <a:gd name="T33" fmla="*/ 101 h 77"/>
                <a:gd name="T34" fmla="*/ 22 w 95"/>
                <a:gd name="T35" fmla="*/ 101 h 77"/>
                <a:gd name="T36" fmla="*/ 0 w 95"/>
                <a:gd name="T37" fmla="*/ 115 h 7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5" h="77">
                  <a:moveTo>
                    <a:pt x="0" y="77"/>
                  </a:moveTo>
                  <a:lnTo>
                    <a:pt x="0" y="67"/>
                  </a:lnTo>
                  <a:lnTo>
                    <a:pt x="9" y="58"/>
                  </a:lnTo>
                  <a:lnTo>
                    <a:pt x="28" y="58"/>
                  </a:lnTo>
                  <a:lnTo>
                    <a:pt x="48" y="39"/>
                  </a:lnTo>
                  <a:lnTo>
                    <a:pt x="48" y="29"/>
                  </a:lnTo>
                  <a:lnTo>
                    <a:pt x="67" y="19"/>
                  </a:lnTo>
                  <a:lnTo>
                    <a:pt x="67" y="10"/>
                  </a:lnTo>
                  <a:lnTo>
                    <a:pt x="76" y="0"/>
                  </a:lnTo>
                  <a:lnTo>
                    <a:pt x="86" y="0"/>
                  </a:lnTo>
                  <a:lnTo>
                    <a:pt x="95" y="0"/>
                  </a:lnTo>
                  <a:lnTo>
                    <a:pt x="86" y="19"/>
                  </a:lnTo>
                  <a:lnTo>
                    <a:pt x="76" y="29"/>
                  </a:lnTo>
                  <a:lnTo>
                    <a:pt x="67" y="39"/>
                  </a:lnTo>
                  <a:lnTo>
                    <a:pt x="48" y="48"/>
                  </a:lnTo>
                  <a:lnTo>
                    <a:pt x="38" y="58"/>
                  </a:lnTo>
                  <a:lnTo>
                    <a:pt x="28" y="67"/>
                  </a:lnTo>
                  <a:lnTo>
                    <a:pt x="19" y="67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D1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642" name="Freeform 111"/>
            <p:cNvSpPr>
              <a:spLocks/>
            </p:cNvSpPr>
            <p:nvPr/>
          </p:nvSpPr>
          <p:spPr bwMode="auto">
            <a:xfrm>
              <a:off x="3457" y="1689"/>
              <a:ext cx="100" cy="88"/>
            </a:xfrm>
            <a:custGeom>
              <a:avLst/>
              <a:gdLst>
                <a:gd name="T0" fmla="*/ 0 w 95"/>
                <a:gd name="T1" fmla="*/ 115 h 77"/>
                <a:gd name="T2" fmla="*/ 0 w 95"/>
                <a:gd name="T3" fmla="*/ 101 h 77"/>
                <a:gd name="T4" fmla="*/ 9 w 95"/>
                <a:gd name="T5" fmla="*/ 86 h 77"/>
                <a:gd name="T6" fmla="*/ 33 w 95"/>
                <a:gd name="T7" fmla="*/ 86 h 77"/>
                <a:gd name="T8" fmla="*/ 57 w 95"/>
                <a:gd name="T9" fmla="*/ 58 h 77"/>
                <a:gd name="T10" fmla="*/ 57 w 95"/>
                <a:gd name="T11" fmla="*/ 43 h 77"/>
                <a:gd name="T12" fmla="*/ 79 w 95"/>
                <a:gd name="T13" fmla="*/ 29 h 77"/>
                <a:gd name="T14" fmla="*/ 79 w 95"/>
                <a:gd name="T15" fmla="*/ 15 h 77"/>
                <a:gd name="T16" fmla="*/ 88 w 95"/>
                <a:gd name="T17" fmla="*/ 0 h 77"/>
                <a:gd name="T18" fmla="*/ 101 w 95"/>
                <a:gd name="T19" fmla="*/ 0 h 77"/>
                <a:gd name="T20" fmla="*/ 111 w 95"/>
                <a:gd name="T21" fmla="*/ 0 h 77"/>
                <a:gd name="T22" fmla="*/ 101 w 95"/>
                <a:gd name="T23" fmla="*/ 29 h 77"/>
                <a:gd name="T24" fmla="*/ 88 w 95"/>
                <a:gd name="T25" fmla="*/ 43 h 77"/>
                <a:gd name="T26" fmla="*/ 79 w 95"/>
                <a:gd name="T27" fmla="*/ 58 h 77"/>
                <a:gd name="T28" fmla="*/ 57 w 95"/>
                <a:gd name="T29" fmla="*/ 72 h 77"/>
                <a:gd name="T30" fmla="*/ 44 w 95"/>
                <a:gd name="T31" fmla="*/ 86 h 77"/>
                <a:gd name="T32" fmla="*/ 33 w 95"/>
                <a:gd name="T33" fmla="*/ 101 h 77"/>
                <a:gd name="T34" fmla="*/ 22 w 95"/>
                <a:gd name="T35" fmla="*/ 101 h 77"/>
                <a:gd name="T36" fmla="*/ 0 w 95"/>
                <a:gd name="T37" fmla="*/ 115 h 7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5" h="77">
                  <a:moveTo>
                    <a:pt x="0" y="77"/>
                  </a:moveTo>
                  <a:lnTo>
                    <a:pt x="0" y="67"/>
                  </a:lnTo>
                  <a:lnTo>
                    <a:pt x="9" y="58"/>
                  </a:lnTo>
                  <a:lnTo>
                    <a:pt x="28" y="58"/>
                  </a:lnTo>
                  <a:lnTo>
                    <a:pt x="48" y="39"/>
                  </a:lnTo>
                  <a:lnTo>
                    <a:pt x="48" y="29"/>
                  </a:lnTo>
                  <a:lnTo>
                    <a:pt x="67" y="19"/>
                  </a:lnTo>
                  <a:lnTo>
                    <a:pt x="67" y="10"/>
                  </a:lnTo>
                  <a:lnTo>
                    <a:pt x="76" y="0"/>
                  </a:lnTo>
                  <a:lnTo>
                    <a:pt x="86" y="0"/>
                  </a:lnTo>
                  <a:lnTo>
                    <a:pt x="95" y="0"/>
                  </a:lnTo>
                  <a:lnTo>
                    <a:pt x="86" y="19"/>
                  </a:lnTo>
                  <a:lnTo>
                    <a:pt x="76" y="29"/>
                  </a:lnTo>
                  <a:lnTo>
                    <a:pt x="67" y="39"/>
                  </a:lnTo>
                  <a:lnTo>
                    <a:pt x="48" y="48"/>
                  </a:lnTo>
                  <a:lnTo>
                    <a:pt x="38" y="58"/>
                  </a:lnTo>
                  <a:lnTo>
                    <a:pt x="28" y="67"/>
                  </a:lnTo>
                  <a:lnTo>
                    <a:pt x="19" y="67"/>
                  </a:lnTo>
                  <a:lnTo>
                    <a:pt x="0" y="77"/>
                  </a:lnTo>
                </a:path>
              </a:pathLst>
            </a:custGeom>
            <a:noFill/>
            <a:ln w="3175">
              <a:solidFill>
                <a:srgbClr val="7F7F7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643" name="Freeform 112"/>
            <p:cNvSpPr>
              <a:spLocks/>
            </p:cNvSpPr>
            <p:nvPr/>
          </p:nvSpPr>
          <p:spPr bwMode="auto">
            <a:xfrm>
              <a:off x="1968" y="3247"/>
              <a:ext cx="300" cy="132"/>
            </a:xfrm>
            <a:custGeom>
              <a:avLst/>
              <a:gdLst>
                <a:gd name="T0" fmla="*/ 22 w 286"/>
                <a:gd name="T1" fmla="*/ 157 h 116"/>
                <a:gd name="T2" fmla="*/ 22 w 286"/>
                <a:gd name="T3" fmla="*/ 139 h 116"/>
                <a:gd name="T4" fmla="*/ 22 w 286"/>
                <a:gd name="T5" fmla="*/ 129 h 116"/>
                <a:gd name="T6" fmla="*/ 22 w 286"/>
                <a:gd name="T7" fmla="*/ 100 h 116"/>
                <a:gd name="T8" fmla="*/ 31 w 286"/>
                <a:gd name="T9" fmla="*/ 100 h 116"/>
                <a:gd name="T10" fmla="*/ 44 w 286"/>
                <a:gd name="T11" fmla="*/ 57 h 116"/>
                <a:gd name="T12" fmla="*/ 55 w 286"/>
                <a:gd name="T13" fmla="*/ 43 h 116"/>
                <a:gd name="T14" fmla="*/ 66 w 286"/>
                <a:gd name="T15" fmla="*/ 57 h 116"/>
                <a:gd name="T16" fmla="*/ 74 w 286"/>
                <a:gd name="T17" fmla="*/ 43 h 116"/>
                <a:gd name="T18" fmla="*/ 97 w 286"/>
                <a:gd name="T19" fmla="*/ 43 h 116"/>
                <a:gd name="T20" fmla="*/ 121 w 286"/>
                <a:gd name="T21" fmla="*/ 43 h 116"/>
                <a:gd name="T22" fmla="*/ 133 w 286"/>
                <a:gd name="T23" fmla="*/ 57 h 116"/>
                <a:gd name="T24" fmla="*/ 155 w 286"/>
                <a:gd name="T25" fmla="*/ 57 h 116"/>
                <a:gd name="T26" fmla="*/ 174 w 286"/>
                <a:gd name="T27" fmla="*/ 72 h 116"/>
                <a:gd name="T28" fmla="*/ 196 w 286"/>
                <a:gd name="T29" fmla="*/ 83 h 116"/>
                <a:gd name="T30" fmla="*/ 219 w 286"/>
                <a:gd name="T31" fmla="*/ 100 h 116"/>
                <a:gd name="T32" fmla="*/ 230 w 286"/>
                <a:gd name="T33" fmla="*/ 114 h 116"/>
                <a:gd name="T34" fmla="*/ 252 w 286"/>
                <a:gd name="T35" fmla="*/ 129 h 116"/>
                <a:gd name="T36" fmla="*/ 275 w 286"/>
                <a:gd name="T37" fmla="*/ 129 h 116"/>
                <a:gd name="T38" fmla="*/ 307 w 286"/>
                <a:gd name="T39" fmla="*/ 139 h 116"/>
                <a:gd name="T40" fmla="*/ 319 w 286"/>
                <a:gd name="T41" fmla="*/ 139 h 116"/>
                <a:gd name="T42" fmla="*/ 330 w 286"/>
                <a:gd name="T43" fmla="*/ 129 h 116"/>
                <a:gd name="T44" fmla="*/ 307 w 286"/>
                <a:gd name="T45" fmla="*/ 114 h 116"/>
                <a:gd name="T46" fmla="*/ 297 w 286"/>
                <a:gd name="T47" fmla="*/ 129 h 116"/>
                <a:gd name="T48" fmla="*/ 275 w 286"/>
                <a:gd name="T49" fmla="*/ 114 h 116"/>
                <a:gd name="T50" fmla="*/ 263 w 286"/>
                <a:gd name="T51" fmla="*/ 83 h 116"/>
                <a:gd name="T52" fmla="*/ 252 w 286"/>
                <a:gd name="T53" fmla="*/ 83 h 116"/>
                <a:gd name="T54" fmla="*/ 230 w 286"/>
                <a:gd name="T55" fmla="*/ 83 h 116"/>
                <a:gd name="T56" fmla="*/ 208 w 286"/>
                <a:gd name="T57" fmla="*/ 72 h 116"/>
                <a:gd name="T58" fmla="*/ 196 w 286"/>
                <a:gd name="T59" fmla="*/ 57 h 116"/>
                <a:gd name="T60" fmla="*/ 174 w 286"/>
                <a:gd name="T61" fmla="*/ 43 h 116"/>
                <a:gd name="T62" fmla="*/ 155 w 286"/>
                <a:gd name="T63" fmla="*/ 30 h 116"/>
                <a:gd name="T64" fmla="*/ 142 w 286"/>
                <a:gd name="T65" fmla="*/ 15 h 116"/>
                <a:gd name="T66" fmla="*/ 121 w 286"/>
                <a:gd name="T67" fmla="*/ 0 h 116"/>
                <a:gd name="T68" fmla="*/ 88 w 286"/>
                <a:gd name="T69" fmla="*/ 0 h 116"/>
                <a:gd name="T70" fmla="*/ 55 w 286"/>
                <a:gd name="T71" fmla="*/ 15 h 116"/>
                <a:gd name="T72" fmla="*/ 44 w 286"/>
                <a:gd name="T73" fmla="*/ 30 h 116"/>
                <a:gd name="T74" fmla="*/ 31 w 286"/>
                <a:gd name="T75" fmla="*/ 30 h 116"/>
                <a:gd name="T76" fmla="*/ 22 w 286"/>
                <a:gd name="T77" fmla="*/ 30 h 116"/>
                <a:gd name="T78" fmla="*/ 0 w 286"/>
                <a:gd name="T79" fmla="*/ 43 h 116"/>
                <a:gd name="T80" fmla="*/ 9 w 286"/>
                <a:gd name="T81" fmla="*/ 72 h 116"/>
                <a:gd name="T82" fmla="*/ 9 w 286"/>
                <a:gd name="T83" fmla="*/ 100 h 116"/>
                <a:gd name="T84" fmla="*/ 0 w 286"/>
                <a:gd name="T85" fmla="*/ 129 h 116"/>
                <a:gd name="T86" fmla="*/ 9 w 286"/>
                <a:gd name="T87" fmla="*/ 157 h 116"/>
                <a:gd name="T88" fmla="*/ 22 w 286"/>
                <a:gd name="T89" fmla="*/ 171 h 116"/>
                <a:gd name="T90" fmla="*/ 22 w 286"/>
                <a:gd name="T91" fmla="*/ 157 h 11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286" h="116">
                  <a:moveTo>
                    <a:pt x="19" y="106"/>
                  </a:moveTo>
                  <a:lnTo>
                    <a:pt x="19" y="94"/>
                  </a:lnTo>
                  <a:lnTo>
                    <a:pt x="19" y="87"/>
                  </a:lnTo>
                  <a:lnTo>
                    <a:pt x="19" y="68"/>
                  </a:lnTo>
                  <a:lnTo>
                    <a:pt x="28" y="68"/>
                  </a:lnTo>
                  <a:lnTo>
                    <a:pt x="38" y="39"/>
                  </a:lnTo>
                  <a:lnTo>
                    <a:pt x="48" y="29"/>
                  </a:lnTo>
                  <a:lnTo>
                    <a:pt x="57" y="39"/>
                  </a:lnTo>
                  <a:lnTo>
                    <a:pt x="65" y="29"/>
                  </a:lnTo>
                  <a:lnTo>
                    <a:pt x="84" y="29"/>
                  </a:lnTo>
                  <a:lnTo>
                    <a:pt x="105" y="29"/>
                  </a:lnTo>
                  <a:lnTo>
                    <a:pt x="115" y="39"/>
                  </a:lnTo>
                  <a:lnTo>
                    <a:pt x="134" y="39"/>
                  </a:lnTo>
                  <a:lnTo>
                    <a:pt x="151" y="48"/>
                  </a:lnTo>
                  <a:lnTo>
                    <a:pt x="170" y="56"/>
                  </a:lnTo>
                  <a:lnTo>
                    <a:pt x="190" y="68"/>
                  </a:lnTo>
                  <a:lnTo>
                    <a:pt x="199" y="77"/>
                  </a:lnTo>
                  <a:lnTo>
                    <a:pt x="218" y="87"/>
                  </a:lnTo>
                  <a:lnTo>
                    <a:pt x="238" y="87"/>
                  </a:lnTo>
                  <a:lnTo>
                    <a:pt x="266" y="94"/>
                  </a:lnTo>
                  <a:lnTo>
                    <a:pt x="276" y="94"/>
                  </a:lnTo>
                  <a:lnTo>
                    <a:pt x="286" y="87"/>
                  </a:lnTo>
                  <a:lnTo>
                    <a:pt x="266" y="77"/>
                  </a:lnTo>
                  <a:lnTo>
                    <a:pt x="257" y="87"/>
                  </a:lnTo>
                  <a:lnTo>
                    <a:pt x="238" y="77"/>
                  </a:lnTo>
                  <a:lnTo>
                    <a:pt x="228" y="56"/>
                  </a:lnTo>
                  <a:lnTo>
                    <a:pt x="218" y="56"/>
                  </a:lnTo>
                  <a:lnTo>
                    <a:pt x="199" y="56"/>
                  </a:lnTo>
                  <a:lnTo>
                    <a:pt x="180" y="48"/>
                  </a:lnTo>
                  <a:lnTo>
                    <a:pt x="170" y="39"/>
                  </a:lnTo>
                  <a:lnTo>
                    <a:pt x="151" y="29"/>
                  </a:lnTo>
                  <a:lnTo>
                    <a:pt x="134" y="20"/>
                  </a:lnTo>
                  <a:lnTo>
                    <a:pt x="123" y="10"/>
                  </a:lnTo>
                  <a:lnTo>
                    <a:pt x="105" y="0"/>
                  </a:lnTo>
                  <a:lnTo>
                    <a:pt x="76" y="0"/>
                  </a:lnTo>
                  <a:lnTo>
                    <a:pt x="48" y="10"/>
                  </a:lnTo>
                  <a:lnTo>
                    <a:pt x="38" y="20"/>
                  </a:lnTo>
                  <a:lnTo>
                    <a:pt x="28" y="20"/>
                  </a:lnTo>
                  <a:lnTo>
                    <a:pt x="19" y="20"/>
                  </a:lnTo>
                  <a:lnTo>
                    <a:pt x="0" y="29"/>
                  </a:lnTo>
                  <a:lnTo>
                    <a:pt x="9" y="48"/>
                  </a:lnTo>
                  <a:lnTo>
                    <a:pt x="9" y="68"/>
                  </a:lnTo>
                  <a:lnTo>
                    <a:pt x="0" y="87"/>
                  </a:lnTo>
                  <a:lnTo>
                    <a:pt x="9" y="106"/>
                  </a:lnTo>
                  <a:lnTo>
                    <a:pt x="19" y="116"/>
                  </a:lnTo>
                  <a:lnTo>
                    <a:pt x="19" y="106"/>
                  </a:lnTo>
                  <a:close/>
                </a:path>
              </a:pathLst>
            </a:custGeom>
            <a:solidFill>
              <a:srgbClr val="D1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644" name="Freeform 113"/>
            <p:cNvSpPr>
              <a:spLocks/>
            </p:cNvSpPr>
            <p:nvPr/>
          </p:nvSpPr>
          <p:spPr bwMode="auto">
            <a:xfrm>
              <a:off x="1968" y="3247"/>
              <a:ext cx="300" cy="132"/>
            </a:xfrm>
            <a:custGeom>
              <a:avLst/>
              <a:gdLst>
                <a:gd name="T0" fmla="*/ 22 w 286"/>
                <a:gd name="T1" fmla="*/ 157 h 116"/>
                <a:gd name="T2" fmla="*/ 22 w 286"/>
                <a:gd name="T3" fmla="*/ 139 h 116"/>
                <a:gd name="T4" fmla="*/ 22 w 286"/>
                <a:gd name="T5" fmla="*/ 129 h 116"/>
                <a:gd name="T6" fmla="*/ 22 w 286"/>
                <a:gd name="T7" fmla="*/ 100 h 116"/>
                <a:gd name="T8" fmla="*/ 31 w 286"/>
                <a:gd name="T9" fmla="*/ 100 h 116"/>
                <a:gd name="T10" fmla="*/ 44 w 286"/>
                <a:gd name="T11" fmla="*/ 57 h 116"/>
                <a:gd name="T12" fmla="*/ 55 w 286"/>
                <a:gd name="T13" fmla="*/ 43 h 116"/>
                <a:gd name="T14" fmla="*/ 66 w 286"/>
                <a:gd name="T15" fmla="*/ 57 h 116"/>
                <a:gd name="T16" fmla="*/ 74 w 286"/>
                <a:gd name="T17" fmla="*/ 43 h 116"/>
                <a:gd name="T18" fmla="*/ 97 w 286"/>
                <a:gd name="T19" fmla="*/ 43 h 116"/>
                <a:gd name="T20" fmla="*/ 121 w 286"/>
                <a:gd name="T21" fmla="*/ 43 h 116"/>
                <a:gd name="T22" fmla="*/ 133 w 286"/>
                <a:gd name="T23" fmla="*/ 57 h 116"/>
                <a:gd name="T24" fmla="*/ 155 w 286"/>
                <a:gd name="T25" fmla="*/ 57 h 116"/>
                <a:gd name="T26" fmla="*/ 174 w 286"/>
                <a:gd name="T27" fmla="*/ 72 h 116"/>
                <a:gd name="T28" fmla="*/ 196 w 286"/>
                <a:gd name="T29" fmla="*/ 83 h 116"/>
                <a:gd name="T30" fmla="*/ 219 w 286"/>
                <a:gd name="T31" fmla="*/ 100 h 116"/>
                <a:gd name="T32" fmla="*/ 230 w 286"/>
                <a:gd name="T33" fmla="*/ 114 h 116"/>
                <a:gd name="T34" fmla="*/ 252 w 286"/>
                <a:gd name="T35" fmla="*/ 129 h 116"/>
                <a:gd name="T36" fmla="*/ 275 w 286"/>
                <a:gd name="T37" fmla="*/ 129 h 116"/>
                <a:gd name="T38" fmla="*/ 307 w 286"/>
                <a:gd name="T39" fmla="*/ 139 h 116"/>
                <a:gd name="T40" fmla="*/ 319 w 286"/>
                <a:gd name="T41" fmla="*/ 139 h 116"/>
                <a:gd name="T42" fmla="*/ 330 w 286"/>
                <a:gd name="T43" fmla="*/ 129 h 116"/>
                <a:gd name="T44" fmla="*/ 307 w 286"/>
                <a:gd name="T45" fmla="*/ 114 h 116"/>
                <a:gd name="T46" fmla="*/ 297 w 286"/>
                <a:gd name="T47" fmla="*/ 129 h 116"/>
                <a:gd name="T48" fmla="*/ 275 w 286"/>
                <a:gd name="T49" fmla="*/ 114 h 116"/>
                <a:gd name="T50" fmla="*/ 263 w 286"/>
                <a:gd name="T51" fmla="*/ 83 h 116"/>
                <a:gd name="T52" fmla="*/ 252 w 286"/>
                <a:gd name="T53" fmla="*/ 83 h 116"/>
                <a:gd name="T54" fmla="*/ 230 w 286"/>
                <a:gd name="T55" fmla="*/ 83 h 116"/>
                <a:gd name="T56" fmla="*/ 208 w 286"/>
                <a:gd name="T57" fmla="*/ 72 h 116"/>
                <a:gd name="T58" fmla="*/ 196 w 286"/>
                <a:gd name="T59" fmla="*/ 57 h 116"/>
                <a:gd name="T60" fmla="*/ 174 w 286"/>
                <a:gd name="T61" fmla="*/ 43 h 116"/>
                <a:gd name="T62" fmla="*/ 155 w 286"/>
                <a:gd name="T63" fmla="*/ 30 h 116"/>
                <a:gd name="T64" fmla="*/ 142 w 286"/>
                <a:gd name="T65" fmla="*/ 15 h 116"/>
                <a:gd name="T66" fmla="*/ 121 w 286"/>
                <a:gd name="T67" fmla="*/ 0 h 116"/>
                <a:gd name="T68" fmla="*/ 88 w 286"/>
                <a:gd name="T69" fmla="*/ 0 h 116"/>
                <a:gd name="T70" fmla="*/ 55 w 286"/>
                <a:gd name="T71" fmla="*/ 15 h 116"/>
                <a:gd name="T72" fmla="*/ 44 w 286"/>
                <a:gd name="T73" fmla="*/ 30 h 116"/>
                <a:gd name="T74" fmla="*/ 31 w 286"/>
                <a:gd name="T75" fmla="*/ 30 h 116"/>
                <a:gd name="T76" fmla="*/ 22 w 286"/>
                <a:gd name="T77" fmla="*/ 30 h 116"/>
                <a:gd name="T78" fmla="*/ 0 w 286"/>
                <a:gd name="T79" fmla="*/ 43 h 116"/>
                <a:gd name="T80" fmla="*/ 9 w 286"/>
                <a:gd name="T81" fmla="*/ 72 h 116"/>
                <a:gd name="T82" fmla="*/ 9 w 286"/>
                <a:gd name="T83" fmla="*/ 100 h 116"/>
                <a:gd name="T84" fmla="*/ 0 w 286"/>
                <a:gd name="T85" fmla="*/ 129 h 116"/>
                <a:gd name="T86" fmla="*/ 9 w 286"/>
                <a:gd name="T87" fmla="*/ 157 h 116"/>
                <a:gd name="T88" fmla="*/ 22 w 286"/>
                <a:gd name="T89" fmla="*/ 171 h 116"/>
                <a:gd name="T90" fmla="*/ 22 w 286"/>
                <a:gd name="T91" fmla="*/ 157 h 11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286" h="116">
                  <a:moveTo>
                    <a:pt x="19" y="106"/>
                  </a:moveTo>
                  <a:lnTo>
                    <a:pt x="19" y="94"/>
                  </a:lnTo>
                  <a:lnTo>
                    <a:pt x="19" y="87"/>
                  </a:lnTo>
                  <a:lnTo>
                    <a:pt x="19" y="68"/>
                  </a:lnTo>
                  <a:lnTo>
                    <a:pt x="28" y="68"/>
                  </a:lnTo>
                  <a:lnTo>
                    <a:pt x="38" y="39"/>
                  </a:lnTo>
                  <a:lnTo>
                    <a:pt x="48" y="29"/>
                  </a:lnTo>
                  <a:lnTo>
                    <a:pt x="57" y="39"/>
                  </a:lnTo>
                  <a:lnTo>
                    <a:pt x="65" y="29"/>
                  </a:lnTo>
                  <a:lnTo>
                    <a:pt x="84" y="29"/>
                  </a:lnTo>
                  <a:lnTo>
                    <a:pt x="105" y="29"/>
                  </a:lnTo>
                  <a:lnTo>
                    <a:pt x="115" y="39"/>
                  </a:lnTo>
                  <a:lnTo>
                    <a:pt x="134" y="39"/>
                  </a:lnTo>
                  <a:lnTo>
                    <a:pt x="151" y="48"/>
                  </a:lnTo>
                  <a:lnTo>
                    <a:pt x="170" y="56"/>
                  </a:lnTo>
                  <a:lnTo>
                    <a:pt x="190" y="68"/>
                  </a:lnTo>
                  <a:lnTo>
                    <a:pt x="199" y="77"/>
                  </a:lnTo>
                  <a:lnTo>
                    <a:pt x="218" y="87"/>
                  </a:lnTo>
                  <a:lnTo>
                    <a:pt x="238" y="87"/>
                  </a:lnTo>
                  <a:lnTo>
                    <a:pt x="266" y="94"/>
                  </a:lnTo>
                  <a:lnTo>
                    <a:pt x="276" y="94"/>
                  </a:lnTo>
                  <a:lnTo>
                    <a:pt x="286" y="87"/>
                  </a:lnTo>
                  <a:lnTo>
                    <a:pt x="266" y="77"/>
                  </a:lnTo>
                  <a:lnTo>
                    <a:pt x="257" y="87"/>
                  </a:lnTo>
                  <a:lnTo>
                    <a:pt x="238" y="77"/>
                  </a:lnTo>
                  <a:lnTo>
                    <a:pt x="228" y="56"/>
                  </a:lnTo>
                  <a:lnTo>
                    <a:pt x="218" y="56"/>
                  </a:lnTo>
                  <a:lnTo>
                    <a:pt x="199" y="56"/>
                  </a:lnTo>
                  <a:lnTo>
                    <a:pt x="180" y="48"/>
                  </a:lnTo>
                  <a:lnTo>
                    <a:pt x="170" y="39"/>
                  </a:lnTo>
                  <a:lnTo>
                    <a:pt x="151" y="29"/>
                  </a:lnTo>
                  <a:lnTo>
                    <a:pt x="134" y="20"/>
                  </a:lnTo>
                  <a:lnTo>
                    <a:pt x="123" y="10"/>
                  </a:lnTo>
                  <a:lnTo>
                    <a:pt x="105" y="0"/>
                  </a:lnTo>
                  <a:lnTo>
                    <a:pt x="76" y="0"/>
                  </a:lnTo>
                  <a:lnTo>
                    <a:pt x="48" y="10"/>
                  </a:lnTo>
                  <a:lnTo>
                    <a:pt x="38" y="20"/>
                  </a:lnTo>
                  <a:lnTo>
                    <a:pt x="28" y="20"/>
                  </a:lnTo>
                  <a:lnTo>
                    <a:pt x="19" y="20"/>
                  </a:lnTo>
                  <a:lnTo>
                    <a:pt x="0" y="29"/>
                  </a:lnTo>
                  <a:lnTo>
                    <a:pt x="9" y="48"/>
                  </a:lnTo>
                  <a:lnTo>
                    <a:pt x="9" y="68"/>
                  </a:lnTo>
                  <a:lnTo>
                    <a:pt x="0" y="87"/>
                  </a:lnTo>
                  <a:lnTo>
                    <a:pt x="9" y="106"/>
                  </a:lnTo>
                  <a:lnTo>
                    <a:pt x="19" y="116"/>
                  </a:lnTo>
                  <a:lnTo>
                    <a:pt x="19" y="106"/>
                  </a:lnTo>
                </a:path>
              </a:pathLst>
            </a:custGeom>
            <a:noFill/>
            <a:ln w="3175">
              <a:solidFill>
                <a:srgbClr val="7F7F7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645" name="Freeform 114"/>
            <p:cNvSpPr>
              <a:spLocks/>
            </p:cNvSpPr>
            <p:nvPr/>
          </p:nvSpPr>
          <p:spPr bwMode="auto">
            <a:xfrm>
              <a:off x="1257" y="2868"/>
              <a:ext cx="271" cy="208"/>
            </a:xfrm>
            <a:custGeom>
              <a:avLst/>
              <a:gdLst>
                <a:gd name="T0" fmla="*/ 34 w 258"/>
                <a:gd name="T1" fmla="*/ 195 h 183"/>
                <a:gd name="T2" fmla="*/ 23 w 258"/>
                <a:gd name="T3" fmla="*/ 183 h 183"/>
                <a:gd name="T4" fmla="*/ 13 w 258"/>
                <a:gd name="T5" fmla="*/ 170 h 183"/>
                <a:gd name="T6" fmla="*/ 0 w 258"/>
                <a:gd name="T7" fmla="*/ 170 h 183"/>
                <a:gd name="T8" fmla="*/ 0 w 258"/>
                <a:gd name="T9" fmla="*/ 128 h 183"/>
                <a:gd name="T10" fmla="*/ 23 w 258"/>
                <a:gd name="T11" fmla="*/ 114 h 183"/>
                <a:gd name="T12" fmla="*/ 23 w 258"/>
                <a:gd name="T13" fmla="*/ 100 h 183"/>
                <a:gd name="T14" fmla="*/ 23 w 258"/>
                <a:gd name="T15" fmla="*/ 85 h 183"/>
                <a:gd name="T16" fmla="*/ 45 w 258"/>
                <a:gd name="T17" fmla="*/ 72 h 183"/>
                <a:gd name="T18" fmla="*/ 45 w 258"/>
                <a:gd name="T19" fmla="*/ 43 h 183"/>
                <a:gd name="T20" fmla="*/ 67 w 258"/>
                <a:gd name="T21" fmla="*/ 30 h 183"/>
                <a:gd name="T22" fmla="*/ 89 w 258"/>
                <a:gd name="T23" fmla="*/ 30 h 183"/>
                <a:gd name="T24" fmla="*/ 109 w 258"/>
                <a:gd name="T25" fmla="*/ 0 h 183"/>
                <a:gd name="T26" fmla="*/ 120 w 258"/>
                <a:gd name="T27" fmla="*/ 0 h 183"/>
                <a:gd name="T28" fmla="*/ 134 w 258"/>
                <a:gd name="T29" fmla="*/ 0 h 183"/>
                <a:gd name="T30" fmla="*/ 145 w 258"/>
                <a:gd name="T31" fmla="*/ 30 h 183"/>
                <a:gd name="T32" fmla="*/ 157 w 258"/>
                <a:gd name="T33" fmla="*/ 30 h 183"/>
                <a:gd name="T34" fmla="*/ 167 w 258"/>
                <a:gd name="T35" fmla="*/ 15 h 183"/>
                <a:gd name="T36" fmla="*/ 179 w 258"/>
                <a:gd name="T37" fmla="*/ 0 h 183"/>
                <a:gd name="T38" fmla="*/ 199 w 258"/>
                <a:gd name="T39" fmla="*/ 15 h 183"/>
                <a:gd name="T40" fmla="*/ 212 w 258"/>
                <a:gd name="T41" fmla="*/ 0 h 183"/>
                <a:gd name="T42" fmla="*/ 223 w 258"/>
                <a:gd name="T43" fmla="*/ 0 h 183"/>
                <a:gd name="T44" fmla="*/ 234 w 258"/>
                <a:gd name="T45" fmla="*/ 0 h 183"/>
                <a:gd name="T46" fmla="*/ 254 w 258"/>
                <a:gd name="T47" fmla="*/ 15 h 183"/>
                <a:gd name="T48" fmla="*/ 244 w 258"/>
                <a:gd name="T49" fmla="*/ 43 h 183"/>
                <a:gd name="T50" fmla="*/ 254 w 258"/>
                <a:gd name="T51" fmla="*/ 43 h 183"/>
                <a:gd name="T52" fmla="*/ 268 w 258"/>
                <a:gd name="T53" fmla="*/ 43 h 183"/>
                <a:gd name="T54" fmla="*/ 287 w 258"/>
                <a:gd name="T55" fmla="*/ 30 h 183"/>
                <a:gd name="T56" fmla="*/ 299 w 258"/>
                <a:gd name="T57" fmla="*/ 43 h 183"/>
                <a:gd name="T58" fmla="*/ 299 w 258"/>
                <a:gd name="T59" fmla="*/ 57 h 183"/>
                <a:gd name="T60" fmla="*/ 223 w 258"/>
                <a:gd name="T61" fmla="*/ 100 h 183"/>
                <a:gd name="T62" fmla="*/ 223 w 258"/>
                <a:gd name="T63" fmla="*/ 152 h 183"/>
                <a:gd name="T64" fmla="*/ 234 w 258"/>
                <a:gd name="T65" fmla="*/ 152 h 183"/>
                <a:gd name="T66" fmla="*/ 244 w 258"/>
                <a:gd name="T67" fmla="*/ 170 h 183"/>
                <a:gd name="T68" fmla="*/ 223 w 258"/>
                <a:gd name="T69" fmla="*/ 170 h 183"/>
                <a:gd name="T70" fmla="*/ 212 w 258"/>
                <a:gd name="T71" fmla="*/ 195 h 183"/>
                <a:gd name="T72" fmla="*/ 199 w 258"/>
                <a:gd name="T73" fmla="*/ 211 h 183"/>
                <a:gd name="T74" fmla="*/ 179 w 258"/>
                <a:gd name="T75" fmla="*/ 195 h 183"/>
                <a:gd name="T76" fmla="*/ 167 w 258"/>
                <a:gd name="T77" fmla="*/ 195 h 183"/>
                <a:gd name="T78" fmla="*/ 157 w 258"/>
                <a:gd name="T79" fmla="*/ 226 h 183"/>
                <a:gd name="T80" fmla="*/ 145 w 258"/>
                <a:gd name="T81" fmla="*/ 211 h 183"/>
                <a:gd name="T82" fmla="*/ 134 w 258"/>
                <a:gd name="T83" fmla="*/ 240 h 183"/>
                <a:gd name="T84" fmla="*/ 120 w 258"/>
                <a:gd name="T85" fmla="*/ 268 h 183"/>
                <a:gd name="T86" fmla="*/ 101 w 258"/>
                <a:gd name="T87" fmla="*/ 251 h 183"/>
                <a:gd name="T88" fmla="*/ 79 w 258"/>
                <a:gd name="T89" fmla="*/ 226 h 183"/>
                <a:gd name="T90" fmla="*/ 56 w 258"/>
                <a:gd name="T91" fmla="*/ 226 h 183"/>
                <a:gd name="T92" fmla="*/ 45 w 258"/>
                <a:gd name="T93" fmla="*/ 226 h 183"/>
                <a:gd name="T94" fmla="*/ 45 w 258"/>
                <a:gd name="T95" fmla="*/ 195 h 183"/>
                <a:gd name="T96" fmla="*/ 45 w 258"/>
                <a:gd name="T97" fmla="*/ 183 h 183"/>
                <a:gd name="T98" fmla="*/ 34 w 258"/>
                <a:gd name="T99" fmla="*/ 195 h 18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58" h="183">
                  <a:moveTo>
                    <a:pt x="29" y="133"/>
                  </a:moveTo>
                  <a:lnTo>
                    <a:pt x="20" y="125"/>
                  </a:lnTo>
                  <a:lnTo>
                    <a:pt x="10" y="116"/>
                  </a:lnTo>
                  <a:lnTo>
                    <a:pt x="0" y="116"/>
                  </a:lnTo>
                  <a:lnTo>
                    <a:pt x="0" y="87"/>
                  </a:lnTo>
                  <a:lnTo>
                    <a:pt x="20" y="77"/>
                  </a:lnTo>
                  <a:lnTo>
                    <a:pt x="20" y="68"/>
                  </a:lnTo>
                  <a:lnTo>
                    <a:pt x="20" y="58"/>
                  </a:lnTo>
                  <a:lnTo>
                    <a:pt x="39" y="48"/>
                  </a:lnTo>
                  <a:lnTo>
                    <a:pt x="39" y="29"/>
                  </a:lnTo>
                  <a:lnTo>
                    <a:pt x="58" y="20"/>
                  </a:lnTo>
                  <a:lnTo>
                    <a:pt x="77" y="20"/>
                  </a:lnTo>
                  <a:lnTo>
                    <a:pt x="94" y="0"/>
                  </a:lnTo>
                  <a:lnTo>
                    <a:pt x="104" y="0"/>
                  </a:lnTo>
                  <a:lnTo>
                    <a:pt x="116" y="0"/>
                  </a:lnTo>
                  <a:lnTo>
                    <a:pt x="125" y="20"/>
                  </a:lnTo>
                  <a:lnTo>
                    <a:pt x="135" y="20"/>
                  </a:lnTo>
                  <a:lnTo>
                    <a:pt x="144" y="10"/>
                  </a:lnTo>
                  <a:lnTo>
                    <a:pt x="154" y="0"/>
                  </a:lnTo>
                  <a:lnTo>
                    <a:pt x="171" y="10"/>
                  </a:lnTo>
                  <a:lnTo>
                    <a:pt x="183" y="0"/>
                  </a:lnTo>
                  <a:lnTo>
                    <a:pt x="192" y="0"/>
                  </a:lnTo>
                  <a:lnTo>
                    <a:pt x="202" y="0"/>
                  </a:lnTo>
                  <a:lnTo>
                    <a:pt x="219" y="10"/>
                  </a:lnTo>
                  <a:lnTo>
                    <a:pt x="210" y="29"/>
                  </a:lnTo>
                  <a:lnTo>
                    <a:pt x="219" y="29"/>
                  </a:lnTo>
                  <a:lnTo>
                    <a:pt x="231" y="29"/>
                  </a:lnTo>
                  <a:lnTo>
                    <a:pt x="248" y="20"/>
                  </a:lnTo>
                  <a:lnTo>
                    <a:pt x="258" y="29"/>
                  </a:lnTo>
                  <a:lnTo>
                    <a:pt x="258" y="39"/>
                  </a:lnTo>
                  <a:lnTo>
                    <a:pt x="192" y="68"/>
                  </a:lnTo>
                  <a:lnTo>
                    <a:pt x="192" y="104"/>
                  </a:lnTo>
                  <a:lnTo>
                    <a:pt x="202" y="104"/>
                  </a:lnTo>
                  <a:lnTo>
                    <a:pt x="210" y="116"/>
                  </a:lnTo>
                  <a:lnTo>
                    <a:pt x="192" y="116"/>
                  </a:lnTo>
                  <a:lnTo>
                    <a:pt x="183" y="133"/>
                  </a:lnTo>
                  <a:lnTo>
                    <a:pt x="171" y="144"/>
                  </a:lnTo>
                  <a:lnTo>
                    <a:pt x="154" y="133"/>
                  </a:lnTo>
                  <a:lnTo>
                    <a:pt x="144" y="133"/>
                  </a:lnTo>
                  <a:lnTo>
                    <a:pt x="135" y="154"/>
                  </a:lnTo>
                  <a:lnTo>
                    <a:pt x="125" y="144"/>
                  </a:lnTo>
                  <a:lnTo>
                    <a:pt x="116" y="164"/>
                  </a:lnTo>
                  <a:lnTo>
                    <a:pt x="104" y="183"/>
                  </a:lnTo>
                  <a:lnTo>
                    <a:pt x="87" y="171"/>
                  </a:lnTo>
                  <a:lnTo>
                    <a:pt x="68" y="154"/>
                  </a:lnTo>
                  <a:lnTo>
                    <a:pt x="48" y="154"/>
                  </a:lnTo>
                  <a:lnTo>
                    <a:pt x="39" y="154"/>
                  </a:lnTo>
                  <a:lnTo>
                    <a:pt x="39" y="133"/>
                  </a:lnTo>
                  <a:lnTo>
                    <a:pt x="39" y="125"/>
                  </a:lnTo>
                  <a:lnTo>
                    <a:pt x="29" y="133"/>
                  </a:lnTo>
                  <a:close/>
                </a:path>
              </a:pathLst>
            </a:custGeom>
            <a:solidFill>
              <a:srgbClr val="D1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646" name="Freeform 115"/>
            <p:cNvSpPr>
              <a:spLocks/>
            </p:cNvSpPr>
            <p:nvPr/>
          </p:nvSpPr>
          <p:spPr bwMode="auto">
            <a:xfrm>
              <a:off x="1257" y="2868"/>
              <a:ext cx="271" cy="208"/>
            </a:xfrm>
            <a:custGeom>
              <a:avLst/>
              <a:gdLst>
                <a:gd name="T0" fmla="*/ 34 w 258"/>
                <a:gd name="T1" fmla="*/ 195 h 183"/>
                <a:gd name="T2" fmla="*/ 23 w 258"/>
                <a:gd name="T3" fmla="*/ 183 h 183"/>
                <a:gd name="T4" fmla="*/ 13 w 258"/>
                <a:gd name="T5" fmla="*/ 170 h 183"/>
                <a:gd name="T6" fmla="*/ 0 w 258"/>
                <a:gd name="T7" fmla="*/ 170 h 183"/>
                <a:gd name="T8" fmla="*/ 0 w 258"/>
                <a:gd name="T9" fmla="*/ 128 h 183"/>
                <a:gd name="T10" fmla="*/ 23 w 258"/>
                <a:gd name="T11" fmla="*/ 114 h 183"/>
                <a:gd name="T12" fmla="*/ 23 w 258"/>
                <a:gd name="T13" fmla="*/ 100 h 183"/>
                <a:gd name="T14" fmla="*/ 23 w 258"/>
                <a:gd name="T15" fmla="*/ 85 h 183"/>
                <a:gd name="T16" fmla="*/ 45 w 258"/>
                <a:gd name="T17" fmla="*/ 72 h 183"/>
                <a:gd name="T18" fmla="*/ 45 w 258"/>
                <a:gd name="T19" fmla="*/ 43 h 183"/>
                <a:gd name="T20" fmla="*/ 67 w 258"/>
                <a:gd name="T21" fmla="*/ 30 h 183"/>
                <a:gd name="T22" fmla="*/ 89 w 258"/>
                <a:gd name="T23" fmla="*/ 30 h 183"/>
                <a:gd name="T24" fmla="*/ 109 w 258"/>
                <a:gd name="T25" fmla="*/ 0 h 183"/>
                <a:gd name="T26" fmla="*/ 120 w 258"/>
                <a:gd name="T27" fmla="*/ 0 h 183"/>
                <a:gd name="T28" fmla="*/ 134 w 258"/>
                <a:gd name="T29" fmla="*/ 0 h 183"/>
                <a:gd name="T30" fmla="*/ 145 w 258"/>
                <a:gd name="T31" fmla="*/ 30 h 183"/>
                <a:gd name="T32" fmla="*/ 157 w 258"/>
                <a:gd name="T33" fmla="*/ 30 h 183"/>
                <a:gd name="T34" fmla="*/ 167 w 258"/>
                <a:gd name="T35" fmla="*/ 15 h 183"/>
                <a:gd name="T36" fmla="*/ 179 w 258"/>
                <a:gd name="T37" fmla="*/ 0 h 183"/>
                <a:gd name="T38" fmla="*/ 199 w 258"/>
                <a:gd name="T39" fmla="*/ 15 h 183"/>
                <a:gd name="T40" fmla="*/ 212 w 258"/>
                <a:gd name="T41" fmla="*/ 0 h 183"/>
                <a:gd name="T42" fmla="*/ 223 w 258"/>
                <a:gd name="T43" fmla="*/ 0 h 183"/>
                <a:gd name="T44" fmla="*/ 234 w 258"/>
                <a:gd name="T45" fmla="*/ 0 h 183"/>
                <a:gd name="T46" fmla="*/ 254 w 258"/>
                <a:gd name="T47" fmla="*/ 15 h 183"/>
                <a:gd name="T48" fmla="*/ 244 w 258"/>
                <a:gd name="T49" fmla="*/ 43 h 183"/>
                <a:gd name="T50" fmla="*/ 254 w 258"/>
                <a:gd name="T51" fmla="*/ 43 h 183"/>
                <a:gd name="T52" fmla="*/ 268 w 258"/>
                <a:gd name="T53" fmla="*/ 43 h 183"/>
                <a:gd name="T54" fmla="*/ 287 w 258"/>
                <a:gd name="T55" fmla="*/ 30 h 183"/>
                <a:gd name="T56" fmla="*/ 299 w 258"/>
                <a:gd name="T57" fmla="*/ 43 h 183"/>
                <a:gd name="T58" fmla="*/ 299 w 258"/>
                <a:gd name="T59" fmla="*/ 57 h 183"/>
                <a:gd name="T60" fmla="*/ 223 w 258"/>
                <a:gd name="T61" fmla="*/ 100 h 183"/>
                <a:gd name="T62" fmla="*/ 223 w 258"/>
                <a:gd name="T63" fmla="*/ 152 h 183"/>
                <a:gd name="T64" fmla="*/ 234 w 258"/>
                <a:gd name="T65" fmla="*/ 152 h 183"/>
                <a:gd name="T66" fmla="*/ 244 w 258"/>
                <a:gd name="T67" fmla="*/ 170 h 183"/>
                <a:gd name="T68" fmla="*/ 223 w 258"/>
                <a:gd name="T69" fmla="*/ 170 h 183"/>
                <a:gd name="T70" fmla="*/ 212 w 258"/>
                <a:gd name="T71" fmla="*/ 195 h 183"/>
                <a:gd name="T72" fmla="*/ 199 w 258"/>
                <a:gd name="T73" fmla="*/ 211 h 183"/>
                <a:gd name="T74" fmla="*/ 179 w 258"/>
                <a:gd name="T75" fmla="*/ 195 h 183"/>
                <a:gd name="T76" fmla="*/ 167 w 258"/>
                <a:gd name="T77" fmla="*/ 195 h 183"/>
                <a:gd name="T78" fmla="*/ 157 w 258"/>
                <a:gd name="T79" fmla="*/ 226 h 183"/>
                <a:gd name="T80" fmla="*/ 145 w 258"/>
                <a:gd name="T81" fmla="*/ 211 h 183"/>
                <a:gd name="T82" fmla="*/ 134 w 258"/>
                <a:gd name="T83" fmla="*/ 240 h 183"/>
                <a:gd name="T84" fmla="*/ 120 w 258"/>
                <a:gd name="T85" fmla="*/ 268 h 183"/>
                <a:gd name="T86" fmla="*/ 101 w 258"/>
                <a:gd name="T87" fmla="*/ 251 h 183"/>
                <a:gd name="T88" fmla="*/ 79 w 258"/>
                <a:gd name="T89" fmla="*/ 226 h 183"/>
                <a:gd name="T90" fmla="*/ 56 w 258"/>
                <a:gd name="T91" fmla="*/ 226 h 183"/>
                <a:gd name="T92" fmla="*/ 45 w 258"/>
                <a:gd name="T93" fmla="*/ 226 h 183"/>
                <a:gd name="T94" fmla="*/ 45 w 258"/>
                <a:gd name="T95" fmla="*/ 195 h 183"/>
                <a:gd name="T96" fmla="*/ 45 w 258"/>
                <a:gd name="T97" fmla="*/ 183 h 183"/>
                <a:gd name="T98" fmla="*/ 34 w 258"/>
                <a:gd name="T99" fmla="*/ 195 h 18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58" h="183">
                  <a:moveTo>
                    <a:pt x="29" y="133"/>
                  </a:moveTo>
                  <a:lnTo>
                    <a:pt x="20" y="125"/>
                  </a:lnTo>
                  <a:lnTo>
                    <a:pt x="10" y="116"/>
                  </a:lnTo>
                  <a:lnTo>
                    <a:pt x="0" y="116"/>
                  </a:lnTo>
                  <a:lnTo>
                    <a:pt x="0" y="87"/>
                  </a:lnTo>
                  <a:lnTo>
                    <a:pt x="20" y="77"/>
                  </a:lnTo>
                  <a:lnTo>
                    <a:pt x="20" y="68"/>
                  </a:lnTo>
                  <a:lnTo>
                    <a:pt x="20" y="58"/>
                  </a:lnTo>
                  <a:lnTo>
                    <a:pt x="39" y="48"/>
                  </a:lnTo>
                  <a:lnTo>
                    <a:pt x="39" y="29"/>
                  </a:lnTo>
                  <a:lnTo>
                    <a:pt x="58" y="20"/>
                  </a:lnTo>
                  <a:lnTo>
                    <a:pt x="77" y="20"/>
                  </a:lnTo>
                  <a:lnTo>
                    <a:pt x="94" y="0"/>
                  </a:lnTo>
                  <a:lnTo>
                    <a:pt x="104" y="0"/>
                  </a:lnTo>
                  <a:lnTo>
                    <a:pt x="116" y="0"/>
                  </a:lnTo>
                  <a:lnTo>
                    <a:pt x="125" y="20"/>
                  </a:lnTo>
                  <a:lnTo>
                    <a:pt x="135" y="20"/>
                  </a:lnTo>
                  <a:lnTo>
                    <a:pt x="144" y="10"/>
                  </a:lnTo>
                  <a:lnTo>
                    <a:pt x="154" y="0"/>
                  </a:lnTo>
                  <a:lnTo>
                    <a:pt x="171" y="10"/>
                  </a:lnTo>
                  <a:lnTo>
                    <a:pt x="183" y="0"/>
                  </a:lnTo>
                  <a:lnTo>
                    <a:pt x="192" y="0"/>
                  </a:lnTo>
                  <a:lnTo>
                    <a:pt x="202" y="0"/>
                  </a:lnTo>
                  <a:lnTo>
                    <a:pt x="219" y="10"/>
                  </a:lnTo>
                  <a:lnTo>
                    <a:pt x="210" y="29"/>
                  </a:lnTo>
                  <a:lnTo>
                    <a:pt x="219" y="29"/>
                  </a:lnTo>
                  <a:lnTo>
                    <a:pt x="231" y="29"/>
                  </a:lnTo>
                  <a:lnTo>
                    <a:pt x="248" y="20"/>
                  </a:lnTo>
                  <a:lnTo>
                    <a:pt x="258" y="29"/>
                  </a:lnTo>
                  <a:lnTo>
                    <a:pt x="258" y="39"/>
                  </a:lnTo>
                  <a:lnTo>
                    <a:pt x="192" y="68"/>
                  </a:lnTo>
                  <a:lnTo>
                    <a:pt x="192" y="104"/>
                  </a:lnTo>
                  <a:lnTo>
                    <a:pt x="202" y="104"/>
                  </a:lnTo>
                  <a:lnTo>
                    <a:pt x="210" y="116"/>
                  </a:lnTo>
                  <a:lnTo>
                    <a:pt x="192" y="116"/>
                  </a:lnTo>
                  <a:lnTo>
                    <a:pt x="183" y="133"/>
                  </a:lnTo>
                  <a:lnTo>
                    <a:pt x="171" y="144"/>
                  </a:lnTo>
                  <a:lnTo>
                    <a:pt x="154" y="133"/>
                  </a:lnTo>
                  <a:lnTo>
                    <a:pt x="144" y="133"/>
                  </a:lnTo>
                  <a:lnTo>
                    <a:pt x="135" y="154"/>
                  </a:lnTo>
                  <a:lnTo>
                    <a:pt x="125" y="144"/>
                  </a:lnTo>
                  <a:lnTo>
                    <a:pt x="116" y="164"/>
                  </a:lnTo>
                  <a:lnTo>
                    <a:pt x="104" y="183"/>
                  </a:lnTo>
                  <a:lnTo>
                    <a:pt x="87" y="171"/>
                  </a:lnTo>
                  <a:lnTo>
                    <a:pt x="68" y="154"/>
                  </a:lnTo>
                  <a:lnTo>
                    <a:pt x="48" y="154"/>
                  </a:lnTo>
                  <a:lnTo>
                    <a:pt x="39" y="154"/>
                  </a:lnTo>
                  <a:lnTo>
                    <a:pt x="39" y="133"/>
                  </a:lnTo>
                  <a:lnTo>
                    <a:pt x="39" y="125"/>
                  </a:lnTo>
                  <a:lnTo>
                    <a:pt x="29" y="133"/>
                  </a:lnTo>
                </a:path>
              </a:pathLst>
            </a:custGeom>
            <a:noFill/>
            <a:ln w="3175">
              <a:solidFill>
                <a:srgbClr val="7F7F7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647" name="Freeform 116"/>
            <p:cNvSpPr>
              <a:spLocks/>
            </p:cNvSpPr>
            <p:nvPr/>
          </p:nvSpPr>
          <p:spPr bwMode="auto">
            <a:xfrm>
              <a:off x="584" y="874"/>
              <a:ext cx="5031" cy="2804"/>
            </a:xfrm>
            <a:custGeom>
              <a:avLst/>
              <a:gdLst>
                <a:gd name="T0" fmla="*/ 2670 w 4798"/>
                <a:gd name="T1" fmla="*/ 3057 h 2469"/>
                <a:gd name="T2" fmla="*/ 2901 w 4798"/>
                <a:gd name="T3" fmla="*/ 3000 h 2469"/>
                <a:gd name="T4" fmla="*/ 3306 w 4798"/>
                <a:gd name="T5" fmla="*/ 3128 h 2469"/>
                <a:gd name="T6" fmla="*/ 3735 w 4798"/>
                <a:gd name="T7" fmla="*/ 3128 h 2469"/>
                <a:gd name="T8" fmla="*/ 3944 w 4798"/>
                <a:gd name="T9" fmla="*/ 2778 h 2469"/>
                <a:gd name="T10" fmla="*/ 4407 w 4798"/>
                <a:gd name="T11" fmla="*/ 3018 h 2469"/>
                <a:gd name="T12" fmla="*/ 4705 w 4798"/>
                <a:gd name="T13" fmla="*/ 3167 h 2469"/>
                <a:gd name="T14" fmla="*/ 4625 w 4798"/>
                <a:gd name="T15" fmla="*/ 3559 h 2469"/>
                <a:gd name="T16" fmla="*/ 4880 w 4798"/>
                <a:gd name="T17" fmla="*/ 3268 h 2469"/>
                <a:gd name="T18" fmla="*/ 4901 w 4798"/>
                <a:gd name="T19" fmla="*/ 2694 h 2469"/>
                <a:gd name="T20" fmla="*/ 4681 w 4798"/>
                <a:gd name="T21" fmla="*/ 2459 h 2469"/>
                <a:gd name="T22" fmla="*/ 4582 w 4798"/>
                <a:gd name="T23" fmla="*/ 2151 h 2469"/>
                <a:gd name="T24" fmla="*/ 4792 w 4798"/>
                <a:gd name="T25" fmla="*/ 1785 h 2469"/>
                <a:gd name="T26" fmla="*/ 4980 w 4798"/>
                <a:gd name="T27" fmla="*/ 1563 h 2469"/>
                <a:gd name="T28" fmla="*/ 5098 w 4798"/>
                <a:gd name="T29" fmla="*/ 1229 h 2469"/>
                <a:gd name="T30" fmla="*/ 5176 w 4798"/>
                <a:gd name="T31" fmla="*/ 1272 h 2469"/>
                <a:gd name="T32" fmla="*/ 5243 w 4798"/>
                <a:gd name="T33" fmla="*/ 1816 h 2469"/>
                <a:gd name="T34" fmla="*/ 5509 w 4798"/>
                <a:gd name="T35" fmla="*/ 1939 h 2469"/>
                <a:gd name="T36" fmla="*/ 5439 w 4798"/>
                <a:gd name="T37" fmla="*/ 1510 h 2469"/>
                <a:gd name="T38" fmla="*/ 5262 w 4798"/>
                <a:gd name="T39" fmla="*/ 1158 h 2469"/>
                <a:gd name="T40" fmla="*/ 5374 w 4798"/>
                <a:gd name="T41" fmla="*/ 825 h 2469"/>
                <a:gd name="T42" fmla="*/ 5262 w 4798"/>
                <a:gd name="T43" fmla="*/ 488 h 2469"/>
                <a:gd name="T44" fmla="*/ 5286 w 4798"/>
                <a:gd name="T45" fmla="*/ 253 h 2469"/>
                <a:gd name="T46" fmla="*/ 5339 w 4798"/>
                <a:gd name="T47" fmla="*/ 0 h 2469"/>
                <a:gd name="T48" fmla="*/ 5010 w 4798"/>
                <a:gd name="T49" fmla="*/ 183 h 2469"/>
                <a:gd name="T50" fmla="*/ 4779 w 4798"/>
                <a:gd name="T51" fmla="*/ 517 h 2469"/>
                <a:gd name="T52" fmla="*/ 4462 w 4798"/>
                <a:gd name="T53" fmla="*/ 684 h 2469"/>
                <a:gd name="T54" fmla="*/ 4153 w 4798"/>
                <a:gd name="T55" fmla="*/ 825 h 2469"/>
                <a:gd name="T56" fmla="*/ 4010 w 4798"/>
                <a:gd name="T57" fmla="*/ 1006 h 2469"/>
                <a:gd name="T58" fmla="*/ 3758 w 4798"/>
                <a:gd name="T59" fmla="*/ 951 h 2469"/>
                <a:gd name="T60" fmla="*/ 3405 w 4798"/>
                <a:gd name="T61" fmla="*/ 1036 h 2469"/>
                <a:gd name="T62" fmla="*/ 3297 w 4798"/>
                <a:gd name="T63" fmla="*/ 714 h 2469"/>
                <a:gd name="T64" fmla="*/ 2934 w 4798"/>
                <a:gd name="T65" fmla="*/ 796 h 2469"/>
                <a:gd name="T66" fmla="*/ 2658 w 4798"/>
                <a:gd name="T67" fmla="*/ 979 h 2469"/>
                <a:gd name="T68" fmla="*/ 2636 w 4798"/>
                <a:gd name="T69" fmla="*/ 1048 h 2469"/>
                <a:gd name="T70" fmla="*/ 2528 w 4798"/>
                <a:gd name="T71" fmla="*/ 895 h 2469"/>
                <a:gd name="T72" fmla="*/ 2440 w 4798"/>
                <a:gd name="T73" fmla="*/ 1356 h 2469"/>
                <a:gd name="T74" fmla="*/ 2229 w 4798"/>
                <a:gd name="T75" fmla="*/ 1328 h 2469"/>
                <a:gd name="T76" fmla="*/ 2450 w 4798"/>
                <a:gd name="T77" fmla="*/ 909 h 2469"/>
                <a:gd name="T78" fmla="*/ 2208 w 4798"/>
                <a:gd name="T79" fmla="*/ 1158 h 2469"/>
                <a:gd name="T80" fmla="*/ 1989 w 4798"/>
                <a:gd name="T81" fmla="*/ 922 h 2469"/>
                <a:gd name="T82" fmla="*/ 1701 w 4798"/>
                <a:gd name="T83" fmla="*/ 768 h 2469"/>
                <a:gd name="T84" fmla="*/ 1559 w 4798"/>
                <a:gd name="T85" fmla="*/ 658 h 2469"/>
                <a:gd name="T86" fmla="*/ 1284 w 4798"/>
                <a:gd name="T87" fmla="*/ 587 h 2469"/>
                <a:gd name="T88" fmla="*/ 1374 w 4798"/>
                <a:gd name="T89" fmla="*/ 434 h 2469"/>
                <a:gd name="T90" fmla="*/ 1559 w 4798"/>
                <a:gd name="T91" fmla="*/ 321 h 2469"/>
                <a:gd name="T92" fmla="*/ 1262 w 4798"/>
                <a:gd name="T93" fmla="*/ 238 h 2469"/>
                <a:gd name="T94" fmla="*/ 888 w 4798"/>
                <a:gd name="T95" fmla="*/ 419 h 2469"/>
                <a:gd name="T96" fmla="*/ 603 w 4798"/>
                <a:gd name="T97" fmla="*/ 529 h 2469"/>
                <a:gd name="T98" fmla="*/ 442 w 4798"/>
                <a:gd name="T99" fmla="*/ 897 h 2469"/>
                <a:gd name="T100" fmla="*/ 307 w 4798"/>
                <a:gd name="T101" fmla="*/ 1246 h 2469"/>
                <a:gd name="T102" fmla="*/ 174 w 4798"/>
                <a:gd name="T103" fmla="*/ 1534 h 2469"/>
                <a:gd name="T104" fmla="*/ 7 w 4798"/>
                <a:gd name="T105" fmla="*/ 1675 h 2469"/>
                <a:gd name="T106" fmla="*/ 118 w 4798"/>
                <a:gd name="T107" fmla="*/ 2233 h 2469"/>
                <a:gd name="T108" fmla="*/ 307 w 4798"/>
                <a:gd name="T109" fmla="*/ 2109 h 2469"/>
                <a:gd name="T110" fmla="*/ 527 w 4798"/>
                <a:gd name="T111" fmla="*/ 1861 h 2469"/>
                <a:gd name="T112" fmla="*/ 888 w 4798"/>
                <a:gd name="T113" fmla="*/ 1910 h 2469"/>
                <a:gd name="T114" fmla="*/ 1181 w 4798"/>
                <a:gd name="T115" fmla="*/ 2318 h 2469"/>
                <a:gd name="T116" fmla="*/ 1524 w 4798"/>
                <a:gd name="T117" fmla="*/ 2174 h 2469"/>
                <a:gd name="T118" fmla="*/ 1794 w 4798"/>
                <a:gd name="T119" fmla="*/ 2418 h 2469"/>
                <a:gd name="T120" fmla="*/ 2028 w 4798"/>
                <a:gd name="T121" fmla="*/ 2816 h 246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4798" h="2469">
                  <a:moveTo>
                    <a:pt x="1991" y="2121"/>
                  </a:moveTo>
                  <a:lnTo>
                    <a:pt x="2020" y="2125"/>
                  </a:lnTo>
                  <a:lnTo>
                    <a:pt x="2049" y="2125"/>
                  </a:lnTo>
                  <a:lnTo>
                    <a:pt x="2097" y="2115"/>
                  </a:lnTo>
                  <a:lnTo>
                    <a:pt x="2135" y="2106"/>
                  </a:lnTo>
                  <a:lnTo>
                    <a:pt x="2172" y="2096"/>
                  </a:lnTo>
                  <a:lnTo>
                    <a:pt x="2200" y="2069"/>
                  </a:lnTo>
                  <a:lnTo>
                    <a:pt x="2229" y="2069"/>
                  </a:lnTo>
                  <a:lnTo>
                    <a:pt x="2260" y="2077"/>
                  </a:lnTo>
                  <a:lnTo>
                    <a:pt x="2287" y="2087"/>
                  </a:lnTo>
                  <a:lnTo>
                    <a:pt x="2316" y="2087"/>
                  </a:lnTo>
                  <a:lnTo>
                    <a:pt x="2325" y="2115"/>
                  </a:lnTo>
                  <a:lnTo>
                    <a:pt x="2354" y="2144"/>
                  </a:lnTo>
                  <a:lnTo>
                    <a:pt x="2383" y="2154"/>
                  </a:lnTo>
                  <a:lnTo>
                    <a:pt x="2411" y="2154"/>
                  </a:lnTo>
                  <a:lnTo>
                    <a:pt x="2438" y="2163"/>
                  </a:lnTo>
                  <a:lnTo>
                    <a:pt x="2467" y="2154"/>
                  </a:lnTo>
                  <a:lnTo>
                    <a:pt x="2496" y="2154"/>
                  </a:lnTo>
                  <a:lnTo>
                    <a:pt x="2505" y="2125"/>
                  </a:lnTo>
                  <a:lnTo>
                    <a:pt x="2479" y="2106"/>
                  </a:lnTo>
                  <a:lnTo>
                    <a:pt x="2505" y="2087"/>
                  </a:lnTo>
                  <a:lnTo>
                    <a:pt x="2517" y="2048"/>
                  </a:lnTo>
                  <a:lnTo>
                    <a:pt x="2534" y="2021"/>
                  </a:lnTo>
                  <a:lnTo>
                    <a:pt x="2563" y="2039"/>
                  </a:lnTo>
                  <a:lnTo>
                    <a:pt x="2592" y="2039"/>
                  </a:lnTo>
                  <a:lnTo>
                    <a:pt x="2659" y="2077"/>
                  </a:lnTo>
                  <a:lnTo>
                    <a:pt x="2669" y="2106"/>
                  </a:lnTo>
                  <a:lnTo>
                    <a:pt x="2707" y="2154"/>
                  </a:lnTo>
                  <a:lnTo>
                    <a:pt x="2745" y="2163"/>
                  </a:lnTo>
                  <a:lnTo>
                    <a:pt x="2774" y="2144"/>
                  </a:lnTo>
                  <a:lnTo>
                    <a:pt x="2803" y="2125"/>
                  </a:lnTo>
                  <a:lnTo>
                    <a:pt x="2830" y="2144"/>
                  </a:lnTo>
                  <a:lnTo>
                    <a:pt x="2868" y="2135"/>
                  </a:lnTo>
                  <a:lnTo>
                    <a:pt x="2897" y="2144"/>
                  </a:lnTo>
                  <a:lnTo>
                    <a:pt x="2906" y="2183"/>
                  </a:lnTo>
                  <a:lnTo>
                    <a:pt x="2964" y="2202"/>
                  </a:lnTo>
                  <a:lnTo>
                    <a:pt x="2993" y="2202"/>
                  </a:lnTo>
                  <a:lnTo>
                    <a:pt x="3031" y="2202"/>
                  </a:lnTo>
                  <a:lnTo>
                    <a:pt x="3079" y="2173"/>
                  </a:lnTo>
                  <a:lnTo>
                    <a:pt x="3106" y="2173"/>
                  </a:lnTo>
                  <a:lnTo>
                    <a:pt x="3135" y="2144"/>
                  </a:lnTo>
                  <a:lnTo>
                    <a:pt x="3173" y="2125"/>
                  </a:lnTo>
                  <a:lnTo>
                    <a:pt x="3212" y="2144"/>
                  </a:lnTo>
                  <a:lnTo>
                    <a:pt x="3240" y="2135"/>
                  </a:lnTo>
                  <a:lnTo>
                    <a:pt x="3269" y="2144"/>
                  </a:lnTo>
                  <a:lnTo>
                    <a:pt x="3298" y="2144"/>
                  </a:lnTo>
                  <a:lnTo>
                    <a:pt x="3327" y="2154"/>
                  </a:lnTo>
                  <a:lnTo>
                    <a:pt x="3365" y="2135"/>
                  </a:lnTo>
                  <a:lnTo>
                    <a:pt x="3384" y="2106"/>
                  </a:lnTo>
                  <a:lnTo>
                    <a:pt x="3384" y="2069"/>
                  </a:lnTo>
                  <a:lnTo>
                    <a:pt x="3392" y="2031"/>
                  </a:lnTo>
                  <a:lnTo>
                    <a:pt x="3403" y="1993"/>
                  </a:lnTo>
                  <a:lnTo>
                    <a:pt x="3403" y="1945"/>
                  </a:lnTo>
                  <a:lnTo>
                    <a:pt x="3375" y="1935"/>
                  </a:lnTo>
                  <a:lnTo>
                    <a:pt x="3421" y="1897"/>
                  </a:lnTo>
                  <a:lnTo>
                    <a:pt x="3451" y="1877"/>
                  </a:lnTo>
                  <a:lnTo>
                    <a:pt x="3488" y="1877"/>
                  </a:lnTo>
                  <a:lnTo>
                    <a:pt x="3524" y="1887"/>
                  </a:lnTo>
                  <a:lnTo>
                    <a:pt x="3565" y="1887"/>
                  </a:lnTo>
                  <a:lnTo>
                    <a:pt x="3622" y="1906"/>
                  </a:lnTo>
                  <a:lnTo>
                    <a:pt x="3661" y="1964"/>
                  </a:lnTo>
                  <a:lnTo>
                    <a:pt x="3678" y="1993"/>
                  </a:lnTo>
                  <a:lnTo>
                    <a:pt x="3718" y="2039"/>
                  </a:lnTo>
                  <a:lnTo>
                    <a:pt x="3747" y="2069"/>
                  </a:lnTo>
                  <a:lnTo>
                    <a:pt x="3785" y="2060"/>
                  </a:lnTo>
                  <a:lnTo>
                    <a:pt x="3822" y="2060"/>
                  </a:lnTo>
                  <a:lnTo>
                    <a:pt x="3860" y="2069"/>
                  </a:lnTo>
                  <a:lnTo>
                    <a:pt x="3889" y="2087"/>
                  </a:lnTo>
                  <a:lnTo>
                    <a:pt x="3889" y="2115"/>
                  </a:lnTo>
                  <a:lnTo>
                    <a:pt x="3918" y="2135"/>
                  </a:lnTo>
                  <a:lnTo>
                    <a:pt x="3946" y="2125"/>
                  </a:lnTo>
                  <a:lnTo>
                    <a:pt x="3985" y="2115"/>
                  </a:lnTo>
                  <a:lnTo>
                    <a:pt x="4012" y="2077"/>
                  </a:lnTo>
                  <a:lnTo>
                    <a:pt x="4042" y="2048"/>
                  </a:lnTo>
                  <a:lnTo>
                    <a:pt x="4081" y="2087"/>
                  </a:lnTo>
                  <a:lnTo>
                    <a:pt x="4069" y="2125"/>
                  </a:lnTo>
                  <a:lnTo>
                    <a:pt x="4081" y="2163"/>
                  </a:lnTo>
                  <a:lnTo>
                    <a:pt x="4088" y="2202"/>
                  </a:lnTo>
                  <a:lnTo>
                    <a:pt x="4081" y="2231"/>
                  </a:lnTo>
                  <a:lnTo>
                    <a:pt x="4069" y="2259"/>
                  </a:lnTo>
                  <a:lnTo>
                    <a:pt x="4069" y="2288"/>
                  </a:lnTo>
                  <a:lnTo>
                    <a:pt x="4042" y="2296"/>
                  </a:lnTo>
                  <a:lnTo>
                    <a:pt x="4031" y="2269"/>
                  </a:lnTo>
                  <a:lnTo>
                    <a:pt x="4004" y="2288"/>
                  </a:lnTo>
                  <a:lnTo>
                    <a:pt x="3992" y="2317"/>
                  </a:lnTo>
                  <a:lnTo>
                    <a:pt x="4023" y="2363"/>
                  </a:lnTo>
                  <a:lnTo>
                    <a:pt x="4031" y="2401"/>
                  </a:lnTo>
                  <a:lnTo>
                    <a:pt x="4012" y="2430"/>
                  </a:lnTo>
                  <a:lnTo>
                    <a:pt x="4023" y="2469"/>
                  </a:lnTo>
                  <a:lnTo>
                    <a:pt x="4050" y="2440"/>
                  </a:lnTo>
                  <a:lnTo>
                    <a:pt x="4050" y="2411"/>
                  </a:lnTo>
                  <a:lnTo>
                    <a:pt x="4081" y="2382"/>
                  </a:lnTo>
                  <a:lnTo>
                    <a:pt x="4117" y="2401"/>
                  </a:lnTo>
                  <a:lnTo>
                    <a:pt x="4146" y="2392"/>
                  </a:lnTo>
                  <a:lnTo>
                    <a:pt x="4175" y="2353"/>
                  </a:lnTo>
                  <a:lnTo>
                    <a:pt x="4204" y="2334"/>
                  </a:lnTo>
                  <a:lnTo>
                    <a:pt x="4221" y="2296"/>
                  </a:lnTo>
                  <a:lnTo>
                    <a:pt x="4221" y="2269"/>
                  </a:lnTo>
                  <a:lnTo>
                    <a:pt x="4232" y="2231"/>
                  </a:lnTo>
                  <a:lnTo>
                    <a:pt x="4242" y="2202"/>
                  </a:lnTo>
                  <a:lnTo>
                    <a:pt x="4252" y="2163"/>
                  </a:lnTo>
                  <a:lnTo>
                    <a:pt x="4261" y="2135"/>
                  </a:lnTo>
                  <a:lnTo>
                    <a:pt x="4271" y="2106"/>
                  </a:lnTo>
                  <a:lnTo>
                    <a:pt x="4261" y="2069"/>
                  </a:lnTo>
                  <a:lnTo>
                    <a:pt x="4271" y="2031"/>
                  </a:lnTo>
                  <a:lnTo>
                    <a:pt x="4271" y="1983"/>
                  </a:lnTo>
                  <a:lnTo>
                    <a:pt x="4280" y="1935"/>
                  </a:lnTo>
                  <a:lnTo>
                    <a:pt x="4271" y="1897"/>
                  </a:lnTo>
                  <a:lnTo>
                    <a:pt x="4261" y="1868"/>
                  </a:lnTo>
                  <a:lnTo>
                    <a:pt x="4252" y="1839"/>
                  </a:lnTo>
                  <a:lnTo>
                    <a:pt x="4221" y="1810"/>
                  </a:lnTo>
                  <a:lnTo>
                    <a:pt x="4213" y="1781"/>
                  </a:lnTo>
                  <a:lnTo>
                    <a:pt x="4213" y="1745"/>
                  </a:lnTo>
                  <a:lnTo>
                    <a:pt x="4213" y="1714"/>
                  </a:lnTo>
                  <a:lnTo>
                    <a:pt x="4184" y="1687"/>
                  </a:lnTo>
                  <a:lnTo>
                    <a:pt x="4165" y="1649"/>
                  </a:lnTo>
                  <a:lnTo>
                    <a:pt x="4136" y="1639"/>
                  </a:lnTo>
                  <a:lnTo>
                    <a:pt x="4108" y="1620"/>
                  </a:lnTo>
                  <a:lnTo>
                    <a:pt x="4081" y="1611"/>
                  </a:lnTo>
                  <a:lnTo>
                    <a:pt x="4060" y="1639"/>
                  </a:lnTo>
                  <a:lnTo>
                    <a:pt x="4060" y="1678"/>
                  </a:lnTo>
                  <a:lnTo>
                    <a:pt x="4031" y="1687"/>
                  </a:lnTo>
                  <a:lnTo>
                    <a:pt x="4012" y="1659"/>
                  </a:lnTo>
                  <a:lnTo>
                    <a:pt x="3992" y="1687"/>
                  </a:lnTo>
                  <a:lnTo>
                    <a:pt x="3975" y="1649"/>
                  </a:lnTo>
                  <a:lnTo>
                    <a:pt x="3946" y="1659"/>
                  </a:lnTo>
                  <a:lnTo>
                    <a:pt x="3918" y="1659"/>
                  </a:lnTo>
                  <a:lnTo>
                    <a:pt x="3918" y="1630"/>
                  </a:lnTo>
                  <a:lnTo>
                    <a:pt x="3935" y="1584"/>
                  </a:lnTo>
                  <a:lnTo>
                    <a:pt x="3956" y="1545"/>
                  </a:lnTo>
                  <a:lnTo>
                    <a:pt x="3966" y="1507"/>
                  </a:lnTo>
                  <a:lnTo>
                    <a:pt x="3975" y="1469"/>
                  </a:lnTo>
                  <a:lnTo>
                    <a:pt x="3975" y="1440"/>
                  </a:lnTo>
                  <a:lnTo>
                    <a:pt x="3985" y="1411"/>
                  </a:lnTo>
                  <a:lnTo>
                    <a:pt x="3985" y="1382"/>
                  </a:lnTo>
                  <a:lnTo>
                    <a:pt x="4004" y="1353"/>
                  </a:lnTo>
                  <a:lnTo>
                    <a:pt x="3992" y="1315"/>
                  </a:lnTo>
                  <a:lnTo>
                    <a:pt x="4012" y="1288"/>
                  </a:lnTo>
                  <a:lnTo>
                    <a:pt x="4050" y="1259"/>
                  </a:lnTo>
                  <a:lnTo>
                    <a:pt x="4081" y="1250"/>
                  </a:lnTo>
                  <a:lnTo>
                    <a:pt x="4108" y="1250"/>
                  </a:lnTo>
                  <a:lnTo>
                    <a:pt x="4117" y="1219"/>
                  </a:lnTo>
                  <a:lnTo>
                    <a:pt x="4156" y="1219"/>
                  </a:lnTo>
                  <a:lnTo>
                    <a:pt x="4194" y="1192"/>
                  </a:lnTo>
                  <a:lnTo>
                    <a:pt x="4184" y="1163"/>
                  </a:lnTo>
                  <a:lnTo>
                    <a:pt x="4221" y="1144"/>
                  </a:lnTo>
                  <a:lnTo>
                    <a:pt x="4252" y="1125"/>
                  </a:lnTo>
                  <a:lnTo>
                    <a:pt x="4280" y="1125"/>
                  </a:lnTo>
                  <a:lnTo>
                    <a:pt x="4261" y="1163"/>
                  </a:lnTo>
                  <a:lnTo>
                    <a:pt x="4299" y="1154"/>
                  </a:lnTo>
                  <a:lnTo>
                    <a:pt x="4307" y="1125"/>
                  </a:lnTo>
                  <a:lnTo>
                    <a:pt x="4328" y="1096"/>
                  </a:lnTo>
                  <a:lnTo>
                    <a:pt x="4357" y="1077"/>
                  </a:lnTo>
                  <a:lnTo>
                    <a:pt x="4319" y="1067"/>
                  </a:lnTo>
                  <a:lnTo>
                    <a:pt x="4307" y="1031"/>
                  </a:lnTo>
                  <a:lnTo>
                    <a:pt x="4307" y="993"/>
                  </a:lnTo>
                  <a:lnTo>
                    <a:pt x="4307" y="954"/>
                  </a:lnTo>
                  <a:lnTo>
                    <a:pt x="4299" y="925"/>
                  </a:lnTo>
                  <a:lnTo>
                    <a:pt x="4307" y="897"/>
                  </a:lnTo>
                  <a:lnTo>
                    <a:pt x="4328" y="868"/>
                  </a:lnTo>
                  <a:lnTo>
                    <a:pt x="4357" y="858"/>
                  </a:lnTo>
                  <a:lnTo>
                    <a:pt x="4384" y="858"/>
                  </a:lnTo>
                  <a:lnTo>
                    <a:pt x="4393" y="887"/>
                  </a:lnTo>
                  <a:lnTo>
                    <a:pt x="4432" y="877"/>
                  </a:lnTo>
                  <a:lnTo>
                    <a:pt x="4422" y="839"/>
                  </a:lnTo>
                  <a:lnTo>
                    <a:pt x="4432" y="812"/>
                  </a:lnTo>
                  <a:lnTo>
                    <a:pt x="4432" y="783"/>
                  </a:lnTo>
                  <a:lnTo>
                    <a:pt x="4413" y="755"/>
                  </a:lnTo>
                  <a:lnTo>
                    <a:pt x="4413" y="716"/>
                  </a:lnTo>
                  <a:lnTo>
                    <a:pt x="4441" y="707"/>
                  </a:lnTo>
                  <a:lnTo>
                    <a:pt x="4432" y="735"/>
                  </a:lnTo>
                  <a:lnTo>
                    <a:pt x="4461" y="755"/>
                  </a:lnTo>
                  <a:lnTo>
                    <a:pt x="4461" y="783"/>
                  </a:lnTo>
                  <a:lnTo>
                    <a:pt x="4489" y="812"/>
                  </a:lnTo>
                  <a:lnTo>
                    <a:pt x="4480" y="839"/>
                  </a:lnTo>
                  <a:lnTo>
                    <a:pt x="4489" y="868"/>
                  </a:lnTo>
                  <a:lnTo>
                    <a:pt x="4489" y="897"/>
                  </a:lnTo>
                  <a:lnTo>
                    <a:pt x="4489" y="935"/>
                  </a:lnTo>
                  <a:lnTo>
                    <a:pt x="4499" y="993"/>
                  </a:lnTo>
                  <a:lnTo>
                    <a:pt x="4509" y="1019"/>
                  </a:lnTo>
                  <a:lnTo>
                    <a:pt x="4499" y="1048"/>
                  </a:lnTo>
                  <a:lnTo>
                    <a:pt x="4480" y="1077"/>
                  </a:lnTo>
                  <a:lnTo>
                    <a:pt x="4470" y="1106"/>
                  </a:lnTo>
                  <a:lnTo>
                    <a:pt x="4499" y="1115"/>
                  </a:lnTo>
                  <a:lnTo>
                    <a:pt x="4489" y="1163"/>
                  </a:lnTo>
                  <a:lnTo>
                    <a:pt x="4509" y="1202"/>
                  </a:lnTo>
                  <a:lnTo>
                    <a:pt x="4547" y="1240"/>
                  </a:lnTo>
                  <a:lnTo>
                    <a:pt x="4576" y="1288"/>
                  </a:lnTo>
                  <a:lnTo>
                    <a:pt x="4614" y="1315"/>
                  </a:lnTo>
                  <a:lnTo>
                    <a:pt x="4651" y="1334"/>
                  </a:lnTo>
                  <a:lnTo>
                    <a:pt x="4679" y="1344"/>
                  </a:lnTo>
                  <a:lnTo>
                    <a:pt x="4708" y="1373"/>
                  </a:lnTo>
                  <a:lnTo>
                    <a:pt x="4747" y="1401"/>
                  </a:lnTo>
                  <a:lnTo>
                    <a:pt x="4770" y="1438"/>
                  </a:lnTo>
                  <a:lnTo>
                    <a:pt x="4798" y="1428"/>
                  </a:lnTo>
                  <a:lnTo>
                    <a:pt x="4798" y="1390"/>
                  </a:lnTo>
                  <a:lnTo>
                    <a:pt x="4798" y="1352"/>
                  </a:lnTo>
                  <a:lnTo>
                    <a:pt x="4779" y="1323"/>
                  </a:lnTo>
                  <a:lnTo>
                    <a:pt x="4760" y="1296"/>
                  </a:lnTo>
                  <a:lnTo>
                    <a:pt x="4779" y="1265"/>
                  </a:lnTo>
                  <a:lnTo>
                    <a:pt x="4770" y="1238"/>
                  </a:lnTo>
                  <a:lnTo>
                    <a:pt x="4747" y="1211"/>
                  </a:lnTo>
                  <a:lnTo>
                    <a:pt x="4727" y="1183"/>
                  </a:lnTo>
                  <a:lnTo>
                    <a:pt x="4739" y="1144"/>
                  </a:lnTo>
                  <a:lnTo>
                    <a:pt x="4756" y="1106"/>
                  </a:lnTo>
                  <a:lnTo>
                    <a:pt x="4727" y="1096"/>
                  </a:lnTo>
                  <a:lnTo>
                    <a:pt x="4699" y="1060"/>
                  </a:lnTo>
                  <a:lnTo>
                    <a:pt x="4689" y="1031"/>
                  </a:lnTo>
                  <a:lnTo>
                    <a:pt x="4718" y="1031"/>
                  </a:lnTo>
                  <a:lnTo>
                    <a:pt x="4699" y="1002"/>
                  </a:lnTo>
                  <a:lnTo>
                    <a:pt x="4670" y="1010"/>
                  </a:lnTo>
                  <a:lnTo>
                    <a:pt x="4641" y="983"/>
                  </a:lnTo>
                  <a:lnTo>
                    <a:pt x="4651" y="954"/>
                  </a:lnTo>
                  <a:lnTo>
                    <a:pt x="4620" y="960"/>
                  </a:lnTo>
                  <a:lnTo>
                    <a:pt x="4585" y="954"/>
                  </a:lnTo>
                  <a:lnTo>
                    <a:pt x="4576" y="925"/>
                  </a:lnTo>
                  <a:lnTo>
                    <a:pt x="4557" y="897"/>
                  </a:lnTo>
                  <a:lnTo>
                    <a:pt x="4547" y="849"/>
                  </a:lnTo>
                  <a:lnTo>
                    <a:pt x="4576" y="829"/>
                  </a:lnTo>
                  <a:lnTo>
                    <a:pt x="4564" y="791"/>
                  </a:lnTo>
                  <a:lnTo>
                    <a:pt x="4576" y="755"/>
                  </a:lnTo>
                  <a:lnTo>
                    <a:pt x="4595" y="783"/>
                  </a:lnTo>
                  <a:lnTo>
                    <a:pt x="4595" y="755"/>
                  </a:lnTo>
                  <a:lnTo>
                    <a:pt x="4603" y="724"/>
                  </a:lnTo>
                  <a:lnTo>
                    <a:pt x="4631" y="697"/>
                  </a:lnTo>
                  <a:lnTo>
                    <a:pt x="4662" y="687"/>
                  </a:lnTo>
                  <a:lnTo>
                    <a:pt x="4689" y="687"/>
                  </a:lnTo>
                  <a:lnTo>
                    <a:pt x="4679" y="659"/>
                  </a:lnTo>
                  <a:lnTo>
                    <a:pt x="4679" y="620"/>
                  </a:lnTo>
                  <a:lnTo>
                    <a:pt x="4679" y="591"/>
                  </a:lnTo>
                  <a:lnTo>
                    <a:pt x="4662" y="563"/>
                  </a:lnTo>
                  <a:lnTo>
                    <a:pt x="4670" y="534"/>
                  </a:lnTo>
                  <a:lnTo>
                    <a:pt x="4662" y="497"/>
                  </a:lnTo>
                  <a:lnTo>
                    <a:pt x="4670" y="467"/>
                  </a:lnTo>
                  <a:lnTo>
                    <a:pt x="4670" y="430"/>
                  </a:lnTo>
                  <a:lnTo>
                    <a:pt x="4699" y="401"/>
                  </a:lnTo>
                  <a:lnTo>
                    <a:pt x="4718" y="353"/>
                  </a:lnTo>
                  <a:lnTo>
                    <a:pt x="4679" y="334"/>
                  </a:lnTo>
                  <a:lnTo>
                    <a:pt x="4651" y="344"/>
                  </a:lnTo>
                  <a:lnTo>
                    <a:pt x="4624" y="334"/>
                  </a:lnTo>
                  <a:lnTo>
                    <a:pt x="4595" y="334"/>
                  </a:lnTo>
                  <a:lnTo>
                    <a:pt x="4564" y="334"/>
                  </a:lnTo>
                  <a:lnTo>
                    <a:pt x="4537" y="363"/>
                  </a:lnTo>
                  <a:lnTo>
                    <a:pt x="4537" y="325"/>
                  </a:lnTo>
                  <a:lnTo>
                    <a:pt x="4576" y="306"/>
                  </a:lnTo>
                  <a:lnTo>
                    <a:pt x="4576" y="267"/>
                  </a:lnTo>
                  <a:lnTo>
                    <a:pt x="4564" y="238"/>
                  </a:lnTo>
                  <a:lnTo>
                    <a:pt x="4537" y="231"/>
                  </a:lnTo>
                  <a:lnTo>
                    <a:pt x="4509" y="231"/>
                  </a:lnTo>
                  <a:lnTo>
                    <a:pt x="4499" y="202"/>
                  </a:lnTo>
                  <a:lnTo>
                    <a:pt x="4528" y="192"/>
                  </a:lnTo>
                  <a:lnTo>
                    <a:pt x="4576" y="202"/>
                  </a:lnTo>
                  <a:lnTo>
                    <a:pt x="4585" y="173"/>
                  </a:lnTo>
                  <a:lnTo>
                    <a:pt x="4614" y="152"/>
                  </a:lnTo>
                  <a:lnTo>
                    <a:pt x="4641" y="163"/>
                  </a:lnTo>
                  <a:lnTo>
                    <a:pt x="4670" y="152"/>
                  </a:lnTo>
                  <a:lnTo>
                    <a:pt x="4699" y="125"/>
                  </a:lnTo>
                  <a:lnTo>
                    <a:pt x="4708" y="96"/>
                  </a:lnTo>
                  <a:lnTo>
                    <a:pt x="4679" y="106"/>
                  </a:lnTo>
                  <a:lnTo>
                    <a:pt x="4679" y="77"/>
                  </a:lnTo>
                  <a:lnTo>
                    <a:pt x="4651" y="58"/>
                  </a:lnTo>
                  <a:lnTo>
                    <a:pt x="4614" y="68"/>
                  </a:lnTo>
                  <a:lnTo>
                    <a:pt x="4651" y="29"/>
                  </a:lnTo>
                  <a:lnTo>
                    <a:pt x="4631" y="0"/>
                  </a:lnTo>
                  <a:lnTo>
                    <a:pt x="4595" y="0"/>
                  </a:lnTo>
                  <a:lnTo>
                    <a:pt x="4564" y="12"/>
                  </a:lnTo>
                  <a:lnTo>
                    <a:pt x="4537" y="29"/>
                  </a:lnTo>
                  <a:lnTo>
                    <a:pt x="4528" y="58"/>
                  </a:lnTo>
                  <a:lnTo>
                    <a:pt x="4547" y="87"/>
                  </a:lnTo>
                  <a:lnTo>
                    <a:pt x="4518" y="87"/>
                  </a:lnTo>
                  <a:lnTo>
                    <a:pt x="4480" y="77"/>
                  </a:lnTo>
                  <a:lnTo>
                    <a:pt x="4451" y="96"/>
                  </a:lnTo>
                  <a:lnTo>
                    <a:pt x="4413" y="115"/>
                  </a:lnTo>
                  <a:lnTo>
                    <a:pt x="4376" y="125"/>
                  </a:lnTo>
                  <a:lnTo>
                    <a:pt x="4346" y="125"/>
                  </a:lnTo>
                  <a:lnTo>
                    <a:pt x="4288" y="152"/>
                  </a:lnTo>
                  <a:lnTo>
                    <a:pt x="4261" y="173"/>
                  </a:lnTo>
                  <a:lnTo>
                    <a:pt x="4232" y="181"/>
                  </a:lnTo>
                  <a:lnTo>
                    <a:pt x="4204" y="210"/>
                  </a:lnTo>
                  <a:lnTo>
                    <a:pt x="4165" y="248"/>
                  </a:lnTo>
                  <a:lnTo>
                    <a:pt x="4146" y="277"/>
                  </a:lnTo>
                  <a:lnTo>
                    <a:pt x="4175" y="296"/>
                  </a:lnTo>
                  <a:lnTo>
                    <a:pt x="4204" y="306"/>
                  </a:lnTo>
                  <a:lnTo>
                    <a:pt x="4204" y="334"/>
                  </a:lnTo>
                  <a:lnTo>
                    <a:pt x="4175" y="344"/>
                  </a:lnTo>
                  <a:lnTo>
                    <a:pt x="4146" y="353"/>
                  </a:lnTo>
                  <a:lnTo>
                    <a:pt x="4117" y="373"/>
                  </a:lnTo>
                  <a:lnTo>
                    <a:pt x="4088" y="382"/>
                  </a:lnTo>
                  <a:lnTo>
                    <a:pt x="4050" y="411"/>
                  </a:lnTo>
                  <a:lnTo>
                    <a:pt x="4031" y="438"/>
                  </a:lnTo>
                  <a:lnTo>
                    <a:pt x="4042" y="467"/>
                  </a:lnTo>
                  <a:lnTo>
                    <a:pt x="4012" y="488"/>
                  </a:lnTo>
                  <a:lnTo>
                    <a:pt x="3985" y="476"/>
                  </a:lnTo>
                  <a:lnTo>
                    <a:pt x="3966" y="449"/>
                  </a:lnTo>
                  <a:lnTo>
                    <a:pt x="3927" y="438"/>
                  </a:lnTo>
                  <a:lnTo>
                    <a:pt x="3889" y="438"/>
                  </a:lnTo>
                  <a:lnTo>
                    <a:pt x="3870" y="467"/>
                  </a:lnTo>
                  <a:lnTo>
                    <a:pt x="3841" y="505"/>
                  </a:lnTo>
                  <a:lnTo>
                    <a:pt x="3812" y="534"/>
                  </a:lnTo>
                  <a:lnTo>
                    <a:pt x="3776" y="543"/>
                  </a:lnTo>
                  <a:lnTo>
                    <a:pt x="3737" y="524"/>
                  </a:lnTo>
                  <a:lnTo>
                    <a:pt x="3709" y="534"/>
                  </a:lnTo>
                  <a:lnTo>
                    <a:pt x="3699" y="505"/>
                  </a:lnTo>
                  <a:lnTo>
                    <a:pt x="3670" y="515"/>
                  </a:lnTo>
                  <a:lnTo>
                    <a:pt x="3661" y="543"/>
                  </a:lnTo>
                  <a:lnTo>
                    <a:pt x="3639" y="582"/>
                  </a:lnTo>
                  <a:lnTo>
                    <a:pt x="3632" y="553"/>
                  </a:lnTo>
                  <a:lnTo>
                    <a:pt x="3603" y="563"/>
                  </a:lnTo>
                  <a:lnTo>
                    <a:pt x="3613" y="534"/>
                  </a:lnTo>
                  <a:lnTo>
                    <a:pt x="3584" y="534"/>
                  </a:lnTo>
                  <a:lnTo>
                    <a:pt x="3555" y="543"/>
                  </a:lnTo>
                  <a:lnTo>
                    <a:pt x="3524" y="553"/>
                  </a:lnTo>
                  <a:lnTo>
                    <a:pt x="3524" y="582"/>
                  </a:lnTo>
                  <a:lnTo>
                    <a:pt x="3497" y="601"/>
                  </a:lnTo>
                  <a:lnTo>
                    <a:pt x="3517" y="630"/>
                  </a:lnTo>
                  <a:lnTo>
                    <a:pt x="3524" y="659"/>
                  </a:lnTo>
                  <a:lnTo>
                    <a:pt x="3497" y="659"/>
                  </a:lnTo>
                  <a:lnTo>
                    <a:pt x="3507" y="687"/>
                  </a:lnTo>
                  <a:lnTo>
                    <a:pt x="3478" y="687"/>
                  </a:lnTo>
                  <a:lnTo>
                    <a:pt x="3451" y="687"/>
                  </a:lnTo>
                  <a:lnTo>
                    <a:pt x="3411" y="707"/>
                  </a:lnTo>
                  <a:lnTo>
                    <a:pt x="3384" y="697"/>
                  </a:lnTo>
                  <a:lnTo>
                    <a:pt x="3384" y="724"/>
                  </a:lnTo>
                  <a:lnTo>
                    <a:pt x="3384" y="755"/>
                  </a:lnTo>
                  <a:lnTo>
                    <a:pt x="3355" y="762"/>
                  </a:lnTo>
                  <a:lnTo>
                    <a:pt x="3327" y="743"/>
                  </a:lnTo>
                  <a:lnTo>
                    <a:pt x="3298" y="724"/>
                  </a:lnTo>
                  <a:lnTo>
                    <a:pt x="3298" y="697"/>
                  </a:lnTo>
                  <a:lnTo>
                    <a:pt x="3288" y="659"/>
                  </a:lnTo>
                  <a:lnTo>
                    <a:pt x="3260" y="649"/>
                  </a:lnTo>
                  <a:lnTo>
                    <a:pt x="3221" y="649"/>
                  </a:lnTo>
                  <a:lnTo>
                    <a:pt x="3183" y="630"/>
                  </a:lnTo>
                  <a:lnTo>
                    <a:pt x="3154" y="659"/>
                  </a:lnTo>
                  <a:lnTo>
                    <a:pt x="3164" y="687"/>
                  </a:lnTo>
                  <a:lnTo>
                    <a:pt x="3135" y="687"/>
                  </a:lnTo>
                  <a:lnTo>
                    <a:pt x="3079" y="707"/>
                  </a:lnTo>
                  <a:lnTo>
                    <a:pt x="3060" y="678"/>
                  </a:lnTo>
                  <a:lnTo>
                    <a:pt x="3031" y="668"/>
                  </a:lnTo>
                  <a:lnTo>
                    <a:pt x="3002" y="659"/>
                  </a:lnTo>
                  <a:lnTo>
                    <a:pt x="2974" y="678"/>
                  </a:lnTo>
                  <a:lnTo>
                    <a:pt x="2954" y="707"/>
                  </a:lnTo>
                  <a:lnTo>
                    <a:pt x="2954" y="678"/>
                  </a:lnTo>
                  <a:lnTo>
                    <a:pt x="2916" y="668"/>
                  </a:lnTo>
                  <a:lnTo>
                    <a:pt x="2889" y="687"/>
                  </a:lnTo>
                  <a:lnTo>
                    <a:pt x="2889" y="659"/>
                  </a:lnTo>
                  <a:lnTo>
                    <a:pt x="2916" y="620"/>
                  </a:lnTo>
                  <a:lnTo>
                    <a:pt x="2945" y="591"/>
                  </a:lnTo>
                  <a:lnTo>
                    <a:pt x="2954" y="563"/>
                  </a:lnTo>
                  <a:lnTo>
                    <a:pt x="2954" y="534"/>
                  </a:lnTo>
                  <a:lnTo>
                    <a:pt x="2916" y="524"/>
                  </a:lnTo>
                  <a:lnTo>
                    <a:pt x="2916" y="497"/>
                  </a:lnTo>
                  <a:lnTo>
                    <a:pt x="2859" y="488"/>
                  </a:lnTo>
                  <a:lnTo>
                    <a:pt x="2820" y="488"/>
                  </a:lnTo>
                  <a:lnTo>
                    <a:pt x="2811" y="449"/>
                  </a:lnTo>
                  <a:lnTo>
                    <a:pt x="2782" y="449"/>
                  </a:lnTo>
                  <a:lnTo>
                    <a:pt x="2753" y="459"/>
                  </a:lnTo>
                  <a:lnTo>
                    <a:pt x="2745" y="505"/>
                  </a:lnTo>
                  <a:lnTo>
                    <a:pt x="2715" y="524"/>
                  </a:lnTo>
                  <a:lnTo>
                    <a:pt x="2678" y="534"/>
                  </a:lnTo>
                  <a:lnTo>
                    <a:pt x="2649" y="543"/>
                  </a:lnTo>
                  <a:lnTo>
                    <a:pt x="2611" y="524"/>
                  </a:lnTo>
                  <a:lnTo>
                    <a:pt x="2573" y="543"/>
                  </a:lnTo>
                  <a:lnTo>
                    <a:pt x="2544" y="543"/>
                  </a:lnTo>
                  <a:lnTo>
                    <a:pt x="2517" y="543"/>
                  </a:lnTo>
                  <a:lnTo>
                    <a:pt x="2488" y="553"/>
                  </a:lnTo>
                  <a:lnTo>
                    <a:pt x="2458" y="563"/>
                  </a:lnTo>
                  <a:lnTo>
                    <a:pt x="2458" y="591"/>
                  </a:lnTo>
                  <a:lnTo>
                    <a:pt x="2450" y="620"/>
                  </a:lnTo>
                  <a:lnTo>
                    <a:pt x="2450" y="649"/>
                  </a:lnTo>
                  <a:lnTo>
                    <a:pt x="2421" y="630"/>
                  </a:lnTo>
                  <a:lnTo>
                    <a:pt x="2383" y="630"/>
                  </a:lnTo>
                  <a:lnTo>
                    <a:pt x="2335" y="611"/>
                  </a:lnTo>
                  <a:lnTo>
                    <a:pt x="2306" y="630"/>
                  </a:lnTo>
                  <a:lnTo>
                    <a:pt x="2306" y="668"/>
                  </a:lnTo>
                  <a:lnTo>
                    <a:pt x="2316" y="697"/>
                  </a:lnTo>
                  <a:lnTo>
                    <a:pt x="2325" y="724"/>
                  </a:lnTo>
                  <a:lnTo>
                    <a:pt x="2325" y="762"/>
                  </a:lnTo>
                  <a:lnTo>
                    <a:pt x="2325" y="791"/>
                  </a:lnTo>
                  <a:lnTo>
                    <a:pt x="2316" y="820"/>
                  </a:lnTo>
                  <a:lnTo>
                    <a:pt x="2287" y="820"/>
                  </a:lnTo>
                  <a:lnTo>
                    <a:pt x="2316" y="801"/>
                  </a:lnTo>
                  <a:lnTo>
                    <a:pt x="2287" y="801"/>
                  </a:lnTo>
                  <a:lnTo>
                    <a:pt x="2296" y="762"/>
                  </a:lnTo>
                  <a:lnTo>
                    <a:pt x="2316" y="735"/>
                  </a:lnTo>
                  <a:lnTo>
                    <a:pt x="2287" y="716"/>
                  </a:lnTo>
                  <a:lnTo>
                    <a:pt x="2277" y="687"/>
                  </a:lnTo>
                  <a:lnTo>
                    <a:pt x="2239" y="668"/>
                  </a:lnTo>
                  <a:lnTo>
                    <a:pt x="2210" y="687"/>
                  </a:lnTo>
                  <a:lnTo>
                    <a:pt x="2183" y="687"/>
                  </a:lnTo>
                  <a:lnTo>
                    <a:pt x="2200" y="716"/>
                  </a:lnTo>
                  <a:lnTo>
                    <a:pt x="2210" y="743"/>
                  </a:lnTo>
                  <a:lnTo>
                    <a:pt x="2183" y="716"/>
                  </a:lnTo>
                  <a:lnTo>
                    <a:pt x="2154" y="724"/>
                  </a:lnTo>
                  <a:lnTo>
                    <a:pt x="2172" y="678"/>
                  </a:lnTo>
                  <a:lnTo>
                    <a:pt x="2193" y="639"/>
                  </a:lnTo>
                  <a:lnTo>
                    <a:pt x="2193" y="611"/>
                  </a:lnTo>
                  <a:lnTo>
                    <a:pt x="2154" y="649"/>
                  </a:lnTo>
                  <a:lnTo>
                    <a:pt x="2126" y="649"/>
                  </a:lnTo>
                  <a:lnTo>
                    <a:pt x="2097" y="678"/>
                  </a:lnTo>
                  <a:lnTo>
                    <a:pt x="2106" y="716"/>
                  </a:lnTo>
                  <a:lnTo>
                    <a:pt x="2085" y="743"/>
                  </a:lnTo>
                  <a:lnTo>
                    <a:pt x="2068" y="783"/>
                  </a:lnTo>
                  <a:lnTo>
                    <a:pt x="2068" y="812"/>
                  </a:lnTo>
                  <a:lnTo>
                    <a:pt x="2097" y="820"/>
                  </a:lnTo>
                  <a:lnTo>
                    <a:pt x="2126" y="839"/>
                  </a:lnTo>
                  <a:lnTo>
                    <a:pt x="2126" y="887"/>
                  </a:lnTo>
                  <a:lnTo>
                    <a:pt x="2116" y="925"/>
                  </a:lnTo>
                  <a:lnTo>
                    <a:pt x="2116" y="887"/>
                  </a:lnTo>
                  <a:lnTo>
                    <a:pt x="2116" y="858"/>
                  </a:lnTo>
                  <a:lnTo>
                    <a:pt x="2078" y="839"/>
                  </a:lnTo>
                  <a:lnTo>
                    <a:pt x="2049" y="849"/>
                  </a:lnTo>
                  <a:lnTo>
                    <a:pt x="2039" y="887"/>
                  </a:lnTo>
                  <a:lnTo>
                    <a:pt x="2010" y="906"/>
                  </a:lnTo>
                  <a:lnTo>
                    <a:pt x="1982" y="925"/>
                  </a:lnTo>
                  <a:lnTo>
                    <a:pt x="1943" y="945"/>
                  </a:lnTo>
                  <a:lnTo>
                    <a:pt x="1915" y="945"/>
                  </a:lnTo>
                  <a:lnTo>
                    <a:pt x="1905" y="914"/>
                  </a:lnTo>
                  <a:lnTo>
                    <a:pt x="1934" y="906"/>
                  </a:lnTo>
                  <a:lnTo>
                    <a:pt x="1962" y="897"/>
                  </a:lnTo>
                  <a:lnTo>
                    <a:pt x="2001" y="887"/>
                  </a:lnTo>
                  <a:lnTo>
                    <a:pt x="2010" y="858"/>
                  </a:lnTo>
                  <a:lnTo>
                    <a:pt x="2030" y="829"/>
                  </a:lnTo>
                  <a:lnTo>
                    <a:pt x="2020" y="791"/>
                  </a:lnTo>
                  <a:lnTo>
                    <a:pt x="2049" y="762"/>
                  </a:lnTo>
                  <a:lnTo>
                    <a:pt x="2058" y="735"/>
                  </a:lnTo>
                  <a:lnTo>
                    <a:pt x="2078" y="707"/>
                  </a:lnTo>
                  <a:lnTo>
                    <a:pt x="2085" y="678"/>
                  </a:lnTo>
                  <a:lnTo>
                    <a:pt x="2097" y="649"/>
                  </a:lnTo>
                  <a:lnTo>
                    <a:pt x="2126" y="620"/>
                  </a:lnTo>
                  <a:lnTo>
                    <a:pt x="2135" y="582"/>
                  </a:lnTo>
                  <a:lnTo>
                    <a:pt x="2106" y="563"/>
                  </a:lnTo>
                  <a:lnTo>
                    <a:pt x="2078" y="543"/>
                  </a:lnTo>
                  <a:lnTo>
                    <a:pt x="2039" y="582"/>
                  </a:lnTo>
                  <a:lnTo>
                    <a:pt x="2001" y="611"/>
                  </a:lnTo>
                  <a:lnTo>
                    <a:pt x="1962" y="630"/>
                  </a:lnTo>
                  <a:lnTo>
                    <a:pt x="1943" y="668"/>
                  </a:lnTo>
                  <a:lnTo>
                    <a:pt x="1924" y="697"/>
                  </a:lnTo>
                  <a:lnTo>
                    <a:pt x="1934" y="724"/>
                  </a:lnTo>
                  <a:lnTo>
                    <a:pt x="1934" y="762"/>
                  </a:lnTo>
                  <a:lnTo>
                    <a:pt x="1915" y="791"/>
                  </a:lnTo>
                  <a:lnTo>
                    <a:pt x="1897" y="762"/>
                  </a:lnTo>
                  <a:lnTo>
                    <a:pt x="1897" y="735"/>
                  </a:lnTo>
                  <a:lnTo>
                    <a:pt x="1867" y="697"/>
                  </a:lnTo>
                  <a:lnTo>
                    <a:pt x="1849" y="668"/>
                  </a:lnTo>
                  <a:lnTo>
                    <a:pt x="1828" y="639"/>
                  </a:lnTo>
                  <a:lnTo>
                    <a:pt x="1809" y="611"/>
                  </a:lnTo>
                  <a:lnTo>
                    <a:pt x="1782" y="611"/>
                  </a:lnTo>
                  <a:lnTo>
                    <a:pt x="1763" y="639"/>
                  </a:lnTo>
                  <a:lnTo>
                    <a:pt x="1734" y="659"/>
                  </a:lnTo>
                  <a:lnTo>
                    <a:pt x="1705" y="668"/>
                  </a:lnTo>
                  <a:lnTo>
                    <a:pt x="1725" y="630"/>
                  </a:lnTo>
                  <a:lnTo>
                    <a:pt x="1686" y="620"/>
                  </a:lnTo>
                  <a:lnTo>
                    <a:pt x="1657" y="591"/>
                  </a:lnTo>
                  <a:lnTo>
                    <a:pt x="1629" y="601"/>
                  </a:lnTo>
                  <a:lnTo>
                    <a:pt x="1602" y="591"/>
                  </a:lnTo>
                  <a:lnTo>
                    <a:pt x="1619" y="563"/>
                  </a:lnTo>
                  <a:lnTo>
                    <a:pt x="1609" y="534"/>
                  </a:lnTo>
                  <a:lnTo>
                    <a:pt x="1571" y="553"/>
                  </a:lnTo>
                  <a:lnTo>
                    <a:pt x="1571" y="524"/>
                  </a:lnTo>
                  <a:lnTo>
                    <a:pt x="1535" y="524"/>
                  </a:lnTo>
                  <a:lnTo>
                    <a:pt x="1504" y="515"/>
                  </a:lnTo>
                  <a:lnTo>
                    <a:pt x="1475" y="524"/>
                  </a:lnTo>
                  <a:lnTo>
                    <a:pt x="1448" y="515"/>
                  </a:lnTo>
                  <a:lnTo>
                    <a:pt x="1410" y="524"/>
                  </a:lnTo>
                  <a:lnTo>
                    <a:pt x="1391" y="488"/>
                  </a:lnTo>
                  <a:lnTo>
                    <a:pt x="1400" y="459"/>
                  </a:lnTo>
                  <a:lnTo>
                    <a:pt x="1429" y="459"/>
                  </a:lnTo>
                  <a:lnTo>
                    <a:pt x="1458" y="449"/>
                  </a:lnTo>
                  <a:lnTo>
                    <a:pt x="1458" y="411"/>
                  </a:lnTo>
                  <a:lnTo>
                    <a:pt x="1439" y="382"/>
                  </a:lnTo>
                  <a:lnTo>
                    <a:pt x="1410" y="421"/>
                  </a:lnTo>
                  <a:lnTo>
                    <a:pt x="1381" y="430"/>
                  </a:lnTo>
                  <a:lnTo>
                    <a:pt x="1352" y="449"/>
                  </a:lnTo>
                  <a:lnTo>
                    <a:pt x="1352" y="476"/>
                  </a:lnTo>
                  <a:lnTo>
                    <a:pt x="1324" y="488"/>
                  </a:lnTo>
                  <a:lnTo>
                    <a:pt x="1306" y="449"/>
                  </a:lnTo>
                  <a:lnTo>
                    <a:pt x="1268" y="430"/>
                  </a:lnTo>
                  <a:lnTo>
                    <a:pt x="1210" y="430"/>
                  </a:lnTo>
                  <a:lnTo>
                    <a:pt x="1172" y="467"/>
                  </a:lnTo>
                  <a:lnTo>
                    <a:pt x="1153" y="438"/>
                  </a:lnTo>
                  <a:lnTo>
                    <a:pt x="1143" y="411"/>
                  </a:lnTo>
                  <a:lnTo>
                    <a:pt x="1143" y="382"/>
                  </a:lnTo>
                  <a:lnTo>
                    <a:pt x="1114" y="373"/>
                  </a:lnTo>
                  <a:lnTo>
                    <a:pt x="1114" y="401"/>
                  </a:lnTo>
                  <a:lnTo>
                    <a:pt x="1114" y="430"/>
                  </a:lnTo>
                  <a:lnTo>
                    <a:pt x="1086" y="438"/>
                  </a:lnTo>
                  <a:lnTo>
                    <a:pt x="1076" y="401"/>
                  </a:lnTo>
                  <a:lnTo>
                    <a:pt x="1066" y="363"/>
                  </a:lnTo>
                  <a:lnTo>
                    <a:pt x="1095" y="334"/>
                  </a:lnTo>
                  <a:lnTo>
                    <a:pt x="1124" y="306"/>
                  </a:lnTo>
                  <a:lnTo>
                    <a:pt x="1153" y="286"/>
                  </a:lnTo>
                  <a:lnTo>
                    <a:pt x="1162" y="258"/>
                  </a:lnTo>
                  <a:lnTo>
                    <a:pt x="1172" y="231"/>
                  </a:lnTo>
                  <a:lnTo>
                    <a:pt x="1191" y="267"/>
                  </a:lnTo>
                  <a:lnTo>
                    <a:pt x="1191" y="296"/>
                  </a:lnTo>
                  <a:lnTo>
                    <a:pt x="1199" y="325"/>
                  </a:lnTo>
                  <a:lnTo>
                    <a:pt x="1199" y="363"/>
                  </a:lnTo>
                  <a:lnTo>
                    <a:pt x="1230" y="401"/>
                  </a:lnTo>
                  <a:lnTo>
                    <a:pt x="1256" y="401"/>
                  </a:lnTo>
                  <a:lnTo>
                    <a:pt x="1297" y="401"/>
                  </a:lnTo>
                  <a:lnTo>
                    <a:pt x="1324" y="392"/>
                  </a:lnTo>
                  <a:lnTo>
                    <a:pt x="1335" y="363"/>
                  </a:lnTo>
                  <a:lnTo>
                    <a:pt x="1343" y="334"/>
                  </a:lnTo>
                  <a:lnTo>
                    <a:pt x="1343" y="306"/>
                  </a:lnTo>
                  <a:lnTo>
                    <a:pt x="1343" y="258"/>
                  </a:lnTo>
                  <a:lnTo>
                    <a:pt x="1352" y="219"/>
                  </a:lnTo>
                  <a:lnTo>
                    <a:pt x="1335" y="192"/>
                  </a:lnTo>
                  <a:lnTo>
                    <a:pt x="1324" y="163"/>
                  </a:lnTo>
                  <a:lnTo>
                    <a:pt x="1314" y="135"/>
                  </a:lnTo>
                  <a:lnTo>
                    <a:pt x="1324" y="106"/>
                  </a:lnTo>
                  <a:lnTo>
                    <a:pt x="1285" y="96"/>
                  </a:lnTo>
                  <a:lnTo>
                    <a:pt x="1247" y="77"/>
                  </a:lnTo>
                  <a:lnTo>
                    <a:pt x="1218" y="77"/>
                  </a:lnTo>
                  <a:lnTo>
                    <a:pt x="1182" y="96"/>
                  </a:lnTo>
                  <a:lnTo>
                    <a:pt x="1162" y="135"/>
                  </a:lnTo>
                  <a:lnTo>
                    <a:pt x="1134" y="144"/>
                  </a:lnTo>
                  <a:lnTo>
                    <a:pt x="1095" y="163"/>
                  </a:lnTo>
                  <a:lnTo>
                    <a:pt x="1076" y="192"/>
                  </a:lnTo>
                  <a:lnTo>
                    <a:pt x="1047" y="202"/>
                  </a:lnTo>
                  <a:lnTo>
                    <a:pt x="1011" y="210"/>
                  </a:lnTo>
                  <a:lnTo>
                    <a:pt x="990" y="238"/>
                  </a:lnTo>
                  <a:lnTo>
                    <a:pt x="953" y="258"/>
                  </a:lnTo>
                  <a:lnTo>
                    <a:pt x="932" y="296"/>
                  </a:lnTo>
                  <a:lnTo>
                    <a:pt x="905" y="306"/>
                  </a:lnTo>
                  <a:lnTo>
                    <a:pt x="876" y="306"/>
                  </a:lnTo>
                  <a:lnTo>
                    <a:pt x="848" y="306"/>
                  </a:lnTo>
                  <a:lnTo>
                    <a:pt x="819" y="306"/>
                  </a:lnTo>
                  <a:lnTo>
                    <a:pt x="771" y="286"/>
                  </a:lnTo>
                  <a:lnTo>
                    <a:pt x="742" y="286"/>
                  </a:lnTo>
                  <a:lnTo>
                    <a:pt x="713" y="334"/>
                  </a:lnTo>
                  <a:lnTo>
                    <a:pt x="742" y="353"/>
                  </a:lnTo>
                  <a:lnTo>
                    <a:pt x="713" y="373"/>
                  </a:lnTo>
                  <a:lnTo>
                    <a:pt x="713" y="344"/>
                  </a:lnTo>
                  <a:lnTo>
                    <a:pt x="685" y="334"/>
                  </a:lnTo>
                  <a:lnTo>
                    <a:pt x="658" y="315"/>
                  </a:lnTo>
                  <a:lnTo>
                    <a:pt x="617" y="315"/>
                  </a:lnTo>
                  <a:lnTo>
                    <a:pt x="579" y="321"/>
                  </a:lnTo>
                  <a:lnTo>
                    <a:pt x="564" y="361"/>
                  </a:lnTo>
                  <a:lnTo>
                    <a:pt x="523" y="361"/>
                  </a:lnTo>
                  <a:lnTo>
                    <a:pt x="504" y="394"/>
                  </a:lnTo>
                  <a:lnTo>
                    <a:pt x="474" y="405"/>
                  </a:lnTo>
                  <a:lnTo>
                    <a:pt x="439" y="400"/>
                  </a:lnTo>
                  <a:lnTo>
                    <a:pt x="439" y="430"/>
                  </a:lnTo>
                  <a:lnTo>
                    <a:pt x="458" y="471"/>
                  </a:lnTo>
                  <a:lnTo>
                    <a:pt x="464" y="494"/>
                  </a:lnTo>
                  <a:lnTo>
                    <a:pt x="458" y="524"/>
                  </a:lnTo>
                  <a:lnTo>
                    <a:pt x="429" y="524"/>
                  </a:lnTo>
                  <a:lnTo>
                    <a:pt x="410" y="553"/>
                  </a:lnTo>
                  <a:lnTo>
                    <a:pt x="389" y="584"/>
                  </a:lnTo>
                  <a:lnTo>
                    <a:pt x="383" y="613"/>
                  </a:lnTo>
                  <a:lnTo>
                    <a:pt x="360" y="634"/>
                  </a:lnTo>
                  <a:lnTo>
                    <a:pt x="330" y="609"/>
                  </a:lnTo>
                  <a:lnTo>
                    <a:pt x="316" y="634"/>
                  </a:lnTo>
                  <a:lnTo>
                    <a:pt x="291" y="647"/>
                  </a:lnTo>
                  <a:lnTo>
                    <a:pt x="295" y="678"/>
                  </a:lnTo>
                  <a:lnTo>
                    <a:pt x="316" y="707"/>
                  </a:lnTo>
                  <a:lnTo>
                    <a:pt x="326" y="735"/>
                  </a:lnTo>
                  <a:lnTo>
                    <a:pt x="307" y="760"/>
                  </a:lnTo>
                  <a:lnTo>
                    <a:pt x="276" y="791"/>
                  </a:lnTo>
                  <a:lnTo>
                    <a:pt x="286" y="820"/>
                  </a:lnTo>
                  <a:lnTo>
                    <a:pt x="266" y="851"/>
                  </a:lnTo>
                  <a:lnTo>
                    <a:pt x="276" y="885"/>
                  </a:lnTo>
                  <a:lnTo>
                    <a:pt x="301" y="914"/>
                  </a:lnTo>
                  <a:lnTo>
                    <a:pt x="301" y="945"/>
                  </a:lnTo>
                  <a:lnTo>
                    <a:pt x="310" y="983"/>
                  </a:lnTo>
                  <a:lnTo>
                    <a:pt x="316" y="1010"/>
                  </a:lnTo>
                  <a:lnTo>
                    <a:pt x="301" y="1039"/>
                  </a:lnTo>
                  <a:lnTo>
                    <a:pt x="276" y="1060"/>
                  </a:lnTo>
                  <a:lnTo>
                    <a:pt x="238" y="1077"/>
                  </a:lnTo>
                  <a:lnTo>
                    <a:pt x="218" y="1048"/>
                  </a:lnTo>
                  <a:lnTo>
                    <a:pt x="190" y="1039"/>
                  </a:lnTo>
                  <a:lnTo>
                    <a:pt x="151" y="1048"/>
                  </a:lnTo>
                  <a:lnTo>
                    <a:pt x="190" y="1077"/>
                  </a:lnTo>
                  <a:lnTo>
                    <a:pt x="218" y="1106"/>
                  </a:lnTo>
                  <a:lnTo>
                    <a:pt x="190" y="1096"/>
                  </a:lnTo>
                  <a:lnTo>
                    <a:pt x="151" y="1077"/>
                  </a:lnTo>
                  <a:lnTo>
                    <a:pt x="113" y="1060"/>
                  </a:lnTo>
                  <a:lnTo>
                    <a:pt x="84" y="1077"/>
                  </a:lnTo>
                  <a:lnTo>
                    <a:pt x="36" y="1087"/>
                  </a:lnTo>
                  <a:lnTo>
                    <a:pt x="28" y="1060"/>
                  </a:lnTo>
                  <a:lnTo>
                    <a:pt x="0" y="1077"/>
                  </a:lnTo>
                  <a:lnTo>
                    <a:pt x="0" y="1106"/>
                  </a:lnTo>
                  <a:lnTo>
                    <a:pt x="7" y="1144"/>
                  </a:lnTo>
                  <a:lnTo>
                    <a:pt x="7" y="1173"/>
                  </a:lnTo>
                  <a:lnTo>
                    <a:pt x="7" y="1211"/>
                  </a:lnTo>
                  <a:lnTo>
                    <a:pt x="7" y="1240"/>
                  </a:lnTo>
                  <a:lnTo>
                    <a:pt x="13" y="1286"/>
                  </a:lnTo>
                  <a:lnTo>
                    <a:pt x="28" y="1321"/>
                  </a:lnTo>
                  <a:lnTo>
                    <a:pt x="48" y="1344"/>
                  </a:lnTo>
                  <a:lnTo>
                    <a:pt x="57" y="1384"/>
                  </a:lnTo>
                  <a:lnTo>
                    <a:pt x="76" y="1419"/>
                  </a:lnTo>
                  <a:lnTo>
                    <a:pt x="92" y="1449"/>
                  </a:lnTo>
                  <a:lnTo>
                    <a:pt x="107" y="1497"/>
                  </a:lnTo>
                  <a:lnTo>
                    <a:pt x="103" y="1524"/>
                  </a:lnTo>
                  <a:lnTo>
                    <a:pt x="113" y="1553"/>
                  </a:lnTo>
                  <a:lnTo>
                    <a:pt x="122" y="1582"/>
                  </a:lnTo>
                  <a:lnTo>
                    <a:pt x="128" y="1613"/>
                  </a:lnTo>
                  <a:lnTo>
                    <a:pt x="161" y="1622"/>
                  </a:lnTo>
                  <a:lnTo>
                    <a:pt x="190" y="1630"/>
                  </a:lnTo>
                  <a:lnTo>
                    <a:pt x="209" y="1591"/>
                  </a:lnTo>
                  <a:lnTo>
                    <a:pt x="209" y="1563"/>
                  </a:lnTo>
                  <a:lnTo>
                    <a:pt x="218" y="1534"/>
                  </a:lnTo>
                  <a:lnTo>
                    <a:pt x="257" y="1507"/>
                  </a:lnTo>
                  <a:lnTo>
                    <a:pt x="266" y="1478"/>
                  </a:lnTo>
                  <a:lnTo>
                    <a:pt x="266" y="1440"/>
                  </a:lnTo>
                  <a:lnTo>
                    <a:pt x="295" y="1449"/>
                  </a:lnTo>
                  <a:lnTo>
                    <a:pt x="322" y="1440"/>
                  </a:lnTo>
                  <a:lnTo>
                    <a:pt x="353" y="1430"/>
                  </a:lnTo>
                  <a:lnTo>
                    <a:pt x="380" y="1430"/>
                  </a:lnTo>
                  <a:lnTo>
                    <a:pt x="399" y="1459"/>
                  </a:lnTo>
                  <a:lnTo>
                    <a:pt x="437" y="1449"/>
                  </a:lnTo>
                  <a:lnTo>
                    <a:pt x="456" y="1411"/>
                  </a:lnTo>
                  <a:lnTo>
                    <a:pt x="466" y="1353"/>
                  </a:lnTo>
                  <a:lnTo>
                    <a:pt x="456" y="1325"/>
                  </a:lnTo>
                  <a:lnTo>
                    <a:pt x="466" y="1298"/>
                  </a:lnTo>
                  <a:lnTo>
                    <a:pt x="458" y="1271"/>
                  </a:lnTo>
                  <a:lnTo>
                    <a:pt x="495" y="1281"/>
                  </a:lnTo>
                  <a:lnTo>
                    <a:pt x="514" y="1252"/>
                  </a:lnTo>
                  <a:lnTo>
                    <a:pt x="554" y="1240"/>
                  </a:lnTo>
                  <a:lnTo>
                    <a:pt x="579" y="1231"/>
                  </a:lnTo>
                  <a:lnTo>
                    <a:pt x="568" y="1281"/>
                  </a:lnTo>
                  <a:lnTo>
                    <a:pt x="617" y="1286"/>
                  </a:lnTo>
                  <a:lnTo>
                    <a:pt x="627" y="1261"/>
                  </a:lnTo>
                  <a:lnTo>
                    <a:pt x="658" y="1275"/>
                  </a:lnTo>
                  <a:lnTo>
                    <a:pt x="683" y="1271"/>
                  </a:lnTo>
                  <a:lnTo>
                    <a:pt x="752" y="1275"/>
                  </a:lnTo>
                  <a:lnTo>
                    <a:pt x="771" y="1304"/>
                  </a:lnTo>
                  <a:lnTo>
                    <a:pt x="790" y="1334"/>
                  </a:lnTo>
                  <a:lnTo>
                    <a:pt x="796" y="1384"/>
                  </a:lnTo>
                  <a:lnTo>
                    <a:pt x="802" y="1419"/>
                  </a:lnTo>
                  <a:lnTo>
                    <a:pt x="842" y="1453"/>
                  </a:lnTo>
                  <a:lnTo>
                    <a:pt x="886" y="1465"/>
                  </a:lnTo>
                  <a:lnTo>
                    <a:pt x="911" y="1478"/>
                  </a:lnTo>
                  <a:lnTo>
                    <a:pt x="940" y="1497"/>
                  </a:lnTo>
                  <a:lnTo>
                    <a:pt x="946" y="1528"/>
                  </a:lnTo>
                  <a:lnTo>
                    <a:pt x="965" y="1553"/>
                  </a:lnTo>
                  <a:lnTo>
                    <a:pt x="994" y="1553"/>
                  </a:lnTo>
                  <a:lnTo>
                    <a:pt x="1024" y="1582"/>
                  </a:lnTo>
                  <a:lnTo>
                    <a:pt x="1061" y="1568"/>
                  </a:lnTo>
                  <a:lnTo>
                    <a:pt x="1074" y="1543"/>
                  </a:lnTo>
                  <a:lnTo>
                    <a:pt x="1061" y="1513"/>
                  </a:lnTo>
                  <a:lnTo>
                    <a:pt x="1093" y="1497"/>
                  </a:lnTo>
                  <a:lnTo>
                    <a:pt x="1124" y="1484"/>
                  </a:lnTo>
                  <a:lnTo>
                    <a:pt x="1164" y="1472"/>
                  </a:lnTo>
                  <a:lnTo>
                    <a:pt x="1159" y="1449"/>
                  </a:lnTo>
                  <a:lnTo>
                    <a:pt x="1193" y="1424"/>
                  </a:lnTo>
                  <a:lnTo>
                    <a:pt x="1256" y="1459"/>
                  </a:lnTo>
                  <a:lnTo>
                    <a:pt x="1297" y="1472"/>
                  </a:lnTo>
                  <a:lnTo>
                    <a:pt x="1322" y="1484"/>
                  </a:lnTo>
                  <a:lnTo>
                    <a:pt x="1372" y="1484"/>
                  </a:lnTo>
                  <a:lnTo>
                    <a:pt x="1396" y="1518"/>
                  </a:lnTo>
                  <a:lnTo>
                    <a:pt x="1441" y="1509"/>
                  </a:lnTo>
                  <a:lnTo>
                    <a:pt x="1481" y="1522"/>
                  </a:lnTo>
                  <a:lnTo>
                    <a:pt x="1504" y="1532"/>
                  </a:lnTo>
                  <a:lnTo>
                    <a:pt x="1500" y="1572"/>
                  </a:lnTo>
                  <a:lnTo>
                    <a:pt x="1487" y="1603"/>
                  </a:lnTo>
                  <a:lnTo>
                    <a:pt x="1496" y="1632"/>
                  </a:lnTo>
                  <a:lnTo>
                    <a:pt x="1525" y="1626"/>
                  </a:lnTo>
                  <a:lnTo>
                    <a:pt x="1525" y="1657"/>
                  </a:lnTo>
                  <a:lnTo>
                    <a:pt x="1556" y="1651"/>
                  </a:lnTo>
                  <a:lnTo>
                    <a:pt x="1569" y="1676"/>
                  </a:lnTo>
                  <a:lnTo>
                    <a:pt x="1596" y="1707"/>
                  </a:lnTo>
                  <a:lnTo>
                    <a:pt x="1625" y="1701"/>
                  </a:lnTo>
                  <a:lnTo>
                    <a:pt x="1650" y="1685"/>
                  </a:lnTo>
                  <a:lnTo>
                    <a:pt x="1688" y="1697"/>
                  </a:lnTo>
                  <a:lnTo>
                    <a:pt x="1694" y="1755"/>
                  </a:lnTo>
                  <a:lnTo>
                    <a:pt x="1709" y="1789"/>
                  </a:lnTo>
                  <a:lnTo>
                    <a:pt x="1719" y="1839"/>
                  </a:lnTo>
                  <a:lnTo>
                    <a:pt x="1723" y="1889"/>
                  </a:lnTo>
                  <a:lnTo>
                    <a:pt x="1734" y="1923"/>
                  </a:lnTo>
                  <a:lnTo>
                    <a:pt x="1759" y="1923"/>
                  </a:lnTo>
                  <a:lnTo>
                    <a:pt x="1782" y="1958"/>
                  </a:lnTo>
                  <a:lnTo>
                    <a:pt x="1867" y="1973"/>
                  </a:lnTo>
                  <a:lnTo>
                    <a:pt x="1891" y="2018"/>
                  </a:lnTo>
                  <a:lnTo>
                    <a:pt x="1897" y="2048"/>
                  </a:lnTo>
                  <a:lnTo>
                    <a:pt x="1932" y="2092"/>
                  </a:lnTo>
                  <a:lnTo>
                    <a:pt x="1961" y="2102"/>
                  </a:lnTo>
                  <a:lnTo>
                    <a:pt x="1986" y="2115"/>
                  </a:lnTo>
                  <a:lnTo>
                    <a:pt x="1991" y="2121"/>
                  </a:lnTo>
                </a:path>
              </a:pathLst>
            </a:custGeom>
            <a:noFill/>
            <a:ln w="6350">
              <a:solidFill>
                <a:srgbClr val="7F7F7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648" name="Freeform 117"/>
            <p:cNvSpPr>
              <a:spLocks/>
            </p:cNvSpPr>
            <p:nvPr/>
          </p:nvSpPr>
          <p:spPr bwMode="auto">
            <a:xfrm>
              <a:off x="3455" y="3128"/>
              <a:ext cx="52" cy="57"/>
            </a:xfrm>
            <a:custGeom>
              <a:avLst/>
              <a:gdLst>
                <a:gd name="T0" fmla="*/ 28 w 50"/>
                <a:gd name="T1" fmla="*/ 0 h 50"/>
                <a:gd name="T2" fmla="*/ 31 w 50"/>
                <a:gd name="T3" fmla="*/ 0 h 50"/>
                <a:gd name="T4" fmla="*/ 37 w 50"/>
                <a:gd name="T5" fmla="*/ 2 h 50"/>
                <a:gd name="T6" fmla="*/ 44 w 50"/>
                <a:gd name="T7" fmla="*/ 7 h 50"/>
                <a:gd name="T8" fmla="*/ 48 w 50"/>
                <a:gd name="T9" fmla="*/ 11 h 50"/>
                <a:gd name="T10" fmla="*/ 50 w 50"/>
                <a:gd name="T11" fmla="*/ 17 h 50"/>
                <a:gd name="T12" fmla="*/ 54 w 50"/>
                <a:gd name="T13" fmla="*/ 22 h 50"/>
                <a:gd name="T14" fmla="*/ 54 w 50"/>
                <a:gd name="T15" fmla="*/ 28 h 50"/>
                <a:gd name="T16" fmla="*/ 56 w 50"/>
                <a:gd name="T17" fmla="*/ 36 h 50"/>
                <a:gd name="T18" fmla="*/ 54 w 50"/>
                <a:gd name="T19" fmla="*/ 43 h 50"/>
                <a:gd name="T20" fmla="*/ 54 w 50"/>
                <a:gd name="T21" fmla="*/ 50 h 50"/>
                <a:gd name="T22" fmla="*/ 50 w 50"/>
                <a:gd name="T23" fmla="*/ 56 h 50"/>
                <a:gd name="T24" fmla="*/ 48 w 50"/>
                <a:gd name="T25" fmla="*/ 63 h 50"/>
                <a:gd name="T26" fmla="*/ 44 w 50"/>
                <a:gd name="T27" fmla="*/ 67 h 50"/>
                <a:gd name="T28" fmla="*/ 37 w 50"/>
                <a:gd name="T29" fmla="*/ 72 h 50"/>
                <a:gd name="T30" fmla="*/ 31 w 50"/>
                <a:gd name="T31" fmla="*/ 74 h 50"/>
                <a:gd name="T32" fmla="*/ 28 w 50"/>
                <a:gd name="T33" fmla="*/ 74 h 50"/>
                <a:gd name="T34" fmla="*/ 22 w 50"/>
                <a:gd name="T35" fmla="*/ 74 h 50"/>
                <a:gd name="T36" fmla="*/ 18 w 50"/>
                <a:gd name="T37" fmla="*/ 72 h 50"/>
                <a:gd name="T38" fmla="*/ 9 w 50"/>
                <a:gd name="T39" fmla="*/ 67 h 50"/>
                <a:gd name="T40" fmla="*/ 5 w 50"/>
                <a:gd name="T41" fmla="*/ 63 h 50"/>
                <a:gd name="T42" fmla="*/ 3 w 50"/>
                <a:gd name="T43" fmla="*/ 56 h 50"/>
                <a:gd name="T44" fmla="*/ 2 w 50"/>
                <a:gd name="T45" fmla="*/ 50 h 50"/>
                <a:gd name="T46" fmla="*/ 0 w 50"/>
                <a:gd name="T47" fmla="*/ 43 h 50"/>
                <a:gd name="T48" fmla="*/ 0 w 50"/>
                <a:gd name="T49" fmla="*/ 36 h 50"/>
                <a:gd name="T50" fmla="*/ 0 w 50"/>
                <a:gd name="T51" fmla="*/ 28 h 50"/>
                <a:gd name="T52" fmla="*/ 2 w 50"/>
                <a:gd name="T53" fmla="*/ 22 h 50"/>
                <a:gd name="T54" fmla="*/ 3 w 50"/>
                <a:gd name="T55" fmla="*/ 17 h 50"/>
                <a:gd name="T56" fmla="*/ 5 w 50"/>
                <a:gd name="T57" fmla="*/ 11 h 50"/>
                <a:gd name="T58" fmla="*/ 9 w 50"/>
                <a:gd name="T59" fmla="*/ 7 h 50"/>
                <a:gd name="T60" fmla="*/ 18 w 50"/>
                <a:gd name="T61" fmla="*/ 2 h 50"/>
                <a:gd name="T62" fmla="*/ 22 w 50"/>
                <a:gd name="T63" fmla="*/ 0 h 50"/>
                <a:gd name="T64" fmla="*/ 28 w 50"/>
                <a:gd name="T65" fmla="*/ 0 h 5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28" y="0"/>
                  </a:lnTo>
                  <a:lnTo>
                    <a:pt x="34" y="2"/>
                  </a:lnTo>
                  <a:lnTo>
                    <a:pt x="38" y="4"/>
                  </a:lnTo>
                  <a:lnTo>
                    <a:pt x="42" y="8"/>
                  </a:lnTo>
                  <a:lnTo>
                    <a:pt x="44" y="11"/>
                  </a:lnTo>
                  <a:lnTo>
                    <a:pt x="48" y="15"/>
                  </a:lnTo>
                  <a:lnTo>
                    <a:pt x="48" y="19"/>
                  </a:lnTo>
                  <a:lnTo>
                    <a:pt x="50" y="25"/>
                  </a:lnTo>
                  <a:lnTo>
                    <a:pt x="48" y="29"/>
                  </a:lnTo>
                  <a:lnTo>
                    <a:pt x="48" y="34"/>
                  </a:lnTo>
                  <a:lnTo>
                    <a:pt x="44" y="38"/>
                  </a:lnTo>
                  <a:lnTo>
                    <a:pt x="42" y="42"/>
                  </a:lnTo>
                  <a:lnTo>
                    <a:pt x="38" y="46"/>
                  </a:lnTo>
                  <a:lnTo>
                    <a:pt x="34" y="48"/>
                  </a:lnTo>
                  <a:lnTo>
                    <a:pt x="28" y="50"/>
                  </a:lnTo>
                  <a:lnTo>
                    <a:pt x="25" y="50"/>
                  </a:lnTo>
                  <a:lnTo>
                    <a:pt x="19" y="50"/>
                  </a:lnTo>
                  <a:lnTo>
                    <a:pt x="15" y="48"/>
                  </a:lnTo>
                  <a:lnTo>
                    <a:pt x="9" y="46"/>
                  </a:lnTo>
                  <a:lnTo>
                    <a:pt x="5" y="42"/>
                  </a:lnTo>
                  <a:lnTo>
                    <a:pt x="3" y="38"/>
                  </a:lnTo>
                  <a:lnTo>
                    <a:pt x="2" y="34"/>
                  </a:lnTo>
                  <a:lnTo>
                    <a:pt x="0" y="29"/>
                  </a:lnTo>
                  <a:lnTo>
                    <a:pt x="0" y="25"/>
                  </a:lnTo>
                  <a:lnTo>
                    <a:pt x="0" y="19"/>
                  </a:lnTo>
                  <a:lnTo>
                    <a:pt x="2" y="15"/>
                  </a:lnTo>
                  <a:lnTo>
                    <a:pt x="3" y="11"/>
                  </a:lnTo>
                  <a:lnTo>
                    <a:pt x="5" y="8"/>
                  </a:lnTo>
                  <a:lnTo>
                    <a:pt x="9" y="4"/>
                  </a:lnTo>
                  <a:lnTo>
                    <a:pt x="15" y="2"/>
                  </a:lnTo>
                  <a:lnTo>
                    <a:pt x="19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649" name="Freeform 118"/>
            <p:cNvSpPr>
              <a:spLocks/>
            </p:cNvSpPr>
            <p:nvPr/>
          </p:nvSpPr>
          <p:spPr bwMode="auto">
            <a:xfrm>
              <a:off x="3455" y="3128"/>
              <a:ext cx="52" cy="57"/>
            </a:xfrm>
            <a:custGeom>
              <a:avLst/>
              <a:gdLst>
                <a:gd name="T0" fmla="*/ 28 w 50"/>
                <a:gd name="T1" fmla="*/ 0 h 50"/>
                <a:gd name="T2" fmla="*/ 31 w 50"/>
                <a:gd name="T3" fmla="*/ 0 h 50"/>
                <a:gd name="T4" fmla="*/ 37 w 50"/>
                <a:gd name="T5" fmla="*/ 2 h 50"/>
                <a:gd name="T6" fmla="*/ 44 w 50"/>
                <a:gd name="T7" fmla="*/ 7 h 50"/>
                <a:gd name="T8" fmla="*/ 48 w 50"/>
                <a:gd name="T9" fmla="*/ 11 h 50"/>
                <a:gd name="T10" fmla="*/ 50 w 50"/>
                <a:gd name="T11" fmla="*/ 17 h 50"/>
                <a:gd name="T12" fmla="*/ 54 w 50"/>
                <a:gd name="T13" fmla="*/ 22 h 50"/>
                <a:gd name="T14" fmla="*/ 54 w 50"/>
                <a:gd name="T15" fmla="*/ 28 h 50"/>
                <a:gd name="T16" fmla="*/ 56 w 50"/>
                <a:gd name="T17" fmla="*/ 36 h 50"/>
                <a:gd name="T18" fmla="*/ 54 w 50"/>
                <a:gd name="T19" fmla="*/ 43 h 50"/>
                <a:gd name="T20" fmla="*/ 54 w 50"/>
                <a:gd name="T21" fmla="*/ 50 h 50"/>
                <a:gd name="T22" fmla="*/ 50 w 50"/>
                <a:gd name="T23" fmla="*/ 56 h 50"/>
                <a:gd name="T24" fmla="*/ 48 w 50"/>
                <a:gd name="T25" fmla="*/ 63 h 50"/>
                <a:gd name="T26" fmla="*/ 44 w 50"/>
                <a:gd name="T27" fmla="*/ 67 h 50"/>
                <a:gd name="T28" fmla="*/ 37 w 50"/>
                <a:gd name="T29" fmla="*/ 72 h 50"/>
                <a:gd name="T30" fmla="*/ 31 w 50"/>
                <a:gd name="T31" fmla="*/ 74 h 50"/>
                <a:gd name="T32" fmla="*/ 28 w 50"/>
                <a:gd name="T33" fmla="*/ 74 h 50"/>
                <a:gd name="T34" fmla="*/ 22 w 50"/>
                <a:gd name="T35" fmla="*/ 74 h 50"/>
                <a:gd name="T36" fmla="*/ 18 w 50"/>
                <a:gd name="T37" fmla="*/ 72 h 50"/>
                <a:gd name="T38" fmla="*/ 9 w 50"/>
                <a:gd name="T39" fmla="*/ 67 h 50"/>
                <a:gd name="T40" fmla="*/ 5 w 50"/>
                <a:gd name="T41" fmla="*/ 63 h 50"/>
                <a:gd name="T42" fmla="*/ 3 w 50"/>
                <a:gd name="T43" fmla="*/ 56 h 50"/>
                <a:gd name="T44" fmla="*/ 2 w 50"/>
                <a:gd name="T45" fmla="*/ 50 h 50"/>
                <a:gd name="T46" fmla="*/ 0 w 50"/>
                <a:gd name="T47" fmla="*/ 43 h 50"/>
                <a:gd name="T48" fmla="*/ 0 w 50"/>
                <a:gd name="T49" fmla="*/ 36 h 50"/>
                <a:gd name="T50" fmla="*/ 0 w 50"/>
                <a:gd name="T51" fmla="*/ 28 h 50"/>
                <a:gd name="T52" fmla="*/ 2 w 50"/>
                <a:gd name="T53" fmla="*/ 22 h 50"/>
                <a:gd name="T54" fmla="*/ 3 w 50"/>
                <a:gd name="T55" fmla="*/ 17 h 50"/>
                <a:gd name="T56" fmla="*/ 5 w 50"/>
                <a:gd name="T57" fmla="*/ 11 h 50"/>
                <a:gd name="T58" fmla="*/ 9 w 50"/>
                <a:gd name="T59" fmla="*/ 7 h 50"/>
                <a:gd name="T60" fmla="*/ 18 w 50"/>
                <a:gd name="T61" fmla="*/ 2 h 50"/>
                <a:gd name="T62" fmla="*/ 22 w 50"/>
                <a:gd name="T63" fmla="*/ 0 h 50"/>
                <a:gd name="T64" fmla="*/ 28 w 50"/>
                <a:gd name="T65" fmla="*/ 0 h 5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28" y="0"/>
                  </a:lnTo>
                  <a:lnTo>
                    <a:pt x="34" y="2"/>
                  </a:lnTo>
                  <a:lnTo>
                    <a:pt x="38" y="4"/>
                  </a:lnTo>
                  <a:lnTo>
                    <a:pt x="42" y="8"/>
                  </a:lnTo>
                  <a:lnTo>
                    <a:pt x="44" y="11"/>
                  </a:lnTo>
                  <a:lnTo>
                    <a:pt x="48" y="15"/>
                  </a:lnTo>
                  <a:lnTo>
                    <a:pt x="48" y="19"/>
                  </a:lnTo>
                  <a:lnTo>
                    <a:pt x="50" y="25"/>
                  </a:lnTo>
                  <a:lnTo>
                    <a:pt x="48" y="29"/>
                  </a:lnTo>
                  <a:lnTo>
                    <a:pt x="48" y="34"/>
                  </a:lnTo>
                  <a:lnTo>
                    <a:pt x="44" y="38"/>
                  </a:lnTo>
                  <a:lnTo>
                    <a:pt x="42" y="42"/>
                  </a:lnTo>
                  <a:lnTo>
                    <a:pt x="38" y="46"/>
                  </a:lnTo>
                  <a:lnTo>
                    <a:pt x="34" y="48"/>
                  </a:lnTo>
                  <a:lnTo>
                    <a:pt x="28" y="50"/>
                  </a:lnTo>
                  <a:lnTo>
                    <a:pt x="25" y="50"/>
                  </a:lnTo>
                  <a:lnTo>
                    <a:pt x="19" y="50"/>
                  </a:lnTo>
                  <a:lnTo>
                    <a:pt x="15" y="48"/>
                  </a:lnTo>
                  <a:lnTo>
                    <a:pt x="9" y="46"/>
                  </a:lnTo>
                  <a:lnTo>
                    <a:pt x="5" y="42"/>
                  </a:lnTo>
                  <a:lnTo>
                    <a:pt x="3" y="38"/>
                  </a:lnTo>
                  <a:lnTo>
                    <a:pt x="2" y="34"/>
                  </a:lnTo>
                  <a:lnTo>
                    <a:pt x="0" y="29"/>
                  </a:lnTo>
                  <a:lnTo>
                    <a:pt x="0" y="25"/>
                  </a:lnTo>
                  <a:lnTo>
                    <a:pt x="0" y="19"/>
                  </a:lnTo>
                  <a:lnTo>
                    <a:pt x="2" y="15"/>
                  </a:lnTo>
                  <a:lnTo>
                    <a:pt x="3" y="11"/>
                  </a:lnTo>
                  <a:lnTo>
                    <a:pt x="5" y="8"/>
                  </a:lnTo>
                  <a:lnTo>
                    <a:pt x="9" y="4"/>
                  </a:lnTo>
                  <a:lnTo>
                    <a:pt x="15" y="2"/>
                  </a:lnTo>
                  <a:lnTo>
                    <a:pt x="19" y="0"/>
                  </a:lnTo>
                  <a:lnTo>
                    <a:pt x="25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650" name="Freeform 119"/>
            <p:cNvSpPr>
              <a:spLocks/>
            </p:cNvSpPr>
            <p:nvPr/>
          </p:nvSpPr>
          <p:spPr bwMode="auto">
            <a:xfrm>
              <a:off x="3648" y="3161"/>
              <a:ext cx="52" cy="57"/>
            </a:xfrm>
            <a:custGeom>
              <a:avLst/>
              <a:gdLst>
                <a:gd name="T0" fmla="*/ 28 w 50"/>
                <a:gd name="T1" fmla="*/ 0 h 50"/>
                <a:gd name="T2" fmla="*/ 32 w 50"/>
                <a:gd name="T3" fmla="*/ 0 h 50"/>
                <a:gd name="T4" fmla="*/ 37 w 50"/>
                <a:gd name="T5" fmla="*/ 2 h 50"/>
                <a:gd name="T6" fmla="*/ 44 w 50"/>
                <a:gd name="T7" fmla="*/ 7 h 50"/>
                <a:gd name="T8" fmla="*/ 48 w 50"/>
                <a:gd name="T9" fmla="*/ 10 h 50"/>
                <a:gd name="T10" fmla="*/ 50 w 50"/>
                <a:gd name="T11" fmla="*/ 17 h 50"/>
                <a:gd name="T12" fmla="*/ 54 w 50"/>
                <a:gd name="T13" fmla="*/ 22 h 50"/>
                <a:gd name="T14" fmla="*/ 54 w 50"/>
                <a:gd name="T15" fmla="*/ 28 h 50"/>
                <a:gd name="T16" fmla="*/ 56 w 50"/>
                <a:gd name="T17" fmla="*/ 36 h 50"/>
                <a:gd name="T18" fmla="*/ 54 w 50"/>
                <a:gd name="T19" fmla="*/ 41 h 50"/>
                <a:gd name="T20" fmla="*/ 54 w 50"/>
                <a:gd name="T21" fmla="*/ 50 h 50"/>
                <a:gd name="T22" fmla="*/ 50 w 50"/>
                <a:gd name="T23" fmla="*/ 56 h 50"/>
                <a:gd name="T24" fmla="*/ 48 w 50"/>
                <a:gd name="T25" fmla="*/ 63 h 50"/>
                <a:gd name="T26" fmla="*/ 44 w 50"/>
                <a:gd name="T27" fmla="*/ 67 h 50"/>
                <a:gd name="T28" fmla="*/ 37 w 50"/>
                <a:gd name="T29" fmla="*/ 72 h 50"/>
                <a:gd name="T30" fmla="*/ 32 w 50"/>
                <a:gd name="T31" fmla="*/ 74 h 50"/>
                <a:gd name="T32" fmla="*/ 28 w 50"/>
                <a:gd name="T33" fmla="*/ 74 h 50"/>
                <a:gd name="T34" fmla="*/ 22 w 50"/>
                <a:gd name="T35" fmla="*/ 74 h 50"/>
                <a:gd name="T36" fmla="*/ 18 w 50"/>
                <a:gd name="T37" fmla="*/ 72 h 50"/>
                <a:gd name="T38" fmla="*/ 9 w 50"/>
                <a:gd name="T39" fmla="*/ 67 h 50"/>
                <a:gd name="T40" fmla="*/ 8 w 50"/>
                <a:gd name="T41" fmla="*/ 63 h 50"/>
                <a:gd name="T42" fmla="*/ 4 w 50"/>
                <a:gd name="T43" fmla="*/ 56 h 50"/>
                <a:gd name="T44" fmla="*/ 2 w 50"/>
                <a:gd name="T45" fmla="*/ 50 h 50"/>
                <a:gd name="T46" fmla="*/ 0 w 50"/>
                <a:gd name="T47" fmla="*/ 41 h 50"/>
                <a:gd name="T48" fmla="*/ 0 w 50"/>
                <a:gd name="T49" fmla="*/ 36 h 50"/>
                <a:gd name="T50" fmla="*/ 0 w 50"/>
                <a:gd name="T51" fmla="*/ 28 h 50"/>
                <a:gd name="T52" fmla="*/ 2 w 50"/>
                <a:gd name="T53" fmla="*/ 22 h 50"/>
                <a:gd name="T54" fmla="*/ 4 w 50"/>
                <a:gd name="T55" fmla="*/ 17 h 50"/>
                <a:gd name="T56" fmla="*/ 8 w 50"/>
                <a:gd name="T57" fmla="*/ 10 h 50"/>
                <a:gd name="T58" fmla="*/ 9 w 50"/>
                <a:gd name="T59" fmla="*/ 7 h 50"/>
                <a:gd name="T60" fmla="*/ 18 w 50"/>
                <a:gd name="T61" fmla="*/ 2 h 50"/>
                <a:gd name="T62" fmla="*/ 22 w 50"/>
                <a:gd name="T63" fmla="*/ 0 h 50"/>
                <a:gd name="T64" fmla="*/ 28 w 50"/>
                <a:gd name="T65" fmla="*/ 0 h 5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29" y="0"/>
                  </a:lnTo>
                  <a:lnTo>
                    <a:pt x="34" y="2"/>
                  </a:lnTo>
                  <a:lnTo>
                    <a:pt x="38" y="4"/>
                  </a:lnTo>
                  <a:lnTo>
                    <a:pt x="42" y="7"/>
                  </a:lnTo>
                  <a:lnTo>
                    <a:pt x="44" y="11"/>
                  </a:lnTo>
                  <a:lnTo>
                    <a:pt x="48" y="15"/>
                  </a:lnTo>
                  <a:lnTo>
                    <a:pt x="48" y="19"/>
                  </a:lnTo>
                  <a:lnTo>
                    <a:pt x="50" y="25"/>
                  </a:lnTo>
                  <a:lnTo>
                    <a:pt x="48" y="28"/>
                  </a:lnTo>
                  <a:lnTo>
                    <a:pt x="48" y="34"/>
                  </a:lnTo>
                  <a:lnTo>
                    <a:pt x="44" y="38"/>
                  </a:lnTo>
                  <a:lnTo>
                    <a:pt x="42" y="42"/>
                  </a:lnTo>
                  <a:lnTo>
                    <a:pt x="38" y="46"/>
                  </a:lnTo>
                  <a:lnTo>
                    <a:pt x="34" y="48"/>
                  </a:lnTo>
                  <a:lnTo>
                    <a:pt x="29" y="50"/>
                  </a:lnTo>
                  <a:lnTo>
                    <a:pt x="25" y="50"/>
                  </a:lnTo>
                  <a:lnTo>
                    <a:pt x="19" y="50"/>
                  </a:lnTo>
                  <a:lnTo>
                    <a:pt x="15" y="48"/>
                  </a:lnTo>
                  <a:lnTo>
                    <a:pt x="9" y="46"/>
                  </a:lnTo>
                  <a:lnTo>
                    <a:pt x="8" y="42"/>
                  </a:lnTo>
                  <a:lnTo>
                    <a:pt x="4" y="38"/>
                  </a:lnTo>
                  <a:lnTo>
                    <a:pt x="2" y="34"/>
                  </a:lnTo>
                  <a:lnTo>
                    <a:pt x="0" y="28"/>
                  </a:lnTo>
                  <a:lnTo>
                    <a:pt x="0" y="25"/>
                  </a:lnTo>
                  <a:lnTo>
                    <a:pt x="0" y="19"/>
                  </a:lnTo>
                  <a:lnTo>
                    <a:pt x="2" y="15"/>
                  </a:lnTo>
                  <a:lnTo>
                    <a:pt x="4" y="11"/>
                  </a:lnTo>
                  <a:lnTo>
                    <a:pt x="8" y="7"/>
                  </a:lnTo>
                  <a:lnTo>
                    <a:pt x="9" y="4"/>
                  </a:lnTo>
                  <a:lnTo>
                    <a:pt x="15" y="2"/>
                  </a:lnTo>
                  <a:lnTo>
                    <a:pt x="19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651" name="Freeform 120"/>
            <p:cNvSpPr>
              <a:spLocks/>
            </p:cNvSpPr>
            <p:nvPr/>
          </p:nvSpPr>
          <p:spPr bwMode="auto">
            <a:xfrm>
              <a:off x="3648" y="3161"/>
              <a:ext cx="52" cy="57"/>
            </a:xfrm>
            <a:custGeom>
              <a:avLst/>
              <a:gdLst>
                <a:gd name="T0" fmla="*/ 28 w 50"/>
                <a:gd name="T1" fmla="*/ 0 h 50"/>
                <a:gd name="T2" fmla="*/ 32 w 50"/>
                <a:gd name="T3" fmla="*/ 0 h 50"/>
                <a:gd name="T4" fmla="*/ 37 w 50"/>
                <a:gd name="T5" fmla="*/ 2 h 50"/>
                <a:gd name="T6" fmla="*/ 44 w 50"/>
                <a:gd name="T7" fmla="*/ 7 h 50"/>
                <a:gd name="T8" fmla="*/ 48 w 50"/>
                <a:gd name="T9" fmla="*/ 10 h 50"/>
                <a:gd name="T10" fmla="*/ 50 w 50"/>
                <a:gd name="T11" fmla="*/ 17 h 50"/>
                <a:gd name="T12" fmla="*/ 54 w 50"/>
                <a:gd name="T13" fmla="*/ 22 h 50"/>
                <a:gd name="T14" fmla="*/ 54 w 50"/>
                <a:gd name="T15" fmla="*/ 28 h 50"/>
                <a:gd name="T16" fmla="*/ 56 w 50"/>
                <a:gd name="T17" fmla="*/ 36 h 50"/>
                <a:gd name="T18" fmla="*/ 54 w 50"/>
                <a:gd name="T19" fmla="*/ 41 h 50"/>
                <a:gd name="T20" fmla="*/ 54 w 50"/>
                <a:gd name="T21" fmla="*/ 50 h 50"/>
                <a:gd name="T22" fmla="*/ 50 w 50"/>
                <a:gd name="T23" fmla="*/ 56 h 50"/>
                <a:gd name="T24" fmla="*/ 48 w 50"/>
                <a:gd name="T25" fmla="*/ 63 h 50"/>
                <a:gd name="T26" fmla="*/ 44 w 50"/>
                <a:gd name="T27" fmla="*/ 67 h 50"/>
                <a:gd name="T28" fmla="*/ 37 w 50"/>
                <a:gd name="T29" fmla="*/ 72 h 50"/>
                <a:gd name="T30" fmla="*/ 32 w 50"/>
                <a:gd name="T31" fmla="*/ 74 h 50"/>
                <a:gd name="T32" fmla="*/ 28 w 50"/>
                <a:gd name="T33" fmla="*/ 74 h 50"/>
                <a:gd name="T34" fmla="*/ 22 w 50"/>
                <a:gd name="T35" fmla="*/ 74 h 50"/>
                <a:gd name="T36" fmla="*/ 18 w 50"/>
                <a:gd name="T37" fmla="*/ 72 h 50"/>
                <a:gd name="T38" fmla="*/ 9 w 50"/>
                <a:gd name="T39" fmla="*/ 67 h 50"/>
                <a:gd name="T40" fmla="*/ 8 w 50"/>
                <a:gd name="T41" fmla="*/ 63 h 50"/>
                <a:gd name="T42" fmla="*/ 4 w 50"/>
                <a:gd name="T43" fmla="*/ 56 h 50"/>
                <a:gd name="T44" fmla="*/ 2 w 50"/>
                <a:gd name="T45" fmla="*/ 50 h 50"/>
                <a:gd name="T46" fmla="*/ 0 w 50"/>
                <a:gd name="T47" fmla="*/ 41 h 50"/>
                <a:gd name="T48" fmla="*/ 0 w 50"/>
                <a:gd name="T49" fmla="*/ 36 h 50"/>
                <a:gd name="T50" fmla="*/ 0 w 50"/>
                <a:gd name="T51" fmla="*/ 28 h 50"/>
                <a:gd name="T52" fmla="*/ 2 w 50"/>
                <a:gd name="T53" fmla="*/ 22 h 50"/>
                <a:gd name="T54" fmla="*/ 4 w 50"/>
                <a:gd name="T55" fmla="*/ 17 h 50"/>
                <a:gd name="T56" fmla="*/ 8 w 50"/>
                <a:gd name="T57" fmla="*/ 10 h 50"/>
                <a:gd name="T58" fmla="*/ 9 w 50"/>
                <a:gd name="T59" fmla="*/ 7 h 50"/>
                <a:gd name="T60" fmla="*/ 18 w 50"/>
                <a:gd name="T61" fmla="*/ 2 h 50"/>
                <a:gd name="T62" fmla="*/ 22 w 50"/>
                <a:gd name="T63" fmla="*/ 0 h 50"/>
                <a:gd name="T64" fmla="*/ 28 w 50"/>
                <a:gd name="T65" fmla="*/ 0 h 5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29" y="0"/>
                  </a:lnTo>
                  <a:lnTo>
                    <a:pt x="34" y="2"/>
                  </a:lnTo>
                  <a:lnTo>
                    <a:pt x="38" y="4"/>
                  </a:lnTo>
                  <a:lnTo>
                    <a:pt x="42" y="7"/>
                  </a:lnTo>
                  <a:lnTo>
                    <a:pt x="44" y="11"/>
                  </a:lnTo>
                  <a:lnTo>
                    <a:pt x="48" y="15"/>
                  </a:lnTo>
                  <a:lnTo>
                    <a:pt x="48" y="19"/>
                  </a:lnTo>
                  <a:lnTo>
                    <a:pt x="50" y="25"/>
                  </a:lnTo>
                  <a:lnTo>
                    <a:pt x="48" y="28"/>
                  </a:lnTo>
                  <a:lnTo>
                    <a:pt x="48" y="34"/>
                  </a:lnTo>
                  <a:lnTo>
                    <a:pt x="44" y="38"/>
                  </a:lnTo>
                  <a:lnTo>
                    <a:pt x="42" y="42"/>
                  </a:lnTo>
                  <a:lnTo>
                    <a:pt x="38" y="46"/>
                  </a:lnTo>
                  <a:lnTo>
                    <a:pt x="34" y="48"/>
                  </a:lnTo>
                  <a:lnTo>
                    <a:pt x="29" y="50"/>
                  </a:lnTo>
                  <a:lnTo>
                    <a:pt x="25" y="50"/>
                  </a:lnTo>
                  <a:lnTo>
                    <a:pt x="19" y="50"/>
                  </a:lnTo>
                  <a:lnTo>
                    <a:pt x="15" y="48"/>
                  </a:lnTo>
                  <a:lnTo>
                    <a:pt x="9" y="46"/>
                  </a:lnTo>
                  <a:lnTo>
                    <a:pt x="8" y="42"/>
                  </a:lnTo>
                  <a:lnTo>
                    <a:pt x="4" y="38"/>
                  </a:lnTo>
                  <a:lnTo>
                    <a:pt x="2" y="34"/>
                  </a:lnTo>
                  <a:lnTo>
                    <a:pt x="0" y="28"/>
                  </a:lnTo>
                  <a:lnTo>
                    <a:pt x="0" y="25"/>
                  </a:lnTo>
                  <a:lnTo>
                    <a:pt x="0" y="19"/>
                  </a:lnTo>
                  <a:lnTo>
                    <a:pt x="2" y="15"/>
                  </a:lnTo>
                  <a:lnTo>
                    <a:pt x="4" y="11"/>
                  </a:lnTo>
                  <a:lnTo>
                    <a:pt x="8" y="7"/>
                  </a:lnTo>
                  <a:lnTo>
                    <a:pt x="9" y="4"/>
                  </a:lnTo>
                  <a:lnTo>
                    <a:pt x="15" y="2"/>
                  </a:lnTo>
                  <a:lnTo>
                    <a:pt x="19" y="0"/>
                  </a:lnTo>
                  <a:lnTo>
                    <a:pt x="25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652" name="Freeform 121"/>
            <p:cNvSpPr>
              <a:spLocks/>
            </p:cNvSpPr>
            <p:nvPr/>
          </p:nvSpPr>
          <p:spPr bwMode="auto">
            <a:xfrm>
              <a:off x="3833" y="3119"/>
              <a:ext cx="52" cy="57"/>
            </a:xfrm>
            <a:custGeom>
              <a:avLst/>
              <a:gdLst>
                <a:gd name="T0" fmla="*/ 28 w 50"/>
                <a:gd name="T1" fmla="*/ 0 h 50"/>
                <a:gd name="T2" fmla="*/ 34 w 50"/>
                <a:gd name="T3" fmla="*/ 0 h 50"/>
                <a:gd name="T4" fmla="*/ 38 w 50"/>
                <a:gd name="T5" fmla="*/ 2 h 50"/>
                <a:gd name="T6" fmla="*/ 45 w 50"/>
                <a:gd name="T7" fmla="*/ 7 h 50"/>
                <a:gd name="T8" fmla="*/ 49 w 50"/>
                <a:gd name="T9" fmla="*/ 11 h 50"/>
                <a:gd name="T10" fmla="*/ 52 w 50"/>
                <a:gd name="T11" fmla="*/ 18 h 50"/>
                <a:gd name="T12" fmla="*/ 54 w 50"/>
                <a:gd name="T13" fmla="*/ 24 h 50"/>
                <a:gd name="T14" fmla="*/ 56 w 50"/>
                <a:gd name="T15" fmla="*/ 31 h 50"/>
                <a:gd name="T16" fmla="*/ 56 w 50"/>
                <a:gd name="T17" fmla="*/ 36 h 50"/>
                <a:gd name="T18" fmla="*/ 56 w 50"/>
                <a:gd name="T19" fmla="*/ 46 h 50"/>
                <a:gd name="T20" fmla="*/ 54 w 50"/>
                <a:gd name="T21" fmla="*/ 52 h 50"/>
                <a:gd name="T22" fmla="*/ 52 w 50"/>
                <a:gd name="T23" fmla="*/ 57 h 50"/>
                <a:gd name="T24" fmla="*/ 49 w 50"/>
                <a:gd name="T25" fmla="*/ 63 h 50"/>
                <a:gd name="T26" fmla="*/ 45 w 50"/>
                <a:gd name="T27" fmla="*/ 67 h 50"/>
                <a:gd name="T28" fmla="*/ 38 w 50"/>
                <a:gd name="T29" fmla="*/ 72 h 50"/>
                <a:gd name="T30" fmla="*/ 34 w 50"/>
                <a:gd name="T31" fmla="*/ 74 h 50"/>
                <a:gd name="T32" fmla="*/ 28 w 50"/>
                <a:gd name="T33" fmla="*/ 74 h 50"/>
                <a:gd name="T34" fmla="*/ 24 w 50"/>
                <a:gd name="T35" fmla="*/ 74 h 50"/>
                <a:gd name="T36" fmla="*/ 19 w 50"/>
                <a:gd name="T37" fmla="*/ 72 h 50"/>
                <a:gd name="T38" fmla="*/ 12 w 50"/>
                <a:gd name="T39" fmla="*/ 67 h 50"/>
                <a:gd name="T40" fmla="*/ 8 w 50"/>
                <a:gd name="T41" fmla="*/ 63 h 50"/>
                <a:gd name="T42" fmla="*/ 4 w 50"/>
                <a:gd name="T43" fmla="*/ 57 h 50"/>
                <a:gd name="T44" fmla="*/ 2 w 50"/>
                <a:gd name="T45" fmla="*/ 52 h 50"/>
                <a:gd name="T46" fmla="*/ 0 w 50"/>
                <a:gd name="T47" fmla="*/ 46 h 50"/>
                <a:gd name="T48" fmla="*/ 0 w 50"/>
                <a:gd name="T49" fmla="*/ 36 h 50"/>
                <a:gd name="T50" fmla="*/ 0 w 50"/>
                <a:gd name="T51" fmla="*/ 31 h 50"/>
                <a:gd name="T52" fmla="*/ 2 w 50"/>
                <a:gd name="T53" fmla="*/ 24 h 50"/>
                <a:gd name="T54" fmla="*/ 4 w 50"/>
                <a:gd name="T55" fmla="*/ 18 h 50"/>
                <a:gd name="T56" fmla="*/ 8 w 50"/>
                <a:gd name="T57" fmla="*/ 11 h 50"/>
                <a:gd name="T58" fmla="*/ 12 w 50"/>
                <a:gd name="T59" fmla="*/ 7 h 50"/>
                <a:gd name="T60" fmla="*/ 19 w 50"/>
                <a:gd name="T61" fmla="*/ 2 h 50"/>
                <a:gd name="T62" fmla="*/ 24 w 50"/>
                <a:gd name="T63" fmla="*/ 0 h 50"/>
                <a:gd name="T64" fmla="*/ 28 w 50"/>
                <a:gd name="T65" fmla="*/ 0 h 5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0"/>
                  </a:lnTo>
                  <a:lnTo>
                    <a:pt x="35" y="2"/>
                  </a:lnTo>
                  <a:lnTo>
                    <a:pt x="39" y="4"/>
                  </a:lnTo>
                  <a:lnTo>
                    <a:pt x="43" y="8"/>
                  </a:lnTo>
                  <a:lnTo>
                    <a:pt x="46" y="12"/>
                  </a:lnTo>
                  <a:lnTo>
                    <a:pt x="48" y="16"/>
                  </a:lnTo>
                  <a:lnTo>
                    <a:pt x="50" y="21"/>
                  </a:lnTo>
                  <a:lnTo>
                    <a:pt x="50" y="25"/>
                  </a:lnTo>
                  <a:lnTo>
                    <a:pt x="50" y="31"/>
                  </a:lnTo>
                  <a:lnTo>
                    <a:pt x="48" y="35"/>
                  </a:lnTo>
                  <a:lnTo>
                    <a:pt x="46" y="39"/>
                  </a:lnTo>
                  <a:lnTo>
                    <a:pt x="43" y="42"/>
                  </a:lnTo>
                  <a:lnTo>
                    <a:pt x="39" y="46"/>
                  </a:lnTo>
                  <a:lnTo>
                    <a:pt x="35" y="48"/>
                  </a:lnTo>
                  <a:lnTo>
                    <a:pt x="31" y="50"/>
                  </a:lnTo>
                  <a:lnTo>
                    <a:pt x="25" y="50"/>
                  </a:lnTo>
                  <a:lnTo>
                    <a:pt x="21" y="50"/>
                  </a:lnTo>
                  <a:lnTo>
                    <a:pt x="16" y="48"/>
                  </a:lnTo>
                  <a:lnTo>
                    <a:pt x="12" y="46"/>
                  </a:lnTo>
                  <a:lnTo>
                    <a:pt x="8" y="42"/>
                  </a:lnTo>
                  <a:lnTo>
                    <a:pt x="4" y="39"/>
                  </a:lnTo>
                  <a:lnTo>
                    <a:pt x="2" y="35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0" y="21"/>
                  </a:lnTo>
                  <a:lnTo>
                    <a:pt x="2" y="16"/>
                  </a:lnTo>
                  <a:lnTo>
                    <a:pt x="4" y="12"/>
                  </a:lnTo>
                  <a:lnTo>
                    <a:pt x="8" y="8"/>
                  </a:lnTo>
                  <a:lnTo>
                    <a:pt x="12" y="4"/>
                  </a:lnTo>
                  <a:lnTo>
                    <a:pt x="16" y="2"/>
                  </a:lnTo>
                  <a:lnTo>
                    <a:pt x="21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653" name="Freeform 122"/>
            <p:cNvSpPr>
              <a:spLocks/>
            </p:cNvSpPr>
            <p:nvPr/>
          </p:nvSpPr>
          <p:spPr bwMode="auto">
            <a:xfrm>
              <a:off x="3833" y="3119"/>
              <a:ext cx="52" cy="57"/>
            </a:xfrm>
            <a:custGeom>
              <a:avLst/>
              <a:gdLst>
                <a:gd name="T0" fmla="*/ 28 w 50"/>
                <a:gd name="T1" fmla="*/ 0 h 50"/>
                <a:gd name="T2" fmla="*/ 34 w 50"/>
                <a:gd name="T3" fmla="*/ 0 h 50"/>
                <a:gd name="T4" fmla="*/ 38 w 50"/>
                <a:gd name="T5" fmla="*/ 2 h 50"/>
                <a:gd name="T6" fmla="*/ 45 w 50"/>
                <a:gd name="T7" fmla="*/ 7 h 50"/>
                <a:gd name="T8" fmla="*/ 49 w 50"/>
                <a:gd name="T9" fmla="*/ 11 h 50"/>
                <a:gd name="T10" fmla="*/ 52 w 50"/>
                <a:gd name="T11" fmla="*/ 18 h 50"/>
                <a:gd name="T12" fmla="*/ 54 w 50"/>
                <a:gd name="T13" fmla="*/ 24 h 50"/>
                <a:gd name="T14" fmla="*/ 56 w 50"/>
                <a:gd name="T15" fmla="*/ 31 h 50"/>
                <a:gd name="T16" fmla="*/ 56 w 50"/>
                <a:gd name="T17" fmla="*/ 36 h 50"/>
                <a:gd name="T18" fmla="*/ 56 w 50"/>
                <a:gd name="T19" fmla="*/ 46 h 50"/>
                <a:gd name="T20" fmla="*/ 54 w 50"/>
                <a:gd name="T21" fmla="*/ 52 h 50"/>
                <a:gd name="T22" fmla="*/ 52 w 50"/>
                <a:gd name="T23" fmla="*/ 57 h 50"/>
                <a:gd name="T24" fmla="*/ 49 w 50"/>
                <a:gd name="T25" fmla="*/ 63 h 50"/>
                <a:gd name="T26" fmla="*/ 45 w 50"/>
                <a:gd name="T27" fmla="*/ 67 h 50"/>
                <a:gd name="T28" fmla="*/ 38 w 50"/>
                <a:gd name="T29" fmla="*/ 72 h 50"/>
                <a:gd name="T30" fmla="*/ 34 w 50"/>
                <a:gd name="T31" fmla="*/ 74 h 50"/>
                <a:gd name="T32" fmla="*/ 28 w 50"/>
                <a:gd name="T33" fmla="*/ 74 h 50"/>
                <a:gd name="T34" fmla="*/ 24 w 50"/>
                <a:gd name="T35" fmla="*/ 74 h 50"/>
                <a:gd name="T36" fmla="*/ 19 w 50"/>
                <a:gd name="T37" fmla="*/ 72 h 50"/>
                <a:gd name="T38" fmla="*/ 12 w 50"/>
                <a:gd name="T39" fmla="*/ 67 h 50"/>
                <a:gd name="T40" fmla="*/ 8 w 50"/>
                <a:gd name="T41" fmla="*/ 63 h 50"/>
                <a:gd name="T42" fmla="*/ 4 w 50"/>
                <a:gd name="T43" fmla="*/ 57 h 50"/>
                <a:gd name="T44" fmla="*/ 2 w 50"/>
                <a:gd name="T45" fmla="*/ 52 h 50"/>
                <a:gd name="T46" fmla="*/ 0 w 50"/>
                <a:gd name="T47" fmla="*/ 46 h 50"/>
                <a:gd name="T48" fmla="*/ 0 w 50"/>
                <a:gd name="T49" fmla="*/ 36 h 50"/>
                <a:gd name="T50" fmla="*/ 0 w 50"/>
                <a:gd name="T51" fmla="*/ 31 h 50"/>
                <a:gd name="T52" fmla="*/ 2 w 50"/>
                <a:gd name="T53" fmla="*/ 24 h 50"/>
                <a:gd name="T54" fmla="*/ 4 w 50"/>
                <a:gd name="T55" fmla="*/ 18 h 50"/>
                <a:gd name="T56" fmla="*/ 8 w 50"/>
                <a:gd name="T57" fmla="*/ 11 h 50"/>
                <a:gd name="T58" fmla="*/ 12 w 50"/>
                <a:gd name="T59" fmla="*/ 7 h 50"/>
                <a:gd name="T60" fmla="*/ 19 w 50"/>
                <a:gd name="T61" fmla="*/ 2 h 50"/>
                <a:gd name="T62" fmla="*/ 24 w 50"/>
                <a:gd name="T63" fmla="*/ 0 h 50"/>
                <a:gd name="T64" fmla="*/ 28 w 50"/>
                <a:gd name="T65" fmla="*/ 0 h 5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0"/>
                  </a:lnTo>
                  <a:lnTo>
                    <a:pt x="35" y="2"/>
                  </a:lnTo>
                  <a:lnTo>
                    <a:pt x="39" y="4"/>
                  </a:lnTo>
                  <a:lnTo>
                    <a:pt x="43" y="8"/>
                  </a:lnTo>
                  <a:lnTo>
                    <a:pt x="46" y="12"/>
                  </a:lnTo>
                  <a:lnTo>
                    <a:pt x="48" y="16"/>
                  </a:lnTo>
                  <a:lnTo>
                    <a:pt x="50" y="21"/>
                  </a:lnTo>
                  <a:lnTo>
                    <a:pt x="50" y="25"/>
                  </a:lnTo>
                  <a:lnTo>
                    <a:pt x="50" y="31"/>
                  </a:lnTo>
                  <a:lnTo>
                    <a:pt x="48" y="35"/>
                  </a:lnTo>
                  <a:lnTo>
                    <a:pt x="46" y="39"/>
                  </a:lnTo>
                  <a:lnTo>
                    <a:pt x="43" y="42"/>
                  </a:lnTo>
                  <a:lnTo>
                    <a:pt x="39" y="46"/>
                  </a:lnTo>
                  <a:lnTo>
                    <a:pt x="35" y="48"/>
                  </a:lnTo>
                  <a:lnTo>
                    <a:pt x="31" y="50"/>
                  </a:lnTo>
                  <a:lnTo>
                    <a:pt x="25" y="50"/>
                  </a:lnTo>
                  <a:lnTo>
                    <a:pt x="21" y="50"/>
                  </a:lnTo>
                  <a:lnTo>
                    <a:pt x="16" y="48"/>
                  </a:lnTo>
                  <a:lnTo>
                    <a:pt x="12" y="46"/>
                  </a:lnTo>
                  <a:lnTo>
                    <a:pt x="8" y="42"/>
                  </a:lnTo>
                  <a:lnTo>
                    <a:pt x="4" y="39"/>
                  </a:lnTo>
                  <a:lnTo>
                    <a:pt x="2" y="35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0" y="21"/>
                  </a:lnTo>
                  <a:lnTo>
                    <a:pt x="2" y="16"/>
                  </a:lnTo>
                  <a:lnTo>
                    <a:pt x="4" y="12"/>
                  </a:lnTo>
                  <a:lnTo>
                    <a:pt x="8" y="8"/>
                  </a:lnTo>
                  <a:lnTo>
                    <a:pt x="12" y="4"/>
                  </a:lnTo>
                  <a:lnTo>
                    <a:pt x="16" y="2"/>
                  </a:lnTo>
                  <a:lnTo>
                    <a:pt x="21" y="0"/>
                  </a:lnTo>
                  <a:lnTo>
                    <a:pt x="25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654" name="Freeform 123"/>
            <p:cNvSpPr>
              <a:spLocks/>
            </p:cNvSpPr>
            <p:nvPr/>
          </p:nvSpPr>
          <p:spPr bwMode="auto">
            <a:xfrm>
              <a:off x="5183" y="3069"/>
              <a:ext cx="53" cy="57"/>
            </a:xfrm>
            <a:custGeom>
              <a:avLst/>
              <a:gdLst>
                <a:gd name="T0" fmla="*/ 31 w 50"/>
                <a:gd name="T1" fmla="*/ 0 h 50"/>
                <a:gd name="T2" fmla="*/ 35 w 50"/>
                <a:gd name="T3" fmla="*/ 2 h 50"/>
                <a:gd name="T4" fmla="*/ 40 w 50"/>
                <a:gd name="T5" fmla="*/ 2 h 50"/>
                <a:gd name="T6" fmla="*/ 45 w 50"/>
                <a:gd name="T7" fmla="*/ 9 h 50"/>
                <a:gd name="T8" fmla="*/ 51 w 50"/>
                <a:gd name="T9" fmla="*/ 11 h 50"/>
                <a:gd name="T10" fmla="*/ 53 w 50"/>
                <a:gd name="T11" fmla="*/ 18 h 50"/>
                <a:gd name="T12" fmla="*/ 57 w 50"/>
                <a:gd name="T13" fmla="*/ 22 h 50"/>
                <a:gd name="T14" fmla="*/ 57 w 50"/>
                <a:gd name="T15" fmla="*/ 31 h 50"/>
                <a:gd name="T16" fmla="*/ 59 w 50"/>
                <a:gd name="T17" fmla="*/ 36 h 50"/>
                <a:gd name="T18" fmla="*/ 57 w 50"/>
                <a:gd name="T19" fmla="*/ 46 h 50"/>
                <a:gd name="T20" fmla="*/ 57 w 50"/>
                <a:gd name="T21" fmla="*/ 52 h 50"/>
                <a:gd name="T22" fmla="*/ 53 w 50"/>
                <a:gd name="T23" fmla="*/ 59 h 50"/>
                <a:gd name="T24" fmla="*/ 51 w 50"/>
                <a:gd name="T25" fmla="*/ 63 h 50"/>
                <a:gd name="T26" fmla="*/ 45 w 50"/>
                <a:gd name="T27" fmla="*/ 67 h 50"/>
                <a:gd name="T28" fmla="*/ 40 w 50"/>
                <a:gd name="T29" fmla="*/ 72 h 50"/>
                <a:gd name="T30" fmla="*/ 35 w 50"/>
                <a:gd name="T31" fmla="*/ 74 h 50"/>
                <a:gd name="T32" fmla="*/ 31 w 50"/>
                <a:gd name="T33" fmla="*/ 74 h 50"/>
                <a:gd name="T34" fmla="*/ 22 w 50"/>
                <a:gd name="T35" fmla="*/ 74 h 50"/>
                <a:gd name="T36" fmla="*/ 18 w 50"/>
                <a:gd name="T37" fmla="*/ 72 h 50"/>
                <a:gd name="T38" fmla="*/ 12 w 50"/>
                <a:gd name="T39" fmla="*/ 67 h 50"/>
                <a:gd name="T40" fmla="*/ 7 w 50"/>
                <a:gd name="T41" fmla="*/ 63 h 50"/>
                <a:gd name="T42" fmla="*/ 4 w 50"/>
                <a:gd name="T43" fmla="*/ 59 h 50"/>
                <a:gd name="T44" fmla="*/ 2 w 50"/>
                <a:gd name="T45" fmla="*/ 52 h 50"/>
                <a:gd name="T46" fmla="*/ 0 w 50"/>
                <a:gd name="T47" fmla="*/ 46 h 50"/>
                <a:gd name="T48" fmla="*/ 0 w 50"/>
                <a:gd name="T49" fmla="*/ 36 h 50"/>
                <a:gd name="T50" fmla="*/ 0 w 50"/>
                <a:gd name="T51" fmla="*/ 31 h 50"/>
                <a:gd name="T52" fmla="*/ 2 w 50"/>
                <a:gd name="T53" fmla="*/ 22 h 50"/>
                <a:gd name="T54" fmla="*/ 4 w 50"/>
                <a:gd name="T55" fmla="*/ 18 h 50"/>
                <a:gd name="T56" fmla="*/ 7 w 50"/>
                <a:gd name="T57" fmla="*/ 11 h 50"/>
                <a:gd name="T58" fmla="*/ 12 w 50"/>
                <a:gd name="T59" fmla="*/ 9 h 50"/>
                <a:gd name="T60" fmla="*/ 18 w 50"/>
                <a:gd name="T61" fmla="*/ 2 h 50"/>
                <a:gd name="T62" fmla="*/ 22 w 50"/>
                <a:gd name="T63" fmla="*/ 2 h 50"/>
                <a:gd name="T64" fmla="*/ 31 w 50"/>
                <a:gd name="T65" fmla="*/ 0 h 5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29" y="2"/>
                  </a:lnTo>
                  <a:lnTo>
                    <a:pt x="34" y="2"/>
                  </a:lnTo>
                  <a:lnTo>
                    <a:pt x="38" y="6"/>
                  </a:lnTo>
                  <a:lnTo>
                    <a:pt x="42" y="8"/>
                  </a:lnTo>
                  <a:lnTo>
                    <a:pt x="44" y="12"/>
                  </a:lnTo>
                  <a:lnTo>
                    <a:pt x="48" y="15"/>
                  </a:lnTo>
                  <a:lnTo>
                    <a:pt x="48" y="21"/>
                  </a:lnTo>
                  <a:lnTo>
                    <a:pt x="50" y="25"/>
                  </a:lnTo>
                  <a:lnTo>
                    <a:pt x="48" y="31"/>
                  </a:lnTo>
                  <a:lnTo>
                    <a:pt x="48" y="35"/>
                  </a:lnTo>
                  <a:lnTo>
                    <a:pt x="44" y="40"/>
                  </a:lnTo>
                  <a:lnTo>
                    <a:pt x="42" y="42"/>
                  </a:lnTo>
                  <a:lnTo>
                    <a:pt x="38" y="46"/>
                  </a:lnTo>
                  <a:lnTo>
                    <a:pt x="34" y="48"/>
                  </a:lnTo>
                  <a:lnTo>
                    <a:pt x="29" y="50"/>
                  </a:lnTo>
                  <a:lnTo>
                    <a:pt x="25" y="50"/>
                  </a:lnTo>
                  <a:lnTo>
                    <a:pt x="19" y="50"/>
                  </a:lnTo>
                  <a:lnTo>
                    <a:pt x="15" y="48"/>
                  </a:lnTo>
                  <a:lnTo>
                    <a:pt x="9" y="46"/>
                  </a:lnTo>
                  <a:lnTo>
                    <a:pt x="7" y="42"/>
                  </a:lnTo>
                  <a:lnTo>
                    <a:pt x="4" y="40"/>
                  </a:lnTo>
                  <a:lnTo>
                    <a:pt x="2" y="35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0" y="21"/>
                  </a:lnTo>
                  <a:lnTo>
                    <a:pt x="2" y="15"/>
                  </a:lnTo>
                  <a:lnTo>
                    <a:pt x="4" y="12"/>
                  </a:lnTo>
                  <a:lnTo>
                    <a:pt x="7" y="8"/>
                  </a:lnTo>
                  <a:lnTo>
                    <a:pt x="9" y="6"/>
                  </a:lnTo>
                  <a:lnTo>
                    <a:pt x="15" y="2"/>
                  </a:lnTo>
                  <a:lnTo>
                    <a:pt x="19" y="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655" name="Freeform 124"/>
            <p:cNvSpPr>
              <a:spLocks/>
            </p:cNvSpPr>
            <p:nvPr/>
          </p:nvSpPr>
          <p:spPr bwMode="auto">
            <a:xfrm>
              <a:off x="5183" y="3069"/>
              <a:ext cx="53" cy="57"/>
            </a:xfrm>
            <a:custGeom>
              <a:avLst/>
              <a:gdLst>
                <a:gd name="T0" fmla="*/ 31 w 50"/>
                <a:gd name="T1" fmla="*/ 0 h 50"/>
                <a:gd name="T2" fmla="*/ 35 w 50"/>
                <a:gd name="T3" fmla="*/ 2 h 50"/>
                <a:gd name="T4" fmla="*/ 40 w 50"/>
                <a:gd name="T5" fmla="*/ 2 h 50"/>
                <a:gd name="T6" fmla="*/ 45 w 50"/>
                <a:gd name="T7" fmla="*/ 9 h 50"/>
                <a:gd name="T8" fmla="*/ 51 w 50"/>
                <a:gd name="T9" fmla="*/ 11 h 50"/>
                <a:gd name="T10" fmla="*/ 53 w 50"/>
                <a:gd name="T11" fmla="*/ 18 h 50"/>
                <a:gd name="T12" fmla="*/ 57 w 50"/>
                <a:gd name="T13" fmla="*/ 22 h 50"/>
                <a:gd name="T14" fmla="*/ 57 w 50"/>
                <a:gd name="T15" fmla="*/ 31 h 50"/>
                <a:gd name="T16" fmla="*/ 59 w 50"/>
                <a:gd name="T17" fmla="*/ 36 h 50"/>
                <a:gd name="T18" fmla="*/ 57 w 50"/>
                <a:gd name="T19" fmla="*/ 46 h 50"/>
                <a:gd name="T20" fmla="*/ 57 w 50"/>
                <a:gd name="T21" fmla="*/ 52 h 50"/>
                <a:gd name="T22" fmla="*/ 53 w 50"/>
                <a:gd name="T23" fmla="*/ 59 h 50"/>
                <a:gd name="T24" fmla="*/ 51 w 50"/>
                <a:gd name="T25" fmla="*/ 63 h 50"/>
                <a:gd name="T26" fmla="*/ 45 w 50"/>
                <a:gd name="T27" fmla="*/ 67 h 50"/>
                <a:gd name="T28" fmla="*/ 40 w 50"/>
                <a:gd name="T29" fmla="*/ 72 h 50"/>
                <a:gd name="T30" fmla="*/ 35 w 50"/>
                <a:gd name="T31" fmla="*/ 74 h 50"/>
                <a:gd name="T32" fmla="*/ 31 w 50"/>
                <a:gd name="T33" fmla="*/ 74 h 50"/>
                <a:gd name="T34" fmla="*/ 22 w 50"/>
                <a:gd name="T35" fmla="*/ 74 h 50"/>
                <a:gd name="T36" fmla="*/ 18 w 50"/>
                <a:gd name="T37" fmla="*/ 72 h 50"/>
                <a:gd name="T38" fmla="*/ 12 w 50"/>
                <a:gd name="T39" fmla="*/ 67 h 50"/>
                <a:gd name="T40" fmla="*/ 7 w 50"/>
                <a:gd name="T41" fmla="*/ 63 h 50"/>
                <a:gd name="T42" fmla="*/ 4 w 50"/>
                <a:gd name="T43" fmla="*/ 59 h 50"/>
                <a:gd name="T44" fmla="*/ 2 w 50"/>
                <a:gd name="T45" fmla="*/ 52 h 50"/>
                <a:gd name="T46" fmla="*/ 0 w 50"/>
                <a:gd name="T47" fmla="*/ 46 h 50"/>
                <a:gd name="T48" fmla="*/ 0 w 50"/>
                <a:gd name="T49" fmla="*/ 36 h 50"/>
                <a:gd name="T50" fmla="*/ 0 w 50"/>
                <a:gd name="T51" fmla="*/ 31 h 50"/>
                <a:gd name="T52" fmla="*/ 2 w 50"/>
                <a:gd name="T53" fmla="*/ 22 h 50"/>
                <a:gd name="T54" fmla="*/ 4 w 50"/>
                <a:gd name="T55" fmla="*/ 18 h 50"/>
                <a:gd name="T56" fmla="*/ 7 w 50"/>
                <a:gd name="T57" fmla="*/ 11 h 50"/>
                <a:gd name="T58" fmla="*/ 12 w 50"/>
                <a:gd name="T59" fmla="*/ 9 h 50"/>
                <a:gd name="T60" fmla="*/ 18 w 50"/>
                <a:gd name="T61" fmla="*/ 2 h 50"/>
                <a:gd name="T62" fmla="*/ 22 w 50"/>
                <a:gd name="T63" fmla="*/ 2 h 50"/>
                <a:gd name="T64" fmla="*/ 31 w 50"/>
                <a:gd name="T65" fmla="*/ 0 h 5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29" y="2"/>
                  </a:lnTo>
                  <a:lnTo>
                    <a:pt x="34" y="2"/>
                  </a:lnTo>
                  <a:lnTo>
                    <a:pt x="38" y="6"/>
                  </a:lnTo>
                  <a:lnTo>
                    <a:pt x="42" y="8"/>
                  </a:lnTo>
                  <a:lnTo>
                    <a:pt x="44" y="12"/>
                  </a:lnTo>
                  <a:lnTo>
                    <a:pt x="48" y="15"/>
                  </a:lnTo>
                  <a:lnTo>
                    <a:pt x="48" y="21"/>
                  </a:lnTo>
                  <a:lnTo>
                    <a:pt x="50" y="25"/>
                  </a:lnTo>
                  <a:lnTo>
                    <a:pt x="48" y="31"/>
                  </a:lnTo>
                  <a:lnTo>
                    <a:pt x="48" y="35"/>
                  </a:lnTo>
                  <a:lnTo>
                    <a:pt x="44" y="40"/>
                  </a:lnTo>
                  <a:lnTo>
                    <a:pt x="42" y="42"/>
                  </a:lnTo>
                  <a:lnTo>
                    <a:pt x="38" y="46"/>
                  </a:lnTo>
                  <a:lnTo>
                    <a:pt x="34" y="48"/>
                  </a:lnTo>
                  <a:lnTo>
                    <a:pt x="29" y="50"/>
                  </a:lnTo>
                  <a:lnTo>
                    <a:pt x="25" y="50"/>
                  </a:lnTo>
                  <a:lnTo>
                    <a:pt x="19" y="50"/>
                  </a:lnTo>
                  <a:lnTo>
                    <a:pt x="15" y="48"/>
                  </a:lnTo>
                  <a:lnTo>
                    <a:pt x="9" y="46"/>
                  </a:lnTo>
                  <a:lnTo>
                    <a:pt x="7" y="42"/>
                  </a:lnTo>
                  <a:lnTo>
                    <a:pt x="4" y="40"/>
                  </a:lnTo>
                  <a:lnTo>
                    <a:pt x="2" y="35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0" y="21"/>
                  </a:lnTo>
                  <a:lnTo>
                    <a:pt x="2" y="15"/>
                  </a:lnTo>
                  <a:lnTo>
                    <a:pt x="4" y="12"/>
                  </a:lnTo>
                  <a:lnTo>
                    <a:pt x="7" y="8"/>
                  </a:lnTo>
                  <a:lnTo>
                    <a:pt x="9" y="6"/>
                  </a:lnTo>
                  <a:lnTo>
                    <a:pt x="15" y="2"/>
                  </a:lnTo>
                  <a:lnTo>
                    <a:pt x="19" y="2"/>
                  </a:lnTo>
                  <a:lnTo>
                    <a:pt x="25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656" name="Freeform 125"/>
            <p:cNvSpPr>
              <a:spLocks/>
            </p:cNvSpPr>
            <p:nvPr/>
          </p:nvSpPr>
          <p:spPr bwMode="auto">
            <a:xfrm>
              <a:off x="4851" y="3555"/>
              <a:ext cx="52" cy="57"/>
            </a:xfrm>
            <a:custGeom>
              <a:avLst/>
              <a:gdLst>
                <a:gd name="T0" fmla="*/ 28 w 50"/>
                <a:gd name="T1" fmla="*/ 0 h 50"/>
                <a:gd name="T2" fmla="*/ 34 w 50"/>
                <a:gd name="T3" fmla="*/ 0 h 50"/>
                <a:gd name="T4" fmla="*/ 38 w 50"/>
                <a:gd name="T5" fmla="*/ 2 h 50"/>
                <a:gd name="T6" fmla="*/ 47 w 50"/>
                <a:gd name="T7" fmla="*/ 7 h 50"/>
                <a:gd name="T8" fmla="*/ 50 w 50"/>
                <a:gd name="T9" fmla="*/ 11 h 50"/>
                <a:gd name="T10" fmla="*/ 52 w 50"/>
                <a:gd name="T11" fmla="*/ 18 h 50"/>
                <a:gd name="T12" fmla="*/ 54 w 50"/>
                <a:gd name="T13" fmla="*/ 22 h 50"/>
                <a:gd name="T14" fmla="*/ 56 w 50"/>
                <a:gd name="T15" fmla="*/ 28 h 50"/>
                <a:gd name="T16" fmla="*/ 56 w 50"/>
                <a:gd name="T17" fmla="*/ 36 h 50"/>
                <a:gd name="T18" fmla="*/ 56 w 50"/>
                <a:gd name="T19" fmla="*/ 46 h 50"/>
                <a:gd name="T20" fmla="*/ 54 w 50"/>
                <a:gd name="T21" fmla="*/ 52 h 50"/>
                <a:gd name="T22" fmla="*/ 52 w 50"/>
                <a:gd name="T23" fmla="*/ 56 h 50"/>
                <a:gd name="T24" fmla="*/ 50 w 50"/>
                <a:gd name="T25" fmla="*/ 63 h 50"/>
                <a:gd name="T26" fmla="*/ 47 w 50"/>
                <a:gd name="T27" fmla="*/ 67 h 50"/>
                <a:gd name="T28" fmla="*/ 38 w 50"/>
                <a:gd name="T29" fmla="*/ 72 h 50"/>
                <a:gd name="T30" fmla="*/ 34 w 50"/>
                <a:gd name="T31" fmla="*/ 74 h 50"/>
                <a:gd name="T32" fmla="*/ 28 w 50"/>
                <a:gd name="T33" fmla="*/ 74 h 50"/>
                <a:gd name="T34" fmla="*/ 24 w 50"/>
                <a:gd name="T35" fmla="*/ 74 h 50"/>
                <a:gd name="T36" fmla="*/ 19 w 50"/>
                <a:gd name="T37" fmla="*/ 72 h 50"/>
                <a:gd name="T38" fmla="*/ 12 w 50"/>
                <a:gd name="T39" fmla="*/ 67 h 50"/>
                <a:gd name="T40" fmla="*/ 8 w 50"/>
                <a:gd name="T41" fmla="*/ 63 h 50"/>
                <a:gd name="T42" fmla="*/ 6 w 50"/>
                <a:gd name="T43" fmla="*/ 56 h 50"/>
                <a:gd name="T44" fmla="*/ 2 w 50"/>
                <a:gd name="T45" fmla="*/ 52 h 50"/>
                <a:gd name="T46" fmla="*/ 2 w 50"/>
                <a:gd name="T47" fmla="*/ 46 h 50"/>
                <a:gd name="T48" fmla="*/ 0 w 50"/>
                <a:gd name="T49" fmla="*/ 36 h 50"/>
                <a:gd name="T50" fmla="*/ 2 w 50"/>
                <a:gd name="T51" fmla="*/ 28 h 50"/>
                <a:gd name="T52" fmla="*/ 2 w 50"/>
                <a:gd name="T53" fmla="*/ 22 h 50"/>
                <a:gd name="T54" fmla="*/ 6 w 50"/>
                <a:gd name="T55" fmla="*/ 18 h 50"/>
                <a:gd name="T56" fmla="*/ 8 w 50"/>
                <a:gd name="T57" fmla="*/ 11 h 50"/>
                <a:gd name="T58" fmla="*/ 12 w 50"/>
                <a:gd name="T59" fmla="*/ 7 h 50"/>
                <a:gd name="T60" fmla="*/ 19 w 50"/>
                <a:gd name="T61" fmla="*/ 2 h 50"/>
                <a:gd name="T62" fmla="*/ 24 w 50"/>
                <a:gd name="T63" fmla="*/ 0 h 50"/>
                <a:gd name="T64" fmla="*/ 28 w 50"/>
                <a:gd name="T65" fmla="*/ 0 h 5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0"/>
                  </a:lnTo>
                  <a:lnTo>
                    <a:pt x="35" y="2"/>
                  </a:lnTo>
                  <a:lnTo>
                    <a:pt x="41" y="4"/>
                  </a:lnTo>
                  <a:lnTo>
                    <a:pt x="44" y="8"/>
                  </a:lnTo>
                  <a:lnTo>
                    <a:pt x="46" y="12"/>
                  </a:lnTo>
                  <a:lnTo>
                    <a:pt x="48" y="15"/>
                  </a:lnTo>
                  <a:lnTo>
                    <a:pt x="50" y="19"/>
                  </a:lnTo>
                  <a:lnTo>
                    <a:pt x="50" y="25"/>
                  </a:lnTo>
                  <a:lnTo>
                    <a:pt x="50" y="31"/>
                  </a:lnTo>
                  <a:lnTo>
                    <a:pt x="48" y="35"/>
                  </a:lnTo>
                  <a:lnTo>
                    <a:pt x="46" y="38"/>
                  </a:lnTo>
                  <a:lnTo>
                    <a:pt x="44" y="42"/>
                  </a:lnTo>
                  <a:lnTo>
                    <a:pt x="41" y="46"/>
                  </a:lnTo>
                  <a:lnTo>
                    <a:pt x="35" y="48"/>
                  </a:lnTo>
                  <a:lnTo>
                    <a:pt x="31" y="50"/>
                  </a:lnTo>
                  <a:lnTo>
                    <a:pt x="25" y="50"/>
                  </a:lnTo>
                  <a:lnTo>
                    <a:pt x="21" y="50"/>
                  </a:lnTo>
                  <a:lnTo>
                    <a:pt x="16" y="48"/>
                  </a:lnTo>
                  <a:lnTo>
                    <a:pt x="12" y="46"/>
                  </a:lnTo>
                  <a:lnTo>
                    <a:pt x="8" y="42"/>
                  </a:lnTo>
                  <a:lnTo>
                    <a:pt x="6" y="38"/>
                  </a:lnTo>
                  <a:lnTo>
                    <a:pt x="2" y="35"/>
                  </a:lnTo>
                  <a:lnTo>
                    <a:pt x="2" y="31"/>
                  </a:lnTo>
                  <a:lnTo>
                    <a:pt x="0" y="25"/>
                  </a:lnTo>
                  <a:lnTo>
                    <a:pt x="2" y="19"/>
                  </a:lnTo>
                  <a:lnTo>
                    <a:pt x="2" y="15"/>
                  </a:lnTo>
                  <a:lnTo>
                    <a:pt x="6" y="12"/>
                  </a:lnTo>
                  <a:lnTo>
                    <a:pt x="8" y="8"/>
                  </a:lnTo>
                  <a:lnTo>
                    <a:pt x="12" y="4"/>
                  </a:lnTo>
                  <a:lnTo>
                    <a:pt x="16" y="2"/>
                  </a:lnTo>
                  <a:lnTo>
                    <a:pt x="21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657" name="Freeform 126"/>
            <p:cNvSpPr>
              <a:spLocks/>
            </p:cNvSpPr>
            <p:nvPr/>
          </p:nvSpPr>
          <p:spPr bwMode="auto">
            <a:xfrm>
              <a:off x="4851" y="3555"/>
              <a:ext cx="52" cy="57"/>
            </a:xfrm>
            <a:custGeom>
              <a:avLst/>
              <a:gdLst>
                <a:gd name="T0" fmla="*/ 28 w 50"/>
                <a:gd name="T1" fmla="*/ 0 h 50"/>
                <a:gd name="T2" fmla="*/ 34 w 50"/>
                <a:gd name="T3" fmla="*/ 0 h 50"/>
                <a:gd name="T4" fmla="*/ 38 w 50"/>
                <a:gd name="T5" fmla="*/ 2 h 50"/>
                <a:gd name="T6" fmla="*/ 47 w 50"/>
                <a:gd name="T7" fmla="*/ 7 h 50"/>
                <a:gd name="T8" fmla="*/ 50 w 50"/>
                <a:gd name="T9" fmla="*/ 11 h 50"/>
                <a:gd name="T10" fmla="*/ 52 w 50"/>
                <a:gd name="T11" fmla="*/ 18 h 50"/>
                <a:gd name="T12" fmla="*/ 54 w 50"/>
                <a:gd name="T13" fmla="*/ 22 h 50"/>
                <a:gd name="T14" fmla="*/ 56 w 50"/>
                <a:gd name="T15" fmla="*/ 28 h 50"/>
                <a:gd name="T16" fmla="*/ 56 w 50"/>
                <a:gd name="T17" fmla="*/ 36 h 50"/>
                <a:gd name="T18" fmla="*/ 56 w 50"/>
                <a:gd name="T19" fmla="*/ 46 h 50"/>
                <a:gd name="T20" fmla="*/ 54 w 50"/>
                <a:gd name="T21" fmla="*/ 52 h 50"/>
                <a:gd name="T22" fmla="*/ 52 w 50"/>
                <a:gd name="T23" fmla="*/ 56 h 50"/>
                <a:gd name="T24" fmla="*/ 50 w 50"/>
                <a:gd name="T25" fmla="*/ 63 h 50"/>
                <a:gd name="T26" fmla="*/ 47 w 50"/>
                <a:gd name="T27" fmla="*/ 67 h 50"/>
                <a:gd name="T28" fmla="*/ 38 w 50"/>
                <a:gd name="T29" fmla="*/ 72 h 50"/>
                <a:gd name="T30" fmla="*/ 34 w 50"/>
                <a:gd name="T31" fmla="*/ 74 h 50"/>
                <a:gd name="T32" fmla="*/ 28 w 50"/>
                <a:gd name="T33" fmla="*/ 74 h 50"/>
                <a:gd name="T34" fmla="*/ 24 w 50"/>
                <a:gd name="T35" fmla="*/ 74 h 50"/>
                <a:gd name="T36" fmla="*/ 19 w 50"/>
                <a:gd name="T37" fmla="*/ 72 h 50"/>
                <a:gd name="T38" fmla="*/ 12 w 50"/>
                <a:gd name="T39" fmla="*/ 67 h 50"/>
                <a:gd name="T40" fmla="*/ 8 w 50"/>
                <a:gd name="T41" fmla="*/ 63 h 50"/>
                <a:gd name="T42" fmla="*/ 6 w 50"/>
                <a:gd name="T43" fmla="*/ 56 h 50"/>
                <a:gd name="T44" fmla="*/ 2 w 50"/>
                <a:gd name="T45" fmla="*/ 52 h 50"/>
                <a:gd name="T46" fmla="*/ 2 w 50"/>
                <a:gd name="T47" fmla="*/ 46 h 50"/>
                <a:gd name="T48" fmla="*/ 0 w 50"/>
                <a:gd name="T49" fmla="*/ 36 h 50"/>
                <a:gd name="T50" fmla="*/ 2 w 50"/>
                <a:gd name="T51" fmla="*/ 28 h 50"/>
                <a:gd name="T52" fmla="*/ 2 w 50"/>
                <a:gd name="T53" fmla="*/ 22 h 50"/>
                <a:gd name="T54" fmla="*/ 6 w 50"/>
                <a:gd name="T55" fmla="*/ 18 h 50"/>
                <a:gd name="T56" fmla="*/ 8 w 50"/>
                <a:gd name="T57" fmla="*/ 11 h 50"/>
                <a:gd name="T58" fmla="*/ 12 w 50"/>
                <a:gd name="T59" fmla="*/ 7 h 50"/>
                <a:gd name="T60" fmla="*/ 19 w 50"/>
                <a:gd name="T61" fmla="*/ 2 h 50"/>
                <a:gd name="T62" fmla="*/ 24 w 50"/>
                <a:gd name="T63" fmla="*/ 0 h 50"/>
                <a:gd name="T64" fmla="*/ 28 w 50"/>
                <a:gd name="T65" fmla="*/ 0 h 5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0"/>
                  </a:lnTo>
                  <a:lnTo>
                    <a:pt x="35" y="2"/>
                  </a:lnTo>
                  <a:lnTo>
                    <a:pt x="41" y="4"/>
                  </a:lnTo>
                  <a:lnTo>
                    <a:pt x="44" y="8"/>
                  </a:lnTo>
                  <a:lnTo>
                    <a:pt x="46" y="12"/>
                  </a:lnTo>
                  <a:lnTo>
                    <a:pt x="48" y="15"/>
                  </a:lnTo>
                  <a:lnTo>
                    <a:pt x="50" y="19"/>
                  </a:lnTo>
                  <a:lnTo>
                    <a:pt x="50" y="25"/>
                  </a:lnTo>
                  <a:lnTo>
                    <a:pt x="50" y="31"/>
                  </a:lnTo>
                  <a:lnTo>
                    <a:pt x="48" y="35"/>
                  </a:lnTo>
                  <a:lnTo>
                    <a:pt x="46" y="38"/>
                  </a:lnTo>
                  <a:lnTo>
                    <a:pt x="44" y="42"/>
                  </a:lnTo>
                  <a:lnTo>
                    <a:pt x="41" y="46"/>
                  </a:lnTo>
                  <a:lnTo>
                    <a:pt x="35" y="48"/>
                  </a:lnTo>
                  <a:lnTo>
                    <a:pt x="31" y="50"/>
                  </a:lnTo>
                  <a:lnTo>
                    <a:pt x="25" y="50"/>
                  </a:lnTo>
                  <a:lnTo>
                    <a:pt x="21" y="50"/>
                  </a:lnTo>
                  <a:lnTo>
                    <a:pt x="16" y="48"/>
                  </a:lnTo>
                  <a:lnTo>
                    <a:pt x="12" y="46"/>
                  </a:lnTo>
                  <a:lnTo>
                    <a:pt x="8" y="42"/>
                  </a:lnTo>
                  <a:lnTo>
                    <a:pt x="6" y="38"/>
                  </a:lnTo>
                  <a:lnTo>
                    <a:pt x="2" y="35"/>
                  </a:lnTo>
                  <a:lnTo>
                    <a:pt x="2" y="31"/>
                  </a:lnTo>
                  <a:lnTo>
                    <a:pt x="0" y="25"/>
                  </a:lnTo>
                  <a:lnTo>
                    <a:pt x="2" y="19"/>
                  </a:lnTo>
                  <a:lnTo>
                    <a:pt x="2" y="15"/>
                  </a:lnTo>
                  <a:lnTo>
                    <a:pt x="6" y="12"/>
                  </a:lnTo>
                  <a:lnTo>
                    <a:pt x="8" y="8"/>
                  </a:lnTo>
                  <a:lnTo>
                    <a:pt x="12" y="4"/>
                  </a:lnTo>
                  <a:lnTo>
                    <a:pt x="16" y="2"/>
                  </a:lnTo>
                  <a:lnTo>
                    <a:pt x="21" y="0"/>
                  </a:lnTo>
                  <a:lnTo>
                    <a:pt x="25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658" name="Freeform 127"/>
            <p:cNvSpPr>
              <a:spLocks/>
            </p:cNvSpPr>
            <p:nvPr/>
          </p:nvSpPr>
          <p:spPr bwMode="auto">
            <a:xfrm>
              <a:off x="5543" y="2313"/>
              <a:ext cx="52" cy="56"/>
            </a:xfrm>
            <a:custGeom>
              <a:avLst/>
              <a:gdLst>
                <a:gd name="T0" fmla="*/ 28 w 50"/>
                <a:gd name="T1" fmla="*/ 0 h 50"/>
                <a:gd name="T2" fmla="*/ 34 w 50"/>
                <a:gd name="T3" fmla="*/ 2 h 50"/>
                <a:gd name="T4" fmla="*/ 38 w 50"/>
                <a:gd name="T5" fmla="*/ 2 h 50"/>
                <a:gd name="T6" fmla="*/ 45 w 50"/>
                <a:gd name="T7" fmla="*/ 4 h 50"/>
                <a:gd name="T8" fmla="*/ 48 w 50"/>
                <a:gd name="T9" fmla="*/ 11 h 50"/>
                <a:gd name="T10" fmla="*/ 52 w 50"/>
                <a:gd name="T11" fmla="*/ 17 h 50"/>
                <a:gd name="T12" fmla="*/ 54 w 50"/>
                <a:gd name="T13" fmla="*/ 21 h 50"/>
                <a:gd name="T14" fmla="*/ 56 w 50"/>
                <a:gd name="T15" fmla="*/ 30 h 50"/>
                <a:gd name="T16" fmla="*/ 56 w 50"/>
                <a:gd name="T17" fmla="*/ 35 h 50"/>
                <a:gd name="T18" fmla="*/ 56 w 50"/>
                <a:gd name="T19" fmla="*/ 44 h 50"/>
                <a:gd name="T20" fmla="*/ 54 w 50"/>
                <a:gd name="T21" fmla="*/ 49 h 50"/>
                <a:gd name="T22" fmla="*/ 52 w 50"/>
                <a:gd name="T23" fmla="*/ 54 h 50"/>
                <a:gd name="T24" fmla="*/ 48 w 50"/>
                <a:gd name="T25" fmla="*/ 59 h 50"/>
                <a:gd name="T26" fmla="*/ 45 w 50"/>
                <a:gd name="T27" fmla="*/ 65 h 50"/>
                <a:gd name="T28" fmla="*/ 38 w 50"/>
                <a:gd name="T29" fmla="*/ 67 h 50"/>
                <a:gd name="T30" fmla="*/ 34 w 50"/>
                <a:gd name="T31" fmla="*/ 71 h 50"/>
                <a:gd name="T32" fmla="*/ 28 w 50"/>
                <a:gd name="T33" fmla="*/ 71 h 50"/>
                <a:gd name="T34" fmla="*/ 24 w 50"/>
                <a:gd name="T35" fmla="*/ 71 h 50"/>
                <a:gd name="T36" fmla="*/ 19 w 50"/>
                <a:gd name="T37" fmla="*/ 67 h 50"/>
                <a:gd name="T38" fmla="*/ 12 w 50"/>
                <a:gd name="T39" fmla="*/ 65 h 50"/>
                <a:gd name="T40" fmla="*/ 8 w 50"/>
                <a:gd name="T41" fmla="*/ 59 h 50"/>
                <a:gd name="T42" fmla="*/ 4 w 50"/>
                <a:gd name="T43" fmla="*/ 54 h 50"/>
                <a:gd name="T44" fmla="*/ 2 w 50"/>
                <a:gd name="T45" fmla="*/ 49 h 50"/>
                <a:gd name="T46" fmla="*/ 0 w 50"/>
                <a:gd name="T47" fmla="*/ 44 h 50"/>
                <a:gd name="T48" fmla="*/ 0 w 50"/>
                <a:gd name="T49" fmla="*/ 35 h 50"/>
                <a:gd name="T50" fmla="*/ 0 w 50"/>
                <a:gd name="T51" fmla="*/ 30 h 50"/>
                <a:gd name="T52" fmla="*/ 2 w 50"/>
                <a:gd name="T53" fmla="*/ 21 h 50"/>
                <a:gd name="T54" fmla="*/ 4 w 50"/>
                <a:gd name="T55" fmla="*/ 17 h 50"/>
                <a:gd name="T56" fmla="*/ 8 w 50"/>
                <a:gd name="T57" fmla="*/ 11 h 50"/>
                <a:gd name="T58" fmla="*/ 12 w 50"/>
                <a:gd name="T59" fmla="*/ 4 h 50"/>
                <a:gd name="T60" fmla="*/ 19 w 50"/>
                <a:gd name="T61" fmla="*/ 2 h 50"/>
                <a:gd name="T62" fmla="*/ 24 w 50"/>
                <a:gd name="T63" fmla="*/ 2 h 50"/>
                <a:gd name="T64" fmla="*/ 28 w 50"/>
                <a:gd name="T65" fmla="*/ 0 h 5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2"/>
                  </a:lnTo>
                  <a:lnTo>
                    <a:pt x="35" y="2"/>
                  </a:lnTo>
                  <a:lnTo>
                    <a:pt x="39" y="4"/>
                  </a:lnTo>
                  <a:lnTo>
                    <a:pt x="42" y="8"/>
                  </a:lnTo>
                  <a:lnTo>
                    <a:pt x="46" y="12"/>
                  </a:lnTo>
                  <a:lnTo>
                    <a:pt x="48" y="15"/>
                  </a:lnTo>
                  <a:lnTo>
                    <a:pt x="50" y="21"/>
                  </a:lnTo>
                  <a:lnTo>
                    <a:pt x="50" y="25"/>
                  </a:lnTo>
                  <a:lnTo>
                    <a:pt x="50" y="31"/>
                  </a:lnTo>
                  <a:lnTo>
                    <a:pt x="48" y="35"/>
                  </a:lnTo>
                  <a:lnTo>
                    <a:pt x="46" y="38"/>
                  </a:lnTo>
                  <a:lnTo>
                    <a:pt x="42" y="42"/>
                  </a:lnTo>
                  <a:lnTo>
                    <a:pt x="39" y="46"/>
                  </a:lnTo>
                  <a:lnTo>
                    <a:pt x="35" y="48"/>
                  </a:lnTo>
                  <a:lnTo>
                    <a:pt x="31" y="50"/>
                  </a:lnTo>
                  <a:lnTo>
                    <a:pt x="25" y="50"/>
                  </a:lnTo>
                  <a:lnTo>
                    <a:pt x="21" y="50"/>
                  </a:lnTo>
                  <a:lnTo>
                    <a:pt x="16" y="48"/>
                  </a:lnTo>
                  <a:lnTo>
                    <a:pt x="12" y="46"/>
                  </a:lnTo>
                  <a:lnTo>
                    <a:pt x="8" y="42"/>
                  </a:lnTo>
                  <a:lnTo>
                    <a:pt x="4" y="38"/>
                  </a:lnTo>
                  <a:lnTo>
                    <a:pt x="2" y="35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0" y="21"/>
                  </a:lnTo>
                  <a:lnTo>
                    <a:pt x="2" y="15"/>
                  </a:lnTo>
                  <a:lnTo>
                    <a:pt x="4" y="12"/>
                  </a:lnTo>
                  <a:lnTo>
                    <a:pt x="8" y="8"/>
                  </a:lnTo>
                  <a:lnTo>
                    <a:pt x="12" y="4"/>
                  </a:lnTo>
                  <a:lnTo>
                    <a:pt x="16" y="2"/>
                  </a:lnTo>
                  <a:lnTo>
                    <a:pt x="21" y="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659" name="Freeform 128"/>
            <p:cNvSpPr>
              <a:spLocks/>
            </p:cNvSpPr>
            <p:nvPr/>
          </p:nvSpPr>
          <p:spPr bwMode="auto">
            <a:xfrm>
              <a:off x="5543" y="2313"/>
              <a:ext cx="52" cy="56"/>
            </a:xfrm>
            <a:custGeom>
              <a:avLst/>
              <a:gdLst>
                <a:gd name="T0" fmla="*/ 28 w 50"/>
                <a:gd name="T1" fmla="*/ 0 h 50"/>
                <a:gd name="T2" fmla="*/ 34 w 50"/>
                <a:gd name="T3" fmla="*/ 2 h 50"/>
                <a:gd name="T4" fmla="*/ 38 w 50"/>
                <a:gd name="T5" fmla="*/ 2 h 50"/>
                <a:gd name="T6" fmla="*/ 45 w 50"/>
                <a:gd name="T7" fmla="*/ 4 h 50"/>
                <a:gd name="T8" fmla="*/ 48 w 50"/>
                <a:gd name="T9" fmla="*/ 11 h 50"/>
                <a:gd name="T10" fmla="*/ 52 w 50"/>
                <a:gd name="T11" fmla="*/ 17 h 50"/>
                <a:gd name="T12" fmla="*/ 54 w 50"/>
                <a:gd name="T13" fmla="*/ 21 h 50"/>
                <a:gd name="T14" fmla="*/ 56 w 50"/>
                <a:gd name="T15" fmla="*/ 30 h 50"/>
                <a:gd name="T16" fmla="*/ 56 w 50"/>
                <a:gd name="T17" fmla="*/ 35 h 50"/>
                <a:gd name="T18" fmla="*/ 56 w 50"/>
                <a:gd name="T19" fmla="*/ 44 h 50"/>
                <a:gd name="T20" fmla="*/ 54 w 50"/>
                <a:gd name="T21" fmla="*/ 49 h 50"/>
                <a:gd name="T22" fmla="*/ 52 w 50"/>
                <a:gd name="T23" fmla="*/ 54 h 50"/>
                <a:gd name="T24" fmla="*/ 48 w 50"/>
                <a:gd name="T25" fmla="*/ 59 h 50"/>
                <a:gd name="T26" fmla="*/ 45 w 50"/>
                <a:gd name="T27" fmla="*/ 65 h 50"/>
                <a:gd name="T28" fmla="*/ 38 w 50"/>
                <a:gd name="T29" fmla="*/ 67 h 50"/>
                <a:gd name="T30" fmla="*/ 34 w 50"/>
                <a:gd name="T31" fmla="*/ 71 h 50"/>
                <a:gd name="T32" fmla="*/ 28 w 50"/>
                <a:gd name="T33" fmla="*/ 71 h 50"/>
                <a:gd name="T34" fmla="*/ 24 w 50"/>
                <a:gd name="T35" fmla="*/ 71 h 50"/>
                <a:gd name="T36" fmla="*/ 19 w 50"/>
                <a:gd name="T37" fmla="*/ 67 h 50"/>
                <a:gd name="T38" fmla="*/ 12 w 50"/>
                <a:gd name="T39" fmla="*/ 65 h 50"/>
                <a:gd name="T40" fmla="*/ 8 w 50"/>
                <a:gd name="T41" fmla="*/ 59 h 50"/>
                <a:gd name="T42" fmla="*/ 4 w 50"/>
                <a:gd name="T43" fmla="*/ 54 h 50"/>
                <a:gd name="T44" fmla="*/ 2 w 50"/>
                <a:gd name="T45" fmla="*/ 49 h 50"/>
                <a:gd name="T46" fmla="*/ 0 w 50"/>
                <a:gd name="T47" fmla="*/ 44 h 50"/>
                <a:gd name="T48" fmla="*/ 0 w 50"/>
                <a:gd name="T49" fmla="*/ 35 h 50"/>
                <a:gd name="T50" fmla="*/ 0 w 50"/>
                <a:gd name="T51" fmla="*/ 30 h 50"/>
                <a:gd name="T52" fmla="*/ 2 w 50"/>
                <a:gd name="T53" fmla="*/ 21 h 50"/>
                <a:gd name="T54" fmla="*/ 4 w 50"/>
                <a:gd name="T55" fmla="*/ 17 h 50"/>
                <a:gd name="T56" fmla="*/ 8 w 50"/>
                <a:gd name="T57" fmla="*/ 11 h 50"/>
                <a:gd name="T58" fmla="*/ 12 w 50"/>
                <a:gd name="T59" fmla="*/ 4 h 50"/>
                <a:gd name="T60" fmla="*/ 19 w 50"/>
                <a:gd name="T61" fmla="*/ 2 h 50"/>
                <a:gd name="T62" fmla="*/ 24 w 50"/>
                <a:gd name="T63" fmla="*/ 2 h 50"/>
                <a:gd name="T64" fmla="*/ 28 w 50"/>
                <a:gd name="T65" fmla="*/ 0 h 5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2"/>
                  </a:lnTo>
                  <a:lnTo>
                    <a:pt x="35" y="2"/>
                  </a:lnTo>
                  <a:lnTo>
                    <a:pt x="39" y="4"/>
                  </a:lnTo>
                  <a:lnTo>
                    <a:pt x="42" y="8"/>
                  </a:lnTo>
                  <a:lnTo>
                    <a:pt x="46" y="12"/>
                  </a:lnTo>
                  <a:lnTo>
                    <a:pt x="48" y="15"/>
                  </a:lnTo>
                  <a:lnTo>
                    <a:pt x="50" y="21"/>
                  </a:lnTo>
                  <a:lnTo>
                    <a:pt x="50" y="25"/>
                  </a:lnTo>
                  <a:lnTo>
                    <a:pt x="50" y="31"/>
                  </a:lnTo>
                  <a:lnTo>
                    <a:pt x="48" y="35"/>
                  </a:lnTo>
                  <a:lnTo>
                    <a:pt x="46" y="38"/>
                  </a:lnTo>
                  <a:lnTo>
                    <a:pt x="42" y="42"/>
                  </a:lnTo>
                  <a:lnTo>
                    <a:pt x="39" y="46"/>
                  </a:lnTo>
                  <a:lnTo>
                    <a:pt x="35" y="48"/>
                  </a:lnTo>
                  <a:lnTo>
                    <a:pt x="31" y="50"/>
                  </a:lnTo>
                  <a:lnTo>
                    <a:pt x="25" y="50"/>
                  </a:lnTo>
                  <a:lnTo>
                    <a:pt x="21" y="50"/>
                  </a:lnTo>
                  <a:lnTo>
                    <a:pt x="16" y="48"/>
                  </a:lnTo>
                  <a:lnTo>
                    <a:pt x="12" y="46"/>
                  </a:lnTo>
                  <a:lnTo>
                    <a:pt x="8" y="42"/>
                  </a:lnTo>
                  <a:lnTo>
                    <a:pt x="4" y="38"/>
                  </a:lnTo>
                  <a:lnTo>
                    <a:pt x="2" y="35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0" y="21"/>
                  </a:lnTo>
                  <a:lnTo>
                    <a:pt x="2" y="15"/>
                  </a:lnTo>
                  <a:lnTo>
                    <a:pt x="4" y="12"/>
                  </a:lnTo>
                  <a:lnTo>
                    <a:pt x="8" y="8"/>
                  </a:lnTo>
                  <a:lnTo>
                    <a:pt x="12" y="4"/>
                  </a:lnTo>
                  <a:lnTo>
                    <a:pt x="16" y="2"/>
                  </a:lnTo>
                  <a:lnTo>
                    <a:pt x="21" y="2"/>
                  </a:lnTo>
                  <a:lnTo>
                    <a:pt x="25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660" name="Freeform 129"/>
            <p:cNvSpPr>
              <a:spLocks/>
            </p:cNvSpPr>
            <p:nvPr/>
          </p:nvSpPr>
          <p:spPr bwMode="auto">
            <a:xfrm>
              <a:off x="4835" y="2988"/>
              <a:ext cx="52" cy="57"/>
            </a:xfrm>
            <a:custGeom>
              <a:avLst/>
              <a:gdLst>
                <a:gd name="T0" fmla="*/ 28 w 50"/>
                <a:gd name="T1" fmla="*/ 0 h 50"/>
                <a:gd name="T2" fmla="*/ 34 w 50"/>
                <a:gd name="T3" fmla="*/ 0 h 50"/>
                <a:gd name="T4" fmla="*/ 37 w 50"/>
                <a:gd name="T5" fmla="*/ 2 h 50"/>
                <a:gd name="T6" fmla="*/ 44 w 50"/>
                <a:gd name="T7" fmla="*/ 7 h 50"/>
                <a:gd name="T8" fmla="*/ 48 w 50"/>
                <a:gd name="T9" fmla="*/ 11 h 50"/>
                <a:gd name="T10" fmla="*/ 52 w 50"/>
                <a:gd name="T11" fmla="*/ 18 h 50"/>
                <a:gd name="T12" fmla="*/ 54 w 50"/>
                <a:gd name="T13" fmla="*/ 22 h 50"/>
                <a:gd name="T14" fmla="*/ 56 w 50"/>
                <a:gd name="T15" fmla="*/ 31 h 50"/>
                <a:gd name="T16" fmla="*/ 56 w 50"/>
                <a:gd name="T17" fmla="*/ 36 h 50"/>
                <a:gd name="T18" fmla="*/ 56 w 50"/>
                <a:gd name="T19" fmla="*/ 46 h 50"/>
                <a:gd name="T20" fmla="*/ 54 w 50"/>
                <a:gd name="T21" fmla="*/ 52 h 50"/>
                <a:gd name="T22" fmla="*/ 52 w 50"/>
                <a:gd name="T23" fmla="*/ 56 h 50"/>
                <a:gd name="T24" fmla="*/ 48 w 50"/>
                <a:gd name="T25" fmla="*/ 63 h 50"/>
                <a:gd name="T26" fmla="*/ 44 w 50"/>
                <a:gd name="T27" fmla="*/ 67 h 50"/>
                <a:gd name="T28" fmla="*/ 37 w 50"/>
                <a:gd name="T29" fmla="*/ 72 h 50"/>
                <a:gd name="T30" fmla="*/ 34 w 50"/>
                <a:gd name="T31" fmla="*/ 74 h 50"/>
                <a:gd name="T32" fmla="*/ 28 w 50"/>
                <a:gd name="T33" fmla="*/ 74 h 50"/>
                <a:gd name="T34" fmla="*/ 22 w 50"/>
                <a:gd name="T35" fmla="*/ 74 h 50"/>
                <a:gd name="T36" fmla="*/ 18 w 50"/>
                <a:gd name="T37" fmla="*/ 72 h 50"/>
                <a:gd name="T38" fmla="*/ 11 w 50"/>
                <a:gd name="T39" fmla="*/ 67 h 50"/>
                <a:gd name="T40" fmla="*/ 8 w 50"/>
                <a:gd name="T41" fmla="*/ 63 h 50"/>
                <a:gd name="T42" fmla="*/ 4 w 50"/>
                <a:gd name="T43" fmla="*/ 56 h 50"/>
                <a:gd name="T44" fmla="*/ 2 w 50"/>
                <a:gd name="T45" fmla="*/ 52 h 50"/>
                <a:gd name="T46" fmla="*/ 0 w 50"/>
                <a:gd name="T47" fmla="*/ 46 h 50"/>
                <a:gd name="T48" fmla="*/ 0 w 50"/>
                <a:gd name="T49" fmla="*/ 36 h 50"/>
                <a:gd name="T50" fmla="*/ 0 w 50"/>
                <a:gd name="T51" fmla="*/ 31 h 50"/>
                <a:gd name="T52" fmla="*/ 2 w 50"/>
                <a:gd name="T53" fmla="*/ 22 h 50"/>
                <a:gd name="T54" fmla="*/ 4 w 50"/>
                <a:gd name="T55" fmla="*/ 18 h 50"/>
                <a:gd name="T56" fmla="*/ 8 w 50"/>
                <a:gd name="T57" fmla="*/ 11 h 50"/>
                <a:gd name="T58" fmla="*/ 11 w 50"/>
                <a:gd name="T59" fmla="*/ 7 h 50"/>
                <a:gd name="T60" fmla="*/ 18 w 50"/>
                <a:gd name="T61" fmla="*/ 2 h 50"/>
                <a:gd name="T62" fmla="*/ 22 w 50"/>
                <a:gd name="T63" fmla="*/ 0 h 50"/>
                <a:gd name="T64" fmla="*/ 28 w 50"/>
                <a:gd name="T65" fmla="*/ 0 h 5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0"/>
                  </a:lnTo>
                  <a:lnTo>
                    <a:pt x="34" y="2"/>
                  </a:lnTo>
                  <a:lnTo>
                    <a:pt x="38" y="4"/>
                  </a:lnTo>
                  <a:lnTo>
                    <a:pt x="42" y="8"/>
                  </a:lnTo>
                  <a:lnTo>
                    <a:pt x="46" y="12"/>
                  </a:lnTo>
                  <a:lnTo>
                    <a:pt x="48" y="15"/>
                  </a:lnTo>
                  <a:lnTo>
                    <a:pt x="50" y="21"/>
                  </a:lnTo>
                  <a:lnTo>
                    <a:pt x="50" y="25"/>
                  </a:lnTo>
                  <a:lnTo>
                    <a:pt x="50" y="31"/>
                  </a:lnTo>
                  <a:lnTo>
                    <a:pt x="48" y="35"/>
                  </a:lnTo>
                  <a:lnTo>
                    <a:pt x="46" y="38"/>
                  </a:lnTo>
                  <a:lnTo>
                    <a:pt x="42" y="42"/>
                  </a:lnTo>
                  <a:lnTo>
                    <a:pt x="38" y="46"/>
                  </a:lnTo>
                  <a:lnTo>
                    <a:pt x="34" y="48"/>
                  </a:lnTo>
                  <a:lnTo>
                    <a:pt x="31" y="50"/>
                  </a:lnTo>
                  <a:lnTo>
                    <a:pt x="25" y="50"/>
                  </a:lnTo>
                  <a:lnTo>
                    <a:pt x="19" y="50"/>
                  </a:lnTo>
                  <a:lnTo>
                    <a:pt x="15" y="48"/>
                  </a:lnTo>
                  <a:lnTo>
                    <a:pt x="11" y="46"/>
                  </a:lnTo>
                  <a:lnTo>
                    <a:pt x="8" y="42"/>
                  </a:lnTo>
                  <a:lnTo>
                    <a:pt x="4" y="38"/>
                  </a:lnTo>
                  <a:lnTo>
                    <a:pt x="2" y="35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0" y="21"/>
                  </a:lnTo>
                  <a:lnTo>
                    <a:pt x="2" y="15"/>
                  </a:lnTo>
                  <a:lnTo>
                    <a:pt x="4" y="12"/>
                  </a:lnTo>
                  <a:lnTo>
                    <a:pt x="8" y="8"/>
                  </a:lnTo>
                  <a:lnTo>
                    <a:pt x="11" y="4"/>
                  </a:lnTo>
                  <a:lnTo>
                    <a:pt x="15" y="2"/>
                  </a:lnTo>
                  <a:lnTo>
                    <a:pt x="19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661" name="Freeform 130"/>
            <p:cNvSpPr>
              <a:spLocks/>
            </p:cNvSpPr>
            <p:nvPr/>
          </p:nvSpPr>
          <p:spPr bwMode="auto">
            <a:xfrm>
              <a:off x="4835" y="2988"/>
              <a:ext cx="52" cy="57"/>
            </a:xfrm>
            <a:custGeom>
              <a:avLst/>
              <a:gdLst>
                <a:gd name="T0" fmla="*/ 28 w 50"/>
                <a:gd name="T1" fmla="*/ 0 h 50"/>
                <a:gd name="T2" fmla="*/ 34 w 50"/>
                <a:gd name="T3" fmla="*/ 0 h 50"/>
                <a:gd name="T4" fmla="*/ 37 w 50"/>
                <a:gd name="T5" fmla="*/ 2 h 50"/>
                <a:gd name="T6" fmla="*/ 44 w 50"/>
                <a:gd name="T7" fmla="*/ 7 h 50"/>
                <a:gd name="T8" fmla="*/ 48 w 50"/>
                <a:gd name="T9" fmla="*/ 11 h 50"/>
                <a:gd name="T10" fmla="*/ 52 w 50"/>
                <a:gd name="T11" fmla="*/ 18 h 50"/>
                <a:gd name="T12" fmla="*/ 54 w 50"/>
                <a:gd name="T13" fmla="*/ 22 h 50"/>
                <a:gd name="T14" fmla="*/ 56 w 50"/>
                <a:gd name="T15" fmla="*/ 31 h 50"/>
                <a:gd name="T16" fmla="*/ 56 w 50"/>
                <a:gd name="T17" fmla="*/ 36 h 50"/>
                <a:gd name="T18" fmla="*/ 56 w 50"/>
                <a:gd name="T19" fmla="*/ 46 h 50"/>
                <a:gd name="T20" fmla="*/ 54 w 50"/>
                <a:gd name="T21" fmla="*/ 52 h 50"/>
                <a:gd name="T22" fmla="*/ 52 w 50"/>
                <a:gd name="T23" fmla="*/ 56 h 50"/>
                <a:gd name="T24" fmla="*/ 48 w 50"/>
                <a:gd name="T25" fmla="*/ 63 h 50"/>
                <a:gd name="T26" fmla="*/ 44 w 50"/>
                <a:gd name="T27" fmla="*/ 67 h 50"/>
                <a:gd name="T28" fmla="*/ 37 w 50"/>
                <a:gd name="T29" fmla="*/ 72 h 50"/>
                <a:gd name="T30" fmla="*/ 34 w 50"/>
                <a:gd name="T31" fmla="*/ 74 h 50"/>
                <a:gd name="T32" fmla="*/ 28 w 50"/>
                <a:gd name="T33" fmla="*/ 74 h 50"/>
                <a:gd name="T34" fmla="*/ 22 w 50"/>
                <a:gd name="T35" fmla="*/ 74 h 50"/>
                <a:gd name="T36" fmla="*/ 18 w 50"/>
                <a:gd name="T37" fmla="*/ 72 h 50"/>
                <a:gd name="T38" fmla="*/ 11 w 50"/>
                <a:gd name="T39" fmla="*/ 67 h 50"/>
                <a:gd name="T40" fmla="*/ 8 w 50"/>
                <a:gd name="T41" fmla="*/ 63 h 50"/>
                <a:gd name="T42" fmla="*/ 4 w 50"/>
                <a:gd name="T43" fmla="*/ 56 h 50"/>
                <a:gd name="T44" fmla="*/ 2 w 50"/>
                <a:gd name="T45" fmla="*/ 52 h 50"/>
                <a:gd name="T46" fmla="*/ 0 w 50"/>
                <a:gd name="T47" fmla="*/ 46 h 50"/>
                <a:gd name="T48" fmla="*/ 0 w 50"/>
                <a:gd name="T49" fmla="*/ 36 h 50"/>
                <a:gd name="T50" fmla="*/ 0 w 50"/>
                <a:gd name="T51" fmla="*/ 31 h 50"/>
                <a:gd name="T52" fmla="*/ 2 w 50"/>
                <a:gd name="T53" fmla="*/ 22 h 50"/>
                <a:gd name="T54" fmla="*/ 4 w 50"/>
                <a:gd name="T55" fmla="*/ 18 h 50"/>
                <a:gd name="T56" fmla="*/ 8 w 50"/>
                <a:gd name="T57" fmla="*/ 11 h 50"/>
                <a:gd name="T58" fmla="*/ 11 w 50"/>
                <a:gd name="T59" fmla="*/ 7 h 50"/>
                <a:gd name="T60" fmla="*/ 18 w 50"/>
                <a:gd name="T61" fmla="*/ 2 h 50"/>
                <a:gd name="T62" fmla="*/ 22 w 50"/>
                <a:gd name="T63" fmla="*/ 0 h 50"/>
                <a:gd name="T64" fmla="*/ 28 w 50"/>
                <a:gd name="T65" fmla="*/ 0 h 5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0"/>
                  </a:lnTo>
                  <a:lnTo>
                    <a:pt x="34" y="2"/>
                  </a:lnTo>
                  <a:lnTo>
                    <a:pt x="38" y="4"/>
                  </a:lnTo>
                  <a:lnTo>
                    <a:pt x="42" y="8"/>
                  </a:lnTo>
                  <a:lnTo>
                    <a:pt x="46" y="12"/>
                  </a:lnTo>
                  <a:lnTo>
                    <a:pt x="48" y="15"/>
                  </a:lnTo>
                  <a:lnTo>
                    <a:pt x="50" y="21"/>
                  </a:lnTo>
                  <a:lnTo>
                    <a:pt x="50" y="25"/>
                  </a:lnTo>
                  <a:lnTo>
                    <a:pt x="50" y="31"/>
                  </a:lnTo>
                  <a:lnTo>
                    <a:pt x="48" y="35"/>
                  </a:lnTo>
                  <a:lnTo>
                    <a:pt x="46" y="38"/>
                  </a:lnTo>
                  <a:lnTo>
                    <a:pt x="42" y="42"/>
                  </a:lnTo>
                  <a:lnTo>
                    <a:pt x="38" y="46"/>
                  </a:lnTo>
                  <a:lnTo>
                    <a:pt x="34" y="48"/>
                  </a:lnTo>
                  <a:lnTo>
                    <a:pt x="31" y="50"/>
                  </a:lnTo>
                  <a:lnTo>
                    <a:pt x="25" y="50"/>
                  </a:lnTo>
                  <a:lnTo>
                    <a:pt x="19" y="50"/>
                  </a:lnTo>
                  <a:lnTo>
                    <a:pt x="15" y="48"/>
                  </a:lnTo>
                  <a:lnTo>
                    <a:pt x="11" y="46"/>
                  </a:lnTo>
                  <a:lnTo>
                    <a:pt x="8" y="42"/>
                  </a:lnTo>
                  <a:lnTo>
                    <a:pt x="4" y="38"/>
                  </a:lnTo>
                  <a:lnTo>
                    <a:pt x="2" y="35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0" y="21"/>
                  </a:lnTo>
                  <a:lnTo>
                    <a:pt x="2" y="15"/>
                  </a:lnTo>
                  <a:lnTo>
                    <a:pt x="4" y="12"/>
                  </a:lnTo>
                  <a:lnTo>
                    <a:pt x="8" y="8"/>
                  </a:lnTo>
                  <a:lnTo>
                    <a:pt x="11" y="4"/>
                  </a:lnTo>
                  <a:lnTo>
                    <a:pt x="15" y="2"/>
                  </a:lnTo>
                  <a:lnTo>
                    <a:pt x="19" y="0"/>
                  </a:lnTo>
                  <a:lnTo>
                    <a:pt x="25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662" name="Freeform 131"/>
            <p:cNvSpPr>
              <a:spLocks/>
            </p:cNvSpPr>
            <p:nvPr/>
          </p:nvSpPr>
          <p:spPr bwMode="auto">
            <a:xfrm>
              <a:off x="4251" y="2298"/>
              <a:ext cx="52" cy="57"/>
            </a:xfrm>
            <a:custGeom>
              <a:avLst/>
              <a:gdLst>
                <a:gd name="T0" fmla="*/ 28 w 50"/>
                <a:gd name="T1" fmla="*/ 0 h 50"/>
                <a:gd name="T2" fmla="*/ 32 w 50"/>
                <a:gd name="T3" fmla="*/ 0 h 50"/>
                <a:gd name="T4" fmla="*/ 38 w 50"/>
                <a:gd name="T5" fmla="*/ 2 h 50"/>
                <a:gd name="T6" fmla="*/ 45 w 50"/>
                <a:gd name="T7" fmla="*/ 3 h 50"/>
                <a:gd name="T8" fmla="*/ 49 w 50"/>
                <a:gd name="T9" fmla="*/ 10 h 50"/>
                <a:gd name="T10" fmla="*/ 51 w 50"/>
                <a:gd name="T11" fmla="*/ 17 h 50"/>
                <a:gd name="T12" fmla="*/ 54 w 50"/>
                <a:gd name="T13" fmla="*/ 22 h 50"/>
                <a:gd name="T14" fmla="*/ 54 w 50"/>
                <a:gd name="T15" fmla="*/ 28 h 50"/>
                <a:gd name="T16" fmla="*/ 56 w 50"/>
                <a:gd name="T17" fmla="*/ 36 h 50"/>
                <a:gd name="T18" fmla="*/ 54 w 50"/>
                <a:gd name="T19" fmla="*/ 44 h 50"/>
                <a:gd name="T20" fmla="*/ 54 w 50"/>
                <a:gd name="T21" fmla="*/ 50 h 50"/>
                <a:gd name="T22" fmla="*/ 51 w 50"/>
                <a:gd name="T23" fmla="*/ 56 h 50"/>
                <a:gd name="T24" fmla="*/ 49 w 50"/>
                <a:gd name="T25" fmla="*/ 63 h 50"/>
                <a:gd name="T26" fmla="*/ 45 w 50"/>
                <a:gd name="T27" fmla="*/ 67 h 50"/>
                <a:gd name="T28" fmla="*/ 38 w 50"/>
                <a:gd name="T29" fmla="*/ 72 h 50"/>
                <a:gd name="T30" fmla="*/ 32 w 50"/>
                <a:gd name="T31" fmla="*/ 74 h 50"/>
                <a:gd name="T32" fmla="*/ 28 w 50"/>
                <a:gd name="T33" fmla="*/ 74 h 50"/>
                <a:gd name="T34" fmla="*/ 23 w 50"/>
                <a:gd name="T35" fmla="*/ 74 h 50"/>
                <a:gd name="T36" fmla="*/ 19 w 50"/>
                <a:gd name="T37" fmla="*/ 72 h 50"/>
                <a:gd name="T38" fmla="*/ 10 w 50"/>
                <a:gd name="T39" fmla="*/ 67 h 50"/>
                <a:gd name="T40" fmla="*/ 6 w 50"/>
                <a:gd name="T41" fmla="*/ 63 h 50"/>
                <a:gd name="T42" fmla="*/ 4 w 50"/>
                <a:gd name="T43" fmla="*/ 56 h 50"/>
                <a:gd name="T44" fmla="*/ 2 w 50"/>
                <a:gd name="T45" fmla="*/ 50 h 50"/>
                <a:gd name="T46" fmla="*/ 0 w 50"/>
                <a:gd name="T47" fmla="*/ 44 h 50"/>
                <a:gd name="T48" fmla="*/ 0 w 50"/>
                <a:gd name="T49" fmla="*/ 36 h 50"/>
                <a:gd name="T50" fmla="*/ 0 w 50"/>
                <a:gd name="T51" fmla="*/ 28 h 50"/>
                <a:gd name="T52" fmla="*/ 2 w 50"/>
                <a:gd name="T53" fmla="*/ 22 h 50"/>
                <a:gd name="T54" fmla="*/ 4 w 50"/>
                <a:gd name="T55" fmla="*/ 17 h 50"/>
                <a:gd name="T56" fmla="*/ 6 w 50"/>
                <a:gd name="T57" fmla="*/ 10 h 50"/>
                <a:gd name="T58" fmla="*/ 10 w 50"/>
                <a:gd name="T59" fmla="*/ 3 h 50"/>
                <a:gd name="T60" fmla="*/ 19 w 50"/>
                <a:gd name="T61" fmla="*/ 2 h 50"/>
                <a:gd name="T62" fmla="*/ 23 w 50"/>
                <a:gd name="T63" fmla="*/ 0 h 50"/>
                <a:gd name="T64" fmla="*/ 28 w 50"/>
                <a:gd name="T65" fmla="*/ 0 h 5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29" y="0"/>
                  </a:lnTo>
                  <a:lnTo>
                    <a:pt x="35" y="2"/>
                  </a:lnTo>
                  <a:lnTo>
                    <a:pt x="39" y="3"/>
                  </a:lnTo>
                  <a:lnTo>
                    <a:pt x="43" y="7"/>
                  </a:lnTo>
                  <a:lnTo>
                    <a:pt x="45" y="11"/>
                  </a:lnTo>
                  <a:lnTo>
                    <a:pt x="48" y="15"/>
                  </a:lnTo>
                  <a:lnTo>
                    <a:pt x="48" y="19"/>
                  </a:lnTo>
                  <a:lnTo>
                    <a:pt x="50" y="25"/>
                  </a:lnTo>
                  <a:lnTo>
                    <a:pt x="48" y="30"/>
                  </a:lnTo>
                  <a:lnTo>
                    <a:pt x="48" y="34"/>
                  </a:lnTo>
                  <a:lnTo>
                    <a:pt x="45" y="38"/>
                  </a:lnTo>
                  <a:lnTo>
                    <a:pt x="43" y="42"/>
                  </a:lnTo>
                  <a:lnTo>
                    <a:pt x="39" y="46"/>
                  </a:lnTo>
                  <a:lnTo>
                    <a:pt x="35" y="48"/>
                  </a:lnTo>
                  <a:lnTo>
                    <a:pt x="29" y="50"/>
                  </a:lnTo>
                  <a:lnTo>
                    <a:pt x="25" y="50"/>
                  </a:lnTo>
                  <a:lnTo>
                    <a:pt x="20" y="50"/>
                  </a:lnTo>
                  <a:lnTo>
                    <a:pt x="16" y="48"/>
                  </a:lnTo>
                  <a:lnTo>
                    <a:pt x="10" y="46"/>
                  </a:lnTo>
                  <a:lnTo>
                    <a:pt x="6" y="42"/>
                  </a:lnTo>
                  <a:lnTo>
                    <a:pt x="4" y="38"/>
                  </a:lnTo>
                  <a:lnTo>
                    <a:pt x="2" y="34"/>
                  </a:lnTo>
                  <a:lnTo>
                    <a:pt x="0" y="30"/>
                  </a:lnTo>
                  <a:lnTo>
                    <a:pt x="0" y="25"/>
                  </a:lnTo>
                  <a:lnTo>
                    <a:pt x="0" y="19"/>
                  </a:lnTo>
                  <a:lnTo>
                    <a:pt x="2" y="15"/>
                  </a:lnTo>
                  <a:lnTo>
                    <a:pt x="4" y="11"/>
                  </a:lnTo>
                  <a:lnTo>
                    <a:pt x="6" y="7"/>
                  </a:lnTo>
                  <a:lnTo>
                    <a:pt x="10" y="3"/>
                  </a:lnTo>
                  <a:lnTo>
                    <a:pt x="16" y="2"/>
                  </a:lnTo>
                  <a:lnTo>
                    <a:pt x="20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663" name="Freeform 132"/>
            <p:cNvSpPr>
              <a:spLocks/>
            </p:cNvSpPr>
            <p:nvPr/>
          </p:nvSpPr>
          <p:spPr bwMode="auto">
            <a:xfrm>
              <a:off x="4251" y="2298"/>
              <a:ext cx="52" cy="57"/>
            </a:xfrm>
            <a:custGeom>
              <a:avLst/>
              <a:gdLst>
                <a:gd name="T0" fmla="*/ 28 w 50"/>
                <a:gd name="T1" fmla="*/ 0 h 50"/>
                <a:gd name="T2" fmla="*/ 32 w 50"/>
                <a:gd name="T3" fmla="*/ 0 h 50"/>
                <a:gd name="T4" fmla="*/ 38 w 50"/>
                <a:gd name="T5" fmla="*/ 2 h 50"/>
                <a:gd name="T6" fmla="*/ 45 w 50"/>
                <a:gd name="T7" fmla="*/ 3 h 50"/>
                <a:gd name="T8" fmla="*/ 49 w 50"/>
                <a:gd name="T9" fmla="*/ 10 h 50"/>
                <a:gd name="T10" fmla="*/ 51 w 50"/>
                <a:gd name="T11" fmla="*/ 17 h 50"/>
                <a:gd name="T12" fmla="*/ 54 w 50"/>
                <a:gd name="T13" fmla="*/ 22 h 50"/>
                <a:gd name="T14" fmla="*/ 54 w 50"/>
                <a:gd name="T15" fmla="*/ 28 h 50"/>
                <a:gd name="T16" fmla="*/ 56 w 50"/>
                <a:gd name="T17" fmla="*/ 36 h 50"/>
                <a:gd name="T18" fmla="*/ 54 w 50"/>
                <a:gd name="T19" fmla="*/ 44 h 50"/>
                <a:gd name="T20" fmla="*/ 54 w 50"/>
                <a:gd name="T21" fmla="*/ 50 h 50"/>
                <a:gd name="T22" fmla="*/ 51 w 50"/>
                <a:gd name="T23" fmla="*/ 56 h 50"/>
                <a:gd name="T24" fmla="*/ 49 w 50"/>
                <a:gd name="T25" fmla="*/ 63 h 50"/>
                <a:gd name="T26" fmla="*/ 45 w 50"/>
                <a:gd name="T27" fmla="*/ 67 h 50"/>
                <a:gd name="T28" fmla="*/ 38 w 50"/>
                <a:gd name="T29" fmla="*/ 72 h 50"/>
                <a:gd name="T30" fmla="*/ 32 w 50"/>
                <a:gd name="T31" fmla="*/ 74 h 50"/>
                <a:gd name="T32" fmla="*/ 28 w 50"/>
                <a:gd name="T33" fmla="*/ 74 h 50"/>
                <a:gd name="T34" fmla="*/ 23 w 50"/>
                <a:gd name="T35" fmla="*/ 74 h 50"/>
                <a:gd name="T36" fmla="*/ 19 w 50"/>
                <a:gd name="T37" fmla="*/ 72 h 50"/>
                <a:gd name="T38" fmla="*/ 10 w 50"/>
                <a:gd name="T39" fmla="*/ 67 h 50"/>
                <a:gd name="T40" fmla="*/ 6 w 50"/>
                <a:gd name="T41" fmla="*/ 63 h 50"/>
                <a:gd name="T42" fmla="*/ 4 w 50"/>
                <a:gd name="T43" fmla="*/ 56 h 50"/>
                <a:gd name="T44" fmla="*/ 2 w 50"/>
                <a:gd name="T45" fmla="*/ 50 h 50"/>
                <a:gd name="T46" fmla="*/ 0 w 50"/>
                <a:gd name="T47" fmla="*/ 44 h 50"/>
                <a:gd name="T48" fmla="*/ 0 w 50"/>
                <a:gd name="T49" fmla="*/ 36 h 50"/>
                <a:gd name="T50" fmla="*/ 0 w 50"/>
                <a:gd name="T51" fmla="*/ 28 h 50"/>
                <a:gd name="T52" fmla="*/ 2 w 50"/>
                <a:gd name="T53" fmla="*/ 22 h 50"/>
                <a:gd name="T54" fmla="*/ 4 w 50"/>
                <a:gd name="T55" fmla="*/ 17 h 50"/>
                <a:gd name="T56" fmla="*/ 6 w 50"/>
                <a:gd name="T57" fmla="*/ 10 h 50"/>
                <a:gd name="T58" fmla="*/ 10 w 50"/>
                <a:gd name="T59" fmla="*/ 3 h 50"/>
                <a:gd name="T60" fmla="*/ 19 w 50"/>
                <a:gd name="T61" fmla="*/ 2 h 50"/>
                <a:gd name="T62" fmla="*/ 23 w 50"/>
                <a:gd name="T63" fmla="*/ 0 h 50"/>
                <a:gd name="T64" fmla="*/ 28 w 50"/>
                <a:gd name="T65" fmla="*/ 0 h 5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29" y="0"/>
                  </a:lnTo>
                  <a:lnTo>
                    <a:pt x="35" y="2"/>
                  </a:lnTo>
                  <a:lnTo>
                    <a:pt x="39" y="3"/>
                  </a:lnTo>
                  <a:lnTo>
                    <a:pt x="43" y="7"/>
                  </a:lnTo>
                  <a:lnTo>
                    <a:pt x="45" y="11"/>
                  </a:lnTo>
                  <a:lnTo>
                    <a:pt x="48" y="15"/>
                  </a:lnTo>
                  <a:lnTo>
                    <a:pt x="48" y="19"/>
                  </a:lnTo>
                  <a:lnTo>
                    <a:pt x="50" y="25"/>
                  </a:lnTo>
                  <a:lnTo>
                    <a:pt x="48" y="30"/>
                  </a:lnTo>
                  <a:lnTo>
                    <a:pt x="48" y="34"/>
                  </a:lnTo>
                  <a:lnTo>
                    <a:pt x="45" y="38"/>
                  </a:lnTo>
                  <a:lnTo>
                    <a:pt x="43" y="42"/>
                  </a:lnTo>
                  <a:lnTo>
                    <a:pt x="39" y="46"/>
                  </a:lnTo>
                  <a:lnTo>
                    <a:pt x="35" y="48"/>
                  </a:lnTo>
                  <a:lnTo>
                    <a:pt x="29" y="50"/>
                  </a:lnTo>
                  <a:lnTo>
                    <a:pt x="25" y="50"/>
                  </a:lnTo>
                  <a:lnTo>
                    <a:pt x="20" y="50"/>
                  </a:lnTo>
                  <a:lnTo>
                    <a:pt x="16" y="48"/>
                  </a:lnTo>
                  <a:lnTo>
                    <a:pt x="10" y="46"/>
                  </a:lnTo>
                  <a:lnTo>
                    <a:pt x="6" y="42"/>
                  </a:lnTo>
                  <a:lnTo>
                    <a:pt x="4" y="38"/>
                  </a:lnTo>
                  <a:lnTo>
                    <a:pt x="2" y="34"/>
                  </a:lnTo>
                  <a:lnTo>
                    <a:pt x="0" y="30"/>
                  </a:lnTo>
                  <a:lnTo>
                    <a:pt x="0" y="25"/>
                  </a:lnTo>
                  <a:lnTo>
                    <a:pt x="0" y="19"/>
                  </a:lnTo>
                  <a:lnTo>
                    <a:pt x="2" y="15"/>
                  </a:lnTo>
                  <a:lnTo>
                    <a:pt x="4" y="11"/>
                  </a:lnTo>
                  <a:lnTo>
                    <a:pt x="6" y="7"/>
                  </a:lnTo>
                  <a:lnTo>
                    <a:pt x="10" y="3"/>
                  </a:lnTo>
                  <a:lnTo>
                    <a:pt x="16" y="2"/>
                  </a:lnTo>
                  <a:lnTo>
                    <a:pt x="20" y="0"/>
                  </a:lnTo>
                  <a:lnTo>
                    <a:pt x="25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664" name="Freeform 133"/>
            <p:cNvSpPr>
              <a:spLocks/>
            </p:cNvSpPr>
            <p:nvPr/>
          </p:nvSpPr>
          <p:spPr bwMode="auto">
            <a:xfrm>
              <a:off x="3052" y="1807"/>
              <a:ext cx="53" cy="57"/>
            </a:xfrm>
            <a:custGeom>
              <a:avLst/>
              <a:gdLst>
                <a:gd name="T0" fmla="*/ 31 w 50"/>
                <a:gd name="T1" fmla="*/ 0 h 50"/>
                <a:gd name="T2" fmla="*/ 35 w 50"/>
                <a:gd name="T3" fmla="*/ 0 h 50"/>
                <a:gd name="T4" fmla="*/ 40 w 50"/>
                <a:gd name="T5" fmla="*/ 2 h 50"/>
                <a:gd name="T6" fmla="*/ 45 w 50"/>
                <a:gd name="T7" fmla="*/ 7 h 50"/>
                <a:gd name="T8" fmla="*/ 51 w 50"/>
                <a:gd name="T9" fmla="*/ 10 h 50"/>
                <a:gd name="T10" fmla="*/ 53 w 50"/>
                <a:gd name="T11" fmla="*/ 17 h 50"/>
                <a:gd name="T12" fmla="*/ 57 w 50"/>
                <a:gd name="T13" fmla="*/ 22 h 50"/>
                <a:gd name="T14" fmla="*/ 57 w 50"/>
                <a:gd name="T15" fmla="*/ 31 h 50"/>
                <a:gd name="T16" fmla="*/ 59 w 50"/>
                <a:gd name="T17" fmla="*/ 36 h 50"/>
                <a:gd name="T18" fmla="*/ 57 w 50"/>
                <a:gd name="T19" fmla="*/ 44 h 50"/>
                <a:gd name="T20" fmla="*/ 57 w 50"/>
                <a:gd name="T21" fmla="*/ 50 h 50"/>
                <a:gd name="T22" fmla="*/ 53 w 50"/>
                <a:gd name="T23" fmla="*/ 56 h 50"/>
                <a:gd name="T24" fmla="*/ 51 w 50"/>
                <a:gd name="T25" fmla="*/ 63 h 50"/>
                <a:gd name="T26" fmla="*/ 45 w 50"/>
                <a:gd name="T27" fmla="*/ 67 h 50"/>
                <a:gd name="T28" fmla="*/ 40 w 50"/>
                <a:gd name="T29" fmla="*/ 72 h 50"/>
                <a:gd name="T30" fmla="*/ 35 w 50"/>
                <a:gd name="T31" fmla="*/ 74 h 50"/>
                <a:gd name="T32" fmla="*/ 31 w 50"/>
                <a:gd name="T33" fmla="*/ 74 h 50"/>
                <a:gd name="T34" fmla="*/ 22 w 50"/>
                <a:gd name="T35" fmla="*/ 74 h 50"/>
                <a:gd name="T36" fmla="*/ 18 w 50"/>
                <a:gd name="T37" fmla="*/ 72 h 50"/>
                <a:gd name="T38" fmla="*/ 12 w 50"/>
                <a:gd name="T39" fmla="*/ 67 h 50"/>
                <a:gd name="T40" fmla="*/ 6 w 50"/>
                <a:gd name="T41" fmla="*/ 63 h 50"/>
                <a:gd name="T42" fmla="*/ 4 w 50"/>
                <a:gd name="T43" fmla="*/ 56 h 50"/>
                <a:gd name="T44" fmla="*/ 2 w 50"/>
                <a:gd name="T45" fmla="*/ 50 h 50"/>
                <a:gd name="T46" fmla="*/ 0 w 50"/>
                <a:gd name="T47" fmla="*/ 44 h 50"/>
                <a:gd name="T48" fmla="*/ 0 w 50"/>
                <a:gd name="T49" fmla="*/ 36 h 50"/>
                <a:gd name="T50" fmla="*/ 0 w 50"/>
                <a:gd name="T51" fmla="*/ 31 h 50"/>
                <a:gd name="T52" fmla="*/ 2 w 50"/>
                <a:gd name="T53" fmla="*/ 22 h 50"/>
                <a:gd name="T54" fmla="*/ 4 w 50"/>
                <a:gd name="T55" fmla="*/ 17 h 50"/>
                <a:gd name="T56" fmla="*/ 6 w 50"/>
                <a:gd name="T57" fmla="*/ 10 h 50"/>
                <a:gd name="T58" fmla="*/ 12 w 50"/>
                <a:gd name="T59" fmla="*/ 7 h 50"/>
                <a:gd name="T60" fmla="*/ 18 w 50"/>
                <a:gd name="T61" fmla="*/ 2 h 50"/>
                <a:gd name="T62" fmla="*/ 22 w 50"/>
                <a:gd name="T63" fmla="*/ 0 h 50"/>
                <a:gd name="T64" fmla="*/ 31 w 50"/>
                <a:gd name="T65" fmla="*/ 0 h 5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29" y="0"/>
                  </a:lnTo>
                  <a:lnTo>
                    <a:pt x="34" y="2"/>
                  </a:lnTo>
                  <a:lnTo>
                    <a:pt x="38" y="4"/>
                  </a:lnTo>
                  <a:lnTo>
                    <a:pt x="42" y="7"/>
                  </a:lnTo>
                  <a:lnTo>
                    <a:pt x="44" y="11"/>
                  </a:lnTo>
                  <a:lnTo>
                    <a:pt x="48" y="15"/>
                  </a:lnTo>
                  <a:lnTo>
                    <a:pt x="48" y="21"/>
                  </a:lnTo>
                  <a:lnTo>
                    <a:pt x="50" y="25"/>
                  </a:lnTo>
                  <a:lnTo>
                    <a:pt x="48" y="30"/>
                  </a:lnTo>
                  <a:lnTo>
                    <a:pt x="48" y="34"/>
                  </a:lnTo>
                  <a:lnTo>
                    <a:pt x="44" y="38"/>
                  </a:lnTo>
                  <a:lnTo>
                    <a:pt x="42" y="42"/>
                  </a:lnTo>
                  <a:lnTo>
                    <a:pt x="38" y="46"/>
                  </a:lnTo>
                  <a:lnTo>
                    <a:pt x="34" y="48"/>
                  </a:lnTo>
                  <a:lnTo>
                    <a:pt x="29" y="50"/>
                  </a:lnTo>
                  <a:lnTo>
                    <a:pt x="25" y="50"/>
                  </a:lnTo>
                  <a:lnTo>
                    <a:pt x="19" y="50"/>
                  </a:lnTo>
                  <a:lnTo>
                    <a:pt x="15" y="48"/>
                  </a:lnTo>
                  <a:lnTo>
                    <a:pt x="9" y="46"/>
                  </a:lnTo>
                  <a:lnTo>
                    <a:pt x="6" y="42"/>
                  </a:lnTo>
                  <a:lnTo>
                    <a:pt x="4" y="38"/>
                  </a:lnTo>
                  <a:lnTo>
                    <a:pt x="2" y="34"/>
                  </a:lnTo>
                  <a:lnTo>
                    <a:pt x="0" y="30"/>
                  </a:lnTo>
                  <a:lnTo>
                    <a:pt x="0" y="25"/>
                  </a:lnTo>
                  <a:lnTo>
                    <a:pt x="0" y="21"/>
                  </a:lnTo>
                  <a:lnTo>
                    <a:pt x="2" y="15"/>
                  </a:lnTo>
                  <a:lnTo>
                    <a:pt x="4" y="11"/>
                  </a:lnTo>
                  <a:lnTo>
                    <a:pt x="6" y="7"/>
                  </a:lnTo>
                  <a:lnTo>
                    <a:pt x="9" y="4"/>
                  </a:lnTo>
                  <a:lnTo>
                    <a:pt x="15" y="2"/>
                  </a:lnTo>
                  <a:lnTo>
                    <a:pt x="19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665" name="Freeform 134"/>
            <p:cNvSpPr>
              <a:spLocks/>
            </p:cNvSpPr>
            <p:nvPr/>
          </p:nvSpPr>
          <p:spPr bwMode="auto">
            <a:xfrm>
              <a:off x="3052" y="1807"/>
              <a:ext cx="53" cy="57"/>
            </a:xfrm>
            <a:custGeom>
              <a:avLst/>
              <a:gdLst>
                <a:gd name="T0" fmla="*/ 31 w 50"/>
                <a:gd name="T1" fmla="*/ 0 h 50"/>
                <a:gd name="T2" fmla="*/ 35 w 50"/>
                <a:gd name="T3" fmla="*/ 0 h 50"/>
                <a:gd name="T4" fmla="*/ 40 w 50"/>
                <a:gd name="T5" fmla="*/ 2 h 50"/>
                <a:gd name="T6" fmla="*/ 45 w 50"/>
                <a:gd name="T7" fmla="*/ 7 h 50"/>
                <a:gd name="T8" fmla="*/ 51 w 50"/>
                <a:gd name="T9" fmla="*/ 10 h 50"/>
                <a:gd name="T10" fmla="*/ 53 w 50"/>
                <a:gd name="T11" fmla="*/ 17 h 50"/>
                <a:gd name="T12" fmla="*/ 57 w 50"/>
                <a:gd name="T13" fmla="*/ 22 h 50"/>
                <a:gd name="T14" fmla="*/ 57 w 50"/>
                <a:gd name="T15" fmla="*/ 31 h 50"/>
                <a:gd name="T16" fmla="*/ 59 w 50"/>
                <a:gd name="T17" fmla="*/ 36 h 50"/>
                <a:gd name="T18" fmla="*/ 57 w 50"/>
                <a:gd name="T19" fmla="*/ 44 h 50"/>
                <a:gd name="T20" fmla="*/ 57 w 50"/>
                <a:gd name="T21" fmla="*/ 50 h 50"/>
                <a:gd name="T22" fmla="*/ 53 w 50"/>
                <a:gd name="T23" fmla="*/ 56 h 50"/>
                <a:gd name="T24" fmla="*/ 51 w 50"/>
                <a:gd name="T25" fmla="*/ 63 h 50"/>
                <a:gd name="T26" fmla="*/ 45 w 50"/>
                <a:gd name="T27" fmla="*/ 67 h 50"/>
                <a:gd name="T28" fmla="*/ 40 w 50"/>
                <a:gd name="T29" fmla="*/ 72 h 50"/>
                <a:gd name="T30" fmla="*/ 35 w 50"/>
                <a:gd name="T31" fmla="*/ 74 h 50"/>
                <a:gd name="T32" fmla="*/ 31 w 50"/>
                <a:gd name="T33" fmla="*/ 74 h 50"/>
                <a:gd name="T34" fmla="*/ 22 w 50"/>
                <a:gd name="T35" fmla="*/ 74 h 50"/>
                <a:gd name="T36" fmla="*/ 18 w 50"/>
                <a:gd name="T37" fmla="*/ 72 h 50"/>
                <a:gd name="T38" fmla="*/ 12 w 50"/>
                <a:gd name="T39" fmla="*/ 67 h 50"/>
                <a:gd name="T40" fmla="*/ 6 w 50"/>
                <a:gd name="T41" fmla="*/ 63 h 50"/>
                <a:gd name="T42" fmla="*/ 4 w 50"/>
                <a:gd name="T43" fmla="*/ 56 h 50"/>
                <a:gd name="T44" fmla="*/ 2 w 50"/>
                <a:gd name="T45" fmla="*/ 50 h 50"/>
                <a:gd name="T46" fmla="*/ 0 w 50"/>
                <a:gd name="T47" fmla="*/ 44 h 50"/>
                <a:gd name="T48" fmla="*/ 0 w 50"/>
                <a:gd name="T49" fmla="*/ 36 h 50"/>
                <a:gd name="T50" fmla="*/ 0 w 50"/>
                <a:gd name="T51" fmla="*/ 31 h 50"/>
                <a:gd name="T52" fmla="*/ 2 w 50"/>
                <a:gd name="T53" fmla="*/ 22 h 50"/>
                <a:gd name="T54" fmla="*/ 4 w 50"/>
                <a:gd name="T55" fmla="*/ 17 h 50"/>
                <a:gd name="T56" fmla="*/ 6 w 50"/>
                <a:gd name="T57" fmla="*/ 10 h 50"/>
                <a:gd name="T58" fmla="*/ 12 w 50"/>
                <a:gd name="T59" fmla="*/ 7 h 50"/>
                <a:gd name="T60" fmla="*/ 18 w 50"/>
                <a:gd name="T61" fmla="*/ 2 h 50"/>
                <a:gd name="T62" fmla="*/ 22 w 50"/>
                <a:gd name="T63" fmla="*/ 0 h 50"/>
                <a:gd name="T64" fmla="*/ 31 w 50"/>
                <a:gd name="T65" fmla="*/ 0 h 5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29" y="0"/>
                  </a:lnTo>
                  <a:lnTo>
                    <a:pt x="34" y="2"/>
                  </a:lnTo>
                  <a:lnTo>
                    <a:pt x="38" y="4"/>
                  </a:lnTo>
                  <a:lnTo>
                    <a:pt x="42" y="7"/>
                  </a:lnTo>
                  <a:lnTo>
                    <a:pt x="44" y="11"/>
                  </a:lnTo>
                  <a:lnTo>
                    <a:pt x="48" y="15"/>
                  </a:lnTo>
                  <a:lnTo>
                    <a:pt x="48" y="21"/>
                  </a:lnTo>
                  <a:lnTo>
                    <a:pt x="50" y="25"/>
                  </a:lnTo>
                  <a:lnTo>
                    <a:pt x="48" y="30"/>
                  </a:lnTo>
                  <a:lnTo>
                    <a:pt x="48" y="34"/>
                  </a:lnTo>
                  <a:lnTo>
                    <a:pt x="44" y="38"/>
                  </a:lnTo>
                  <a:lnTo>
                    <a:pt x="42" y="42"/>
                  </a:lnTo>
                  <a:lnTo>
                    <a:pt x="38" y="46"/>
                  </a:lnTo>
                  <a:lnTo>
                    <a:pt x="34" y="48"/>
                  </a:lnTo>
                  <a:lnTo>
                    <a:pt x="29" y="50"/>
                  </a:lnTo>
                  <a:lnTo>
                    <a:pt x="25" y="50"/>
                  </a:lnTo>
                  <a:lnTo>
                    <a:pt x="19" y="50"/>
                  </a:lnTo>
                  <a:lnTo>
                    <a:pt x="15" y="48"/>
                  </a:lnTo>
                  <a:lnTo>
                    <a:pt x="9" y="46"/>
                  </a:lnTo>
                  <a:lnTo>
                    <a:pt x="6" y="42"/>
                  </a:lnTo>
                  <a:lnTo>
                    <a:pt x="4" y="38"/>
                  </a:lnTo>
                  <a:lnTo>
                    <a:pt x="2" y="34"/>
                  </a:lnTo>
                  <a:lnTo>
                    <a:pt x="0" y="30"/>
                  </a:lnTo>
                  <a:lnTo>
                    <a:pt x="0" y="25"/>
                  </a:lnTo>
                  <a:lnTo>
                    <a:pt x="0" y="21"/>
                  </a:lnTo>
                  <a:lnTo>
                    <a:pt x="2" y="15"/>
                  </a:lnTo>
                  <a:lnTo>
                    <a:pt x="4" y="11"/>
                  </a:lnTo>
                  <a:lnTo>
                    <a:pt x="6" y="7"/>
                  </a:lnTo>
                  <a:lnTo>
                    <a:pt x="9" y="4"/>
                  </a:lnTo>
                  <a:lnTo>
                    <a:pt x="15" y="2"/>
                  </a:lnTo>
                  <a:lnTo>
                    <a:pt x="19" y="0"/>
                  </a:lnTo>
                  <a:lnTo>
                    <a:pt x="25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666" name="Freeform 135"/>
            <p:cNvSpPr>
              <a:spLocks/>
            </p:cNvSpPr>
            <p:nvPr/>
          </p:nvSpPr>
          <p:spPr bwMode="auto">
            <a:xfrm>
              <a:off x="1791" y="1378"/>
              <a:ext cx="52" cy="57"/>
            </a:xfrm>
            <a:custGeom>
              <a:avLst/>
              <a:gdLst>
                <a:gd name="T0" fmla="*/ 28 w 50"/>
                <a:gd name="T1" fmla="*/ 0 h 50"/>
                <a:gd name="T2" fmla="*/ 34 w 50"/>
                <a:gd name="T3" fmla="*/ 0 h 50"/>
                <a:gd name="T4" fmla="*/ 37 w 50"/>
                <a:gd name="T5" fmla="*/ 2 h 50"/>
                <a:gd name="T6" fmla="*/ 46 w 50"/>
                <a:gd name="T7" fmla="*/ 7 h 50"/>
                <a:gd name="T8" fmla="*/ 48 w 50"/>
                <a:gd name="T9" fmla="*/ 10 h 50"/>
                <a:gd name="T10" fmla="*/ 52 w 50"/>
                <a:gd name="T11" fmla="*/ 17 h 50"/>
                <a:gd name="T12" fmla="*/ 54 w 50"/>
                <a:gd name="T13" fmla="*/ 22 h 50"/>
                <a:gd name="T14" fmla="*/ 56 w 50"/>
                <a:gd name="T15" fmla="*/ 28 h 50"/>
                <a:gd name="T16" fmla="*/ 56 w 50"/>
                <a:gd name="T17" fmla="*/ 36 h 50"/>
                <a:gd name="T18" fmla="*/ 56 w 50"/>
                <a:gd name="T19" fmla="*/ 41 h 50"/>
                <a:gd name="T20" fmla="*/ 54 w 50"/>
                <a:gd name="T21" fmla="*/ 50 h 50"/>
                <a:gd name="T22" fmla="*/ 52 w 50"/>
                <a:gd name="T23" fmla="*/ 56 h 50"/>
                <a:gd name="T24" fmla="*/ 48 w 50"/>
                <a:gd name="T25" fmla="*/ 63 h 50"/>
                <a:gd name="T26" fmla="*/ 46 w 50"/>
                <a:gd name="T27" fmla="*/ 67 h 50"/>
                <a:gd name="T28" fmla="*/ 37 w 50"/>
                <a:gd name="T29" fmla="*/ 72 h 50"/>
                <a:gd name="T30" fmla="*/ 34 w 50"/>
                <a:gd name="T31" fmla="*/ 74 h 50"/>
                <a:gd name="T32" fmla="*/ 28 w 50"/>
                <a:gd name="T33" fmla="*/ 74 h 50"/>
                <a:gd name="T34" fmla="*/ 24 w 50"/>
                <a:gd name="T35" fmla="*/ 74 h 50"/>
                <a:gd name="T36" fmla="*/ 18 w 50"/>
                <a:gd name="T37" fmla="*/ 72 h 50"/>
                <a:gd name="T38" fmla="*/ 11 w 50"/>
                <a:gd name="T39" fmla="*/ 67 h 50"/>
                <a:gd name="T40" fmla="*/ 8 w 50"/>
                <a:gd name="T41" fmla="*/ 63 h 50"/>
                <a:gd name="T42" fmla="*/ 6 w 50"/>
                <a:gd name="T43" fmla="*/ 56 h 50"/>
                <a:gd name="T44" fmla="*/ 2 w 50"/>
                <a:gd name="T45" fmla="*/ 50 h 50"/>
                <a:gd name="T46" fmla="*/ 2 w 50"/>
                <a:gd name="T47" fmla="*/ 41 h 50"/>
                <a:gd name="T48" fmla="*/ 0 w 50"/>
                <a:gd name="T49" fmla="*/ 36 h 50"/>
                <a:gd name="T50" fmla="*/ 2 w 50"/>
                <a:gd name="T51" fmla="*/ 28 h 50"/>
                <a:gd name="T52" fmla="*/ 2 w 50"/>
                <a:gd name="T53" fmla="*/ 22 h 50"/>
                <a:gd name="T54" fmla="*/ 6 w 50"/>
                <a:gd name="T55" fmla="*/ 17 h 50"/>
                <a:gd name="T56" fmla="*/ 8 w 50"/>
                <a:gd name="T57" fmla="*/ 10 h 50"/>
                <a:gd name="T58" fmla="*/ 11 w 50"/>
                <a:gd name="T59" fmla="*/ 7 h 50"/>
                <a:gd name="T60" fmla="*/ 18 w 50"/>
                <a:gd name="T61" fmla="*/ 2 h 50"/>
                <a:gd name="T62" fmla="*/ 24 w 50"/>
                <a:gd name="T63" fmla="*/ 0 h 50"/>
                <a:gd name="T64" fmla="*/ 28 w 50"/>
                <a:gd name="T65" fmla="*/ 0 h 5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0"/>
                  </a:lnTo>
                  <a:lnTo>
                    <a:pt x="34" y="2"/>
                  </a:lnTo>
                  <a:lnTo>
                    <a:pt x="40" y="4"/>
                  </a:lnTo>
                  <a:lnTo>
                    <a:pt x="42" y="7"/>
                  </a:lnTo>
                  <a:lnTo>
                    <a:pt x="46" y="11"/>
                  </a:lnTo>
                  <a:lnTo>
                    <a:pt x="48" y="15"/>
                  </a:lnTo>
                  <a:lnTo>
                    <a:pt x="50" y="19"/>
                  </a:lnTo>
                  <a:lnTo>
                    <a:pt x="50" y="25"/>
                  </a:lnTo>
                  <a:lnTo>
                    <a:pt x="50" y="28"/>
                  </a:lnTo>
                  <a:lnTo>
                    <a:pt x="48" y="34"/>
                  </a:lnTo>
                  <a:lnTo>
                    <a:pt x="46" y="38"/>
                  </a:lnTo>
                  <a:lnTo>
                    <a:pt x="42" y="42"/>
                  </a:lnTo>
                  <a:lnTo>
                    <a:pt x="40" y="46"/>
                  </a:lnTo>
                  <a:lnTo>
                    <a:pt x="34" y="48"/>
                  </a:lnTo>
                  <a:lnTo>
                    <a:pt x="31" y="50"/>
                  </a:lnTo>
                  <a:lnTo>
                    <a:pt x="25" y="50"/>
                  </a:lnTo>
                  <a:lnTo>
                    <a:pt x="21" y="50"/>
                  </a:lnTo>
                  <a:lnTo>
                    <a:pt x="15" y="48"/>
                  </a:lnTo>
                  <a:lnTo>
                    <a:pt x="11" y="46"/>
                  </a:lnTo>
                  <a:lnTo>
                    <a:pt x="8" y="42"/>
                  </a:lnTo>
                  <a:lnTo>
                    <a:pt x="6" y="38"/>
                  </a:lnTo>
                  <a:lnTo>
                    <a:pt x="2" y="34"/>
                  </a:lnTo>
                  <a:lnTo>
                    <a:pt x="2" y="28"/>
                  </a:lnTo>
                  <a:lnTo>
                    <a:pt x="0" y="25"/>
                  </a:lnTo>
                  <a:lnTo>
                    <a:pt x="2" y="19"/>
                  </a:lnTo>
                  <a:lnTo>
                    <a:pt x="2" y="15"/>
                  </a:lnTo>
                  <a:lnTo>
                    <a:pt x="6" y="11"/>
                  </a:lnTo>
                  <a:lnTo>
                    <a:pt x="8" y="7"/>
                  </a:lnTo>
                  <a:lnTo>
                    <a:pt x="11" y="4"/>
                  </a:lnTo>
                  <a:lnTo>
                    <a:pt x="15" y="2"/>
                  </a:lnTo>
                  <a:lnTo>
                    <a:pt x="21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667" name="Freeform 136"/>
            <p:cNvSpPr>
              <a:spLocks/>
            </p:cNvSpPr>
            <p:nvPr/>
          </p:nvSpPr>
          <p:spPr bwMode="auto">
            <a:xfrm>
              <a:off x="1791" y="1378"/>
              <a:ext cx="52" cy="57"/>
            </a:xfrm>
            <a:custGeom>
              <a:avLst/>
              <a:gdLst>
                <a:gd name="T0" fmla="*/ 28 w 50"/>
                <a:gd name="T1" fmla="*/ 0 h 50"/>
                <a:gd name="T2" fmla="*/ 34 w 50"/>
                <a:gd name="T3" fmla="*/ 0 h 50"/>
                <a:gd name="T4" fmla="*/ 37 w 50"/>
                <a:gd name="T5" fmla="*/ 2 h 50"/>
                <a:gd name="T6" fmla="*/ 46 w 50"/>
                <a:gd name="T7" fmla="*/ 7 h 50"/>
                <a:gd name="T8" fmla="*/ 48 w 50"/>
                <a:gd name="T9" fmla="*/ 10 h 50"/>
                <a:gd name="T10" fmla="*/ 52 w 50"/>
                <a:gd name="T11" fmla="*/ 17 h 50"/>
                <a:gd name="T12" fmla="*/ 54 w 50"/>
                <a:gd name="T13" fmla="*/ 22 h 50"/>
                <a:gd name="T14" fmla="*/ 56 w 50"/>
                <a:gd name="T15" fmla="*/ 28 h 50"/>
                <a:gd name="T16" fmla="*/ 56 w 50"/>
                <a:gd name="T17" fmla="*/ 36 h 50"/>
                <a:gd name="T18" fmla="*/ 56 w 50"/>
                <a:gd name="T19" fmla="*/ 41 h 50"/>
                <a:gd name="T20" fmla="*/ 54 w 50"/>
                <a:gd name="T21" fmla="*/ 50 h 50"/>
                <a:gd name="T22" fmla="*/ 52 w 50"/>
                <a:gd name="T23" fmla="*/ 56 h 50"/>
                <a:gd name="T24" fmla="*/ 48 w 50"/>
                <a:gd name="T25" fmla="*/ 63 h 50"/>
                <a:gd name="T26" fmla="*/ 46 w 50"/>
                <a:gd name="T27" fmla="*/ 67 h 50"/>
                <a:gd name="T28" fmla="*/ 37 w 50"/>
                <a:gd name="T29" fmla="*/ 72 h 50"/>
                <a:gd name="T30" fmla="*/ 34 w 50"/>
                <a:gd name="T31" fmla="*/ 74 h 50"/>
                <a:gd name="T32" fmla="*/ 28 w 50"/>
                <a:gd name="T33" fmla="*/ 74 h 50"/>
                <a:gd name="T34" fmla="*/ 24 w 50"/>
                <a:gd name="T35" fmla="*/ 74 h 50"/>
                <a:gd name="T36" fmla="*/ 18 w 50"/>
                <a:gd name="T37" fmla="*/ 72 h 50"/>
                <a:gd name="T38" fmla="*/ 11 w 50"/>
                <a:gd name="T39" fmla="*/ 67 h 50"/>
                <a:gd name="T40" fmla="*/ 8 w 50"/>
                <a:gd name="T41" fmla="*/ 63 h 50"/>
                <a:gd name="T42" fmla="*/ 6 w 50"/>
                <a:gd name="T43" fmla="*/ 56 h 50"/>
                <a:gd name="T44" fmla="*/ 2 w 50"/>
                <a:gd name="T45" fmla="*/ 50 h 50"/>
                <a:gd name="T46" fmla="*/ 2 w 50"/>
                <a:gd name="T47" fmla="*/ 41 h 50"/>
                <a:gd name="T48" fmla="*/ 0 w 50"/>
                <a:gd name="T49" fmla="*/ 36 h 50"/>
                <a:gd name="T50" fmla="*/ 2 w 50"/>
                <a:gd name="T51" fmla="*/ 28 h 50"/>
                <a:gd name="T52" fmla="*/ 2 w 50"/>
                <a:gd name="T53" fmla="*/ 22 h 50"/>
                <a:gd name="T54" fmla="*/ 6 w 50"/>
                <a:gd name="T55" fmla="*/ 17 h 50"/>
                <a:gd name="T56" fmla="*/ 8 w 50"/>
                <a:gd name="T57" fmla="*/ 10 h 50"/>
                <a:gd name="T58" fmla="*/ 11 w 50"/>
                <a:gd name="T59" fmla="*/ 7 h 50"/>
                <a:gd name="T60" fmla="*/ 18 w 50"/>
                <a:gd name="T61" fmla="*/ 2 h 50"/>
                <a:gd name="T62" fmla="*/ 24 w 50"/>
                <a:gd name="T63" fmla="*/ 0 h 50"/>
                <a:gd name="T64" fmla="*/ 28 w 50"/>
                <a:gd name="T65" fmla="*/ 0 h 5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0"/>
                  </a:lnTo>
                  <a:lnTo>
                    <a:pt x="34" y="2"/>
                  </a:lnTo>
                  <a:lnTo>
                    <a:pt x="40" y="4"/>
                  </a:lnTo>
                  <a:lnTo>
                    <a:pt x="42" y="7"/>
                  </a:lnTo>
                  <a:lnTo>
                    <a:pt x="46" y="11"/>
                  </a:lnTo>
                  <a:lnTo>
                    <a:pt x="48" y="15"/>
                  </a:lnTo>
                  <a:lnTo>
                    <a:pt x="50" y="19"/>
                  </a:lnTo>
                  <a:lnTo>
                    <a:pt x="50" y="25"/>
                  </a:lnTo>
                  <a:lnTo>
                    <a:pt x="50" y="28"/>
                  </a:lnTo>
                  <a:lnTo>
                    <a:pt x="48" y="34"/>
                  </a:lnTo>
                  <a:lnTo>
                    <a:pt x="46" y="38"/>
                  </a:lnTo>
                  <a:lnTo>
                    <a:pt x="42" y="42"/>
                  </a:lnTo>
                  <a:lnTo>
                    <a:pt x="40" y="46"/>
                  </a:lnTo>
                  <a:lnTo>
                    <a:pt x="34" y="48"/>
                  </a:lnTo>
                  <a:lnTo>
                    <a:pt x="31" y="50"/>
                  </a:lnTo>
                  <a:lnTo>
                    <a:pt x="25" y="50"/>
                  </a:lnTo>
                  <a:lnTo>
                    <a:pt x="21" y="50"/>
                  </a:lnTo>
                  <a:lnTo>
                    <a:pt x="15" y="48"/>
                  </a:lnTo>
                  <a:lnTo>
                    <a:pt x="11" y="46"/>
                  </a:lnTo>
                  <a:lnTo>
                    <a:pt x="8" y="42"/>
                  </a:lnTo>
                  <a:lnTo>
                    <a:pt x="6" y="38"/>
                  </a:lnTo>
                  <a:lnTo>
                    <a:pt x="2" y="34"/>
                  </a:lnTo>
                  <a:lnTo>
                    <a:pt x="2" y="28"/>
                  </a:lnTo>
                  <a:lnTo>
                    <a:pt x="0" y="25"/>
                  </a:lnTo>
                  <a:lnTo>
                    <a:pt x="2" y="19"/>
                  </a:lnTo>
                  <a:lnTo>
                    <a:pt x="2" y="15"/>
                  </a:lnTo>
                  <a:lnTo>
                    <a:pt x="6" y="11"/>
                  </a:lnTo>
                  <a:lnTo>
                    <a:pt x="8" y="7"/>
                  </a:lnTo>
                  <a:lnTo>
                    <a:pt x="11" y="4"/>
                  </a:lnTo>
                  <a:lnTo>
                    <a:pt x="15" y="2"/>
                  </a:lnTo>
                  <a:lnTo>
                    <a:pt x="21" y="0"/>
                  </a:lnTo>
                  <a:lnTo>
                    <a:pt x="25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668" name="Freeform 137"/>
            <p:cNvSpPr>
              <a:spLocks/>
            </p:cNvSpPr>
            <p:nvPr/>
          </p:nvSpPr>
          <p:spPr bwMode="auto">
            <a:xfrm>
              <a:off x="1925" y="1014"/>
              <a:ext cx="52" cy="56"/>
            </a:xfrm>
            <a:custGeom>
              <a:avLst/>
              <a:gdLst>
                <a:gd name="T0" fmla="*/ 28 w 50"/>
                <a:gd name="T1" fmla="*/ 0 h 50"/>
                <a:gd name="T2" fmla="*/ 32 w 50"/>
                <a:gd name="T3" fmla="*/ 2 h 50"/>
                <a:gd name="T4" fmla="*/ 38 w 50"/>
                <a:gd name="T5" fmla="*/ 2 h 50"/>
                <a:gd name="T6" fmla="*/ 45 w 50"/>
                <a:gd name="T7" fmla="*/ 9 h 50"/>
                <a:gd name="T8" fmla="*/ 49 w 50"/>
                <a:gd name="T9" fmla="*/ 11 h 50"/>
                <a:gd name="T10" fmla="*/ 51 w 50"/>
                <a:gd name="T11" fmla="*/ 17 h 50"/>
                <a:gd name="T12" fmla="*/ 54 w 50"/>
                <a:gd name="T13" fmla="*/ 22 h 50"/>
                <a:gd name="T14" fmla="*/ 54 w 50"/>
                <a:gd name="T15" fmla="*/ 30 h 50"/>
                <a:gd name="T16" fmla="*/ 56 w 50"/>
                <a:gd name="T17" fmla="*/ 35 h 50"/>
                <a:gd name="T18" fmla="*/ 54 w 50"/>
                <a:gd name="T19" fmla="*/ 44 h 50"/>
                <a:gd name="T20" fmla="*/ 54 w 50"/>
                <a:gd name="T21" fmla="*/ 49 h 50"/>
                <a:gd name="T22" fmla="*/ 51 w 50"/>
                <a:gd name="T23" fmla="*/ 56 h 50"/>
                <a:gd name="T24" fmla="*/ 49 w 50"/>
                <a:gd name="T25" fmla="*/ 62 h 50"/>
                <a:gd name="T26" fmla="*/ 45 w 50"/>
                <a:gd name="T27" fmla="*/ 65 h 50"/>
                <a:gd name="T28" fmla="*/ 38 w 50"/>
                <a:gd name="T29" fmla="*/ 67 h 50"/>
                <a:gd name="T30" fmla="*/ 32 w 50"/>
                <a:gd name="T31" fmla="*/ 71 h 50"/>
                <a:gd name="T32" fmla="*/ 28 w 50"/>
                <a:gd name="T33" fmla="*/ 71 h 50"/>
                <a:gd name="T34" fmla="*/ 23 w 50"/>
                <a:gd name="T35" fmla="*/ 71 h 50"/>
                <a:gd name="T36" fmla="*/ 19 w 50"/>
                <a:gd name="T37" fmla="*/ 67 h 50"/>
                <a:gd name="T38" fmla="*/ 10 w 50"/>
                <a:gd name="T39" fmla="*/ 65 h 50"/>
                <a:gd name="T40" fmla="*/ 6 w 50"/>
                <a:gd name="T41" fmla="*/ 62 h 50"/>
                <a:gd name="T42" fmla="*/ 4 w 50"/>
                <a:gd name="T43" fmla="*/ 56 h 50"/>
                <a:gd name="T44" fmla="*/ 2 w 50"/>
                <a:gd name="T45" fmla="*/ 49 h 50"/>
                <a:gd name="T46" fmla="*/ 0 w 50"/>
                <a:gd name="T47" fmla="*/ 44 h 50"/>
                <a:gd name="T48" fmla="*/ 0 w 50"/>
                <a:gd name="T49" fmla="*/ 35 h 50"/>
                <a:gd name="T50" fmla="*/ 0 w 50"/>
                <a:gd name="T51" fmla="*/ 30 h 50"/>
                <a:gd name="T52" fmla="*/ 2 w 50"/>
                <a:gd name="T53" fmla="*/ 22 h 50"/>
                <a:gd name="T54" fmla="*/ 4 w 50"/>
                <a:gd name="T55" fmla="*/ 17 h 50"/>
                <a:gd name="T56" fmla="*/ 6 w 50"/>
                <a:gd name="T57" fmla="*/ 11 h 50"/>
                <a:gd name="T58" fmla="*/ 10 w 50"/>
                <a:gd name="T59" fmla="*/ 9 h 50"/>
                <a:gd name="T60" fmla="*/ 19 w 50"/>
                <a:gd name="T61" fmla="*/ 2 h 50"/>
                <a:gd name="T62" fmla="*/ 23 w 50"/>
                <a:gd name="T63" fmla="*/ 2 h 50"/>
                <a:gd name="T64" fmla="*/ 28 w 50"/>
                <a:gd name="T65" fmla="*/ 0 h 5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29" y="2"/>
                  </a:lnTo>
                  <a:lnTo>
                    <a:pt x="35" y="2"/>
                  </a:lnTo>
                  <a:lnTo>
                    <a:pt x="39" y="6"/>
                  </a:lnTo>
                  <a:lnTo>
                    <a:pt x="43" y="8"/>
                  </a:lnTo>
                  <a:lnTo>
                    <a:pt x="45" y="12"/>
                  </a:lnTo>
                  <a:lnTo>
                    <a:pt x="48" y="16"/>
                  </a:lnTo>
                  <a:lnTo>
                    <a:pt x="48" y="21"/>
                  </a:lnTo>
                  <a:lnTo>
                    <a:pt x="50" y="25"/>
                  </a:lnTo>
                  <a:lnTo>
                    <a:pt x="48" y="31"/>
                  </a:lnTo>
                  <a:lnTo>
                    <a:pt x="48" y="35"/>
                  </a:lnTo>
                  <a:lnTo>
                    <a:pt x="45" y="40"/>
                  </a:lnTo>
                  <a:lnTo>
                    <a:pt x="43" y="44"/>
                  </a:lnTo>
                  <a:lnTo>
                    <a:pt x="39" y="46"/>
                  </a:lnTo>
                  <a:lnTo>
                    <a:pt x="35" y="48"/>
                  </a:lnTo>
                  <a:lnTo>
                    <a:pt x="29" y="50"/>
                  </a:lnTo>
                  <a:lnTo>
                    <a:pt x="25" y="50"/>
                  </a:lnTo>
                  <a:lnTo>
                    <a:pt x="20" y="50"/>
                  </a:lnTo>
                  <a:lnTo>
                    <a:pt x="16" y="48"/>
                  </a:lnTo>
                  <a:lnTo>
                    <a:pt x="10" y="46"/>
                  </a:lnTo>
                  <a:lnTo>
                    <a:pt x="6" y="44"/>
                  </a:lnTo>
                  <a:lnTo>
                    <a:pt x="4" y="40"/>
                  </a:lnTo>
                  <a:lnTo>
                    <a:pt x="2" y="35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0" y="21"/>
                  </a:lnTo>
                  <a:lnTo>
                    <a:pt x="2" y="16"/>
                  </a:lnTo>
                  <a:lnTo>
                    <a:pt x="4" y="12"/>
                  </a:lnTo>
                  <a:lnTo>
                    <a:pt x="6" y="8"/>
                  </a:lnTo>
                  <a:lnTo>
                    <a:pt x="10" y="6"/>
                  </a:lnTo>
                  <a:lnTo>
                    <a:pt x="16" y="2"/>
                  </a:lnTo>
                  <a:lnTo>
                    <a:pt x="20" y="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669" name="Freeform 138"/>
            <p:cNvSpPr>
              <a:spLocks/>
            </p:cNvSpPr>
            <p:nvPr/>
          </p:nvSpPr>
          <p:spPr bwMode="auto">
            <a:xfrm>
              <a:off x="1925" y="1014"/>
              <a:ext cx="52" cy="56"/>
            </a:xfrm>
            <a:custGeom>
              <a:avLst/>
              <a:gdLst>
                <a:gd name="T0" fmla="*/ 28 w 50"/>
                <a:gd name="T1" fmla="*/ 0 h 50"/>
                <a:gd name="T2" fmla="*/ 32 w 50"/>
                <a:gd name="T3" fmla="*/ 2 h 50"/>
                <a:gd name="T4" fmla="*/ 38 w 50"/>
                <a:gd name="T5" fmla="*/ 2 h 50"/>
                <a:gd name="T6" fmla="*/ 45 w 50"/>
                <a:gd name="T7" fmla="*/ 9 h 50"/>
                <a:gd name="T8" fmla="*/ 49 w 50"/>
                <a:gd name="T9" fmla="*/ 11 h 50"/>
                <a:gd name="T10" fmla="*/ 51 w 50"/>
                <a:gd name="T11" fmla="*/ 17 h 50"/>
                <a:gd name="T12" fmla="*/ 54 w 50"/>
                <a:gd name="T13" fmla="*/ 22 h 50"/>
                <a:gd name="T14" fmla="*/ 54 w 50"/>
                <a:gd name="T15" fmla="*/ 30 h 50"/>
                <a:gd name="T16" fmla="*/ 56 w 50"/>
                <a:gd name="T17" fmla="*/ 35 h 50"/>
                <a:gd name="T18" fmla="*/ 54 w 50"/>
                <a:gd name="T19" fmla="*/ 44 h 50"/>
                <a:gd name="T20" fmla="*/ 54 w 50"/>
                <a:gd name="T21" fmla="*/ 49 h 50"/>
                <a:gd name="T22" fmla="*/ 51 w 50"/>
                <a:gd name="T23" fmla="*/ 56 h 50"/>
                <a:gd name="T24" fmla="*/ 49 w 50"/>
                <a:gd name="T25" fmla="*/ 62 h 50"/>
                <a:gd name="T26" fmla="*/ 45 w 50"/>
                <a:gd name="T27" fmla="*/ 65 h 50"/>
                <a:gd name="T28" fmla="*/ 38 w 50"/>
                <a:gd name="T29" fmla="*/ 67 h 50"/>
                <a:gd name="T30" fmla="*/ 32 w 50"/>
                <a:gd name="T31" fmla="*/ 71 h 50"/>
                <a:gd name="T32" fmla="*/ 28 w 50"/>
                <a:gd name="T33" fmla="*/ 71 h 50"/>
                <a:gd name="T34" fmla="*/ 23 w 50"/>
                <a:gd name="T35" fmla="*/ 71 h 50"/>
                <a:gd name="T36" fmla="*/ 19 w 50"/>
                <a:gd name="T37" fmla="*/ 67 h 50"/>
                <a:gd name="T38" fmla="*/ 10 w 50"/>
                <a:gd name="T39" fmla="*/ 65 h 50"/>
                <a:gd name="T40" fmla="*/ 6 w 50"/>
                <a:gd name="T41" fmla="*/ 62 h 50"/>
                <a:gd name="T42" fmla="*/ 4 w 50"/>
                <a:gd name="T43" fmla="*/ 56 h 50"/>
                <a:gd name="T44" fmla="*/ 2 w 50"/>
                <a:gd name="T45" fmla="*/ 49 h 50"/>
                <a:gd name="T46" fmla="*/ 0 w 50"/>
                <a:gd name="T47" fmla="*/ 44 h 50"/>
                <a:gd name="T48" fmla="*/ 0 w 50"/>
                <a:gd name="T49" fmla="*/ 35 h 50"/>
                <a:gd name="T50" fmla="*/ 0 w 50"/>
                <a:gd name="T51" fmla="*/ 30 h 50"/>
                <a:gd name="T52" fmla="*/ 2 w 50"/>
                <a:gd name="T53" fmla="*/ 22 h 50"/>
                <a:gd name="T54" fmla="*/ 4 w 50"/>
                <a:gd name="T55" fmla="*/ 17 h 50"/>
                <a:gd name="T56" fmla="*/ 6 w 50"/>
                <a:gd name="T57" fmla="*/ 11 h 50"/>
                <a:gd name="T58" fmla="*/ 10 w 50"/>
                <a:gd name="T59" fmla="*/ 9 h 50"/>
                <a:gd name="T60" fmla="*/ 19 w 50"/>
                <a:gd name="T61" fmla="*/ 2 h 50"/>
                <a:gd name="T62" fmla="*/ 23 w 50"/>
                <a:gd name="T63" fmla="*/ 2 h 50"/>
                <a:gd name="T64" fmla="*/ 28 w 50"/>
                <a:gd name="T65" fmla="*/ 0 h 5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29" y="2"/>
                  </a:lnTo>
                  <a:lnTo>
                    <a:pt x="35" y="2"/>
                  </a:lnTo>
                  <a:lnTo>
                    <a:pt x="39" y="6"/>
                  </a:lnTo>
                  <a:lnTo>
                    <a:pt x="43" y="8"/>
                  </a:lnTo>
                  <a:lnTo>
                    <a:pt x="45" y="12"/>
                  </a:lnTo>
                  <a:lnTo>
                    <a:pt x="48" y="16"/>
                  </a:lnTo>
                  <a:lnTo>
                    <a:pt x="48" y="21"/>
                  </a:lnTo>
                  <a:lnTo>
                    <a:pt x="50" y="25"/>
                  </a:lnTo>
                  <a:lnTo>
                    <a:pt x="48" y="31"/>
                  </a:lnTo>
                  <a:lnTo>
                    <a:pt x="48" y="35"/>
                  </a:lnTo>
                  <a:lnTo>
                    <a:pt x="45" y="40"/>
                  </a:lnTo>
                  <a:lnTo>
                    <a:pt x="43" y="44"/>
                  </a:lnTo>
                  <a:lnTo>
                    <a:pt x="39" y="46"/>
                  </a:lnTo>
                  <a:lnTo>
                    <a:pt x="35" y="48"/>
                  </a:lnTo>
                  <a:lnTo>
                    <a:pt x="29" y="50"/>
                  </a:lnTo>
                  <a:lnTo>
                    <a:pt x="25" y="50"/>
                  </a:lnTo>
                  <a:lnTo>
                    <a:pt x="20" y="50"/>
                  </a:lnTo>
                  <a:lnTo>
                    <a:pt x="16" y="48"/>
                  </a:lnTo>
                  <a:lnTo>
                    <a:pt x="10" y="46"/>
                  </a:lnTo>
                  <a:lnTo>
                    <a:pt x="6" y="44"/>
                  </a:lnTo>
                  <a:lnTo>
                    <a:pt x="4" y="40"/>
                  </a:lnTo>
                  <a:lnTo>
                    <a:pt x="2" y="35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0" y="21"/>
                  </a:lnTo>
                  <a:lnTo>
                    <a:pt x="2" y="16"/>
                  </a:lnTo>
                  <a:lnTo>
                    <a:pt x="4" y="12"/>
                  </a:lnTo>
                  <a:lnTo>
                    <a:pt x="6" y="8"/>
                  </a:lnTo>
                  <a:lnTo>
                    <a:pt x="10" y="6"/>
                  </a:lnTo>
                  <a:lnTo>
                    <a:pt x="16" y="2"/>
                  </a:lnTo>
                  <a:lnTo>
                    <a:pt x="20" y="2"/>
                  </a:lnTo>
                  <a:lnTo>
                    <a:pt x="25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670" name="Freeform 139"/>
            <p:cNvSpPr>
              <a:spLocks/>
            </p:cNvSpPr>
            <p:nvPr/>
          </p:nvSpPr>
          <p:spPr bwMode="auto">
            <a:xfrm>
              <a:off x="1318" y="1279"/>
              <a:ext cx="52" cy="57"/>
            </a:xfrm>
            <a:custGeom>
              <a:avLst/>
              <a:gdLst>
                <a:gd name="T0" fmla="*/ 28 w 50"/>
                <a:gd name="T1" fmla="*/ 0 h 50"/>
                <a:gd name="T2" fmla="*/ 34 w 50"/>
                <a:gd name="T3" fmla="*/ 0 h 50"/>
                <a:gd name="T4" fmla="*/ 38 w 50"/>
                <a:gd name="T5" fmla="*/ 2 h 50"/>
                <a:gd name="T6" fmla="*/ 46 w 50"/>
                <a:gd name="T7" fmla="*/ 7 h 50"/>
                <a:gd name="T8" fmla="*/ 48 w 50"/>
                <a:gd name="T9" fmla="*/ 11 h 50"/>
                <a:gd name="T10" fmla="*/ 52 w 50"/>
                <a:gd name="T11" fmla="*/ 18 h 50"/>
                <a:gd name="T12" fmla="*/ 54 w 50"/>
                <a:gd name="T13" fmla="*/ 24 h 50"/>
                <a:gd name="T14" fmla="*/ 56 w 50"/>
                <a:gd name="T15" fmla="*/ 31 h 50"/>
                <a:gd name="T16" fmla="*/ 56 w 50"/>
                <a:gd name="T17" fmla="*/ 36 h 50"/>
                <a:gd name="T18" fmla="*/ 56 w 50"/>
                <a:gd name="T19" fmla="*/ 46 h 50"/>
                <a:gd name="T20" fmla="*/ 54 w 50"/>
                <a:gd name="T21" fmla="*/ 52 h 50"/>
                <a:gd name="T22" fmla="*/ 52 w 50"/>
                <a:gd name="T23" fmla="*/ 57 h 50"/>
                <a:gd name="T24" fmla="*/ 48 w 50"/>
                <a:gd name="T25" fmla="*/ 64 h 50"/>
                <a:gd name="T26" fmla="*/ 46 w 50"/>
                <a:gd name="T27" fmla="*/ 67 h 50"/>
                <a:gd name="T28" fmla="*/ 38 w 50"/>
                <a:gd name="T29" fmla="*/ 72 h 50"/>
                <a:gd name="T30" fmla="*/ 34 w 50"/>
                <a:gd name="T31" fmla="*/ 74 h 50"/>
                <a:gd name="T32" fmla="*/ 28 w 50"/>
                <a:gd name="T33" fmla="*/ 74 h 50"/>
                <a:gd name="T34" fmla="*/ 24 w 50"/>
                <a:gd name="T35" fmla="*/ 74 h 50"/>
                <a:gd name="T36" fmla="*/ 18 w 50"/>
                <a:gd name="T37" fmla="*/ 72 h 50"/>
                <a:gd name="T38" fmla="*/ 11 w 50"/>
                <a:gd name="T39" fmla="*/ 67 h 50"/>
                <a:gd name="T40" fmla="*/ 8 w 50"/>
                <a:gd name="T41" fmla="*/ 64 h 50"/>
                <a:gd name="T42" fmla="*/ 6 w 50"/>
                <a:gd name="T43" fmla="*/ 57 h 50"/>
                <a:gd name="T44" fmla="*/ 2 w 50"/>
                <a:gd name="T45" fmla="*/ 52 h 50"/>
                <a:gd name="T46" fmla="*/ 2 w 50"/>
                <a:gd name="T47" fmla="*/ 46 h 50"/>
                <a:gd name="T48" fmla="*/ 0 w 50"/>
                <a:gd name="T49" fmla="*/ 36 h 50"/>
                <a:gd name="T50" fmla="*/ 2 w 50"/>
                <a:gd name="T51" fmla="*/ 31 h 50"/>
                <a:gd name="T52" fmla="*/ 2 w 50"/>
                <a:gd name="T53" fmla="*/ 24 h 50"/>
                <a:gd name="T54" fmla="*/ 6 w 50"/>
                <a:gd name="T55" fmla="*/ 18 h 50"/>
                <a:gd name="T56" fmla="*/ 8 w 50"/>
                <a:gd name="T57" fmla="*/ 11 h 50"/>
                <a:gd name="T58" fmla="*/ 11 w 50"/>
                <a:gd name="T59" fmla="*/ 7 h 50"/>
                <a:gd name="T60" fmla="*/ 18 w 50"/>
                <a:gd name="T61" fmla="*/ 2 h 50"/>
                <a:gd name="T62" fmla="*/ 24 w 50"/>
                <a:gd name="T63" fmla="*/ 0 h 50"/>
                <a:gd name="T64" fmla="*/ 28 w 50"/>
                <a:gd name="T65" fmla="*/ 0 h 5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0"/>
                  </a:lnTo>
                  <a:lnTo>
                    <a:pt x="35" y="2"/>
                  </a:lnTo>
                  <a:lnTo>
                    <a:pt x="40" y="4"/>
                  </a:lnTo>
                  <a:lnTo>
                    <a:pt x="42" y="8"/>
                  </a:lnTo>
                  <a:lnTo>
                    <a:pt x="46" y="12"/>
                  </a:lnTo>
                  <a:lnTo>
                    <a:pt x="48" y="16"/>
                  </a:lnTo>
                  <a:lnTo>
                    <a:pt x="50" y="21"/>
                  </a:lnTo>
                  <a:lnTo>
                    <a:pt x="50" y="25"/>
                  </a:lnTo>
                  <a:lnTo>
                    <a:pt x="50" y="31"/>
                  </a:lnTo>
                  <a:lnTo>
                    <a:pt x="48" y="35"/>
                  </a:lnTo>
                  <a:lnTo>
                    <a:pt x="46" y="39"/>
                  </a:lnTo>
                  <a:lnTo>
                    <a:pt x="42" y="43"/>
                  </a:lnTo>
                  <a:lnTo>
                    <a:pt x="40" y="46"/>
                  </a:lnTo>
                  <a:lnTo>
                    <a:pt x="35" y="48"/>
                  </a:lnTo>
                  <a:lnTo>
                    <a:pt x="31" y="50"/>
                  </a:lnTo>
                  <a:lnTo>
                    <a:pt x="25" y="50"/>
                  </a:lnTo>
                  <a:lnTo>
                    <a:pt x="21" y="50"/>
                  </a:lnTo>
                  <a:lnTo>
                    <a:pt x="15" y="48"/>
                  </a:lnTo>
                  <a:lnTo>
                    <a:pt x="11" y="46"/>
                  </a:lnTo>
                  <a:lnTo>
                    <a:pt x="8" y="43"/>
                  </a:lnTo>
                  <a:lnTo>
                    <a:pt x="6" y="39"/>
                  </a:lnTo>
                  <a:lnTo>
                    <a:pt x="2" y="35"/>
                  </a:lnTo>
                  <a:lnTo>
                    <a:pt x="2" y="31"/>
                  </a:lnTo>
                  <a:lnTo>
                    <a:pt x="0" y="25"/>
                  </a:lnTo>
                  <a:lnTo>
                    <a:pt x="2" y="21"/>
                  </a:lnTo>
                  <a:lnTo>
                    <a:pt x="2" y="16"/>
                  </a:lnTo>
                  <a:lnTo>
                    <a:pt x="6" y="12"/>
                  </a:lnTo>
                  <a:lnTo>
                    <a:pt x="8" y="8"/>
                  </a:lnTo>
                  <a:lnTo>
                    <a:pt x="11" y="4"/>
                  </a:lnTo>
                  <a:lnTo>
                    <a:pt x="15" y="2"/>
                  </a:lnTo>
                  <a:lnTo>
                    <a:pt x="21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671" name="Freeform 140"/>
            <p:cNvSpPr>
              <a:spLocks/>
            </p:cNvSpPr>
            <p:nvPr/>
          </p:nvSpPr>
          <p:spPr bwMode="auto">
            <a:xfrm>
              <a:off x="1318" y="1279"/>
              <a:ext cx="52" cy="57"/>
            </a:xfrm>
            <a:custGeom>
              <a:avLst/>
              <a:gdLst>
                <a:gd name="T0" fmla="*/ 28 w 50"/>
                <a:gd name="T1" fmla="*/ 0 h 50"/>
                <a:gd name="T2" fmla="*/ 34 w 50"/>
                <a:gd name="T3" fmla="*/ 0 h 50"/>
                <a:gd name="T4" fmla="*/ 38 w 50"/>
                <a:gd name="T5" fmla="*/ 2 h 50"/>
                <a:gd name="T6" fmla="*/ 46 w 50"/>
                <a:gd name="T7" fmla="*/ 7 h 50"/>
                <a:gd name="T8" fmla="*/ 48 w 50"/>
                <a:gd name="T9" fmla="*/ 11 h 50"/>
                <a:gd name="T10" fmla="*/ 52 w 50"/>
                <a:gd name="T11" fmla="*/ 18 h 50"/>
                <a:gd name="T12" fmla="*/ 54 w 50"/>
                <a:gd name="T13" fmla="*/ 24 h 50"/>
                <a:gd name="T14" fmla="*/ 56 w 50"/>
                <a:gd name="T15" fmla="*/ 31 h 50"/>
                <a:gd name="T16" fmla="*/ 56 w 50"/>
                <a:gd name="T17" fmla="*/ 36 h 50"/>
                <a:gd name="T18" fmla="*/ 56 w 50"/>
                <a:gd name="T19" fmla="*/ 46 h 50"/>
                <a:gd name="T20" fmla="*/ 54 w 50"/>
                <a:gd name="T21" fmla="*/ 52 h 50"/>
                <a:gd name="T22" fmla="*/ 52 w 50"/>
                <a:gd name="T23" fmla="*/ 57 h 50"/>
                <a:gd name="T24" fmla="*/ 48 w 50"/>
                <a:gd name="T25" fmla="*/ 64 h 50"/>
                <a:gd name="T26" fmla="*/ 46 w 50"/>
                <a:gd name="T27" fmla="*/ 67 h 50"/>
                <a:gd name="T28" fmla="*/ 38 w 50"/>
                <a:gd name="T29" fmla="*/ 72 h 50"/>
                <a:gd name="T30" fmla="*/ 34 w 50"/>
                <a:gd name="T31" fmla="*/ 74 h 50"/>
                <a:gd name="T32" fmla="*/ 28 w 50"/>
                <a:gd name="T33" fmla="*/ 74 h 50"/>
                <a:gd name="T34" fmla="*/ 24 w 50"/>
                <a:gd name="T35" fmla="*/ 74 h 50"/>
                <a:gd name="T36" fmla="*/ 18 w 50"/>
                <a:gd name="T37" fmla="*/ 72 h 50"/>
                <a:gd name="T38" fmla="*/ 11 w 50"/>
                <a:gd name="T39" fmla="*/ 67 h 50"/>
                <a:gd name="T40" fmla="*/ 8 w 50"/>
                <a:gd name="T41" fmla="*/ 64 h 50"/>
                <a:gd name="T42" fmla="*/ 6 w 50"/>
                <a:gd name="T43" fmla="*/ 57 h 50"/>
                <a:gd name="T44" fmla="*/ 2 w 50"/>
                <a:gd name="T45" fmla="*/ 52 h 50"/>
                <a:gd name="T46" fmla="*/ 2 w 50"/>
                <a:gd name="T47" fmla="*/ 46 h 50"/>
                <a:gd name="T48" fmla="*/ 0 w 50"/>
                <a:gd name="T49" fmla="*/ 36 h 50"/>
                <a:gd name="T50" fmla="*/ 2 w 50"/>
                <a:gd name="T51" fmla="*/ 31 h 50"/>
                <a:gd name="T52" fmla="*/ 2 w 50"/>
                <a:gd name="T53" fmla="*/ 24 h 50"/>
                <a:gd name="T54" fmla="*/ 6 w 50"/>
                <a:gd name="T55" fmla="*/ 18 h 50"/>
                <a:gd name="T56" fmla="*/ 8 w 50"/>
                <a:gd name="T57" fmla="*/ 11 h 50"/>
                <a:gd name="T58" fmla="*/ 11 w 50"/>
                <a:gd name="T59" fmla="*/ 7 h 50"/>
                <a:gd name="T60" fmla="*/ 18 w 50"/>
                <a:gd name="T61" fmla="*/ 2 h 50"/>
                <a:gd name="T62" fmla="*/ 24 w 50"/>
                <a:gd name="T63" fmla="*/ 0 h 50"/>
                <a:gd name="T64" fmla="*/ 28 w 50"/>
                <a:gd name="T65" fmla="*/ 0 h 5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0"/>
                  </a:lnTo>
                  <a:lnTo>
                    <a:pt x="35" y="2"/>
                  </a:lnTo>
                  <a:lnTo>
                    <a:pt x="40" y="4"/>
                  </a:lnTo>
                  <a:lnTo>
                    <a:pt x="42" y="8"/>
                  </a:lnTo>
                  <a:lnTo>
                    <a:pt x="46" y="12"/>
                  </a:lnTo>
                  <a:lnTo>
                    <a:pt x="48" y="16"/>
                  </a:lnTo>
                  <a:lnTo>
                    <a:pt x="50" y="21"/>
                  </a:lnTo>
                  <a:lnTo>
                    <a:pt x="50" y="25"/>
                  </a:lnTo>
                  <a:lnTo>
                    <a:pt x="50" y="31"/>
                  </a:lnTo>
                  <a:lnTo>
                    <a:pt x="48" y="35"/>
                  </a:lnTo>
                  <a:lnTo>
                    <a:pt x="46" y="39"/>
                  </a:lnTo>
                  <a:lnTo>
                    <a:pt x="42" y="43"/>
                  </a:lnTo>
                  <a:lnTo>
                    <a:pt x="40" y="46"/>
                  </a:lnTo>
                  <a:lnTo>
                    <a:pt x="35" y="48"/>
                  </a:lnTo>
                  <a:lnTo>
                    <a:pt x="31" y="50"/>
                  </a:lnTo>
                  <a:lnTo>
                    <a:pt x="25" y="50"/>
                  </a:lnTo>
                  <a:lnTo>
                    <a:pt x="21" y="50"/>
                  </a:lnTo>
                  <a:lnTo>
                    <a:pt x="15" y="48"/>
                  </a:lnTo>
                  <a:lnTo>
                    <a:pt x="11" y="46"/>
                  </a:lnTo>
                  <a:lnTo>
                    <a:pt x="8" y="43"/>
                  </a:lnTo>
                  <a:lnTo>
                    <a:pt x="6" y="39"/>
                  </a:lnTo>
                  <a:lnTo>
                    <a:pt x="2" y="35"/>
                  </a:lnTo>
                  <a:lnTo>
                    <a:pt x="2" y="31"/>
                  </a:lnTo>
                  <a:lnTo>
                    <a:pt x="0" y="25"/>
                  </a:lnTo>
                  <a:lnTo>
                    <a:pt x="2" y="21"/>
                  </a:lnTo>
                  <a:lnTo>
                    <a:pt x="2" y="16"/>
                  </a:lnTo>
                  <a:lnTo>
                    <a:pt x="6" y="12"/>
                  </a:lnTo>
                  <a:lnTo>
                    <a:pt x="8" y="8"/>
                  </a:lnTo>
                  <a:lnTo>
                    <a:pt x="11" y="4"/>
                  </a:lnTo>
                  <a:lnTo>
                    <a:pt x="15" y="2"/>
                  </a:lnTo>
                  <a:lnTo>
                    <a:pt x="21" y="0"/>
                  </a:lnTo>
                  <a:lnTo>
                    <a:pt x="25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672" name="Freeform 141"/>
            <p:cNvSpPr>
              <a:spLocks/>
            </p:cNvSpPr>
            <p:nvPr/>
          </p:nvSpPr>
          <p:spPr bwMode="auto">
            <a:xfrm>
              <a:off x="1380" y="1528"/>
              <a:ext cx="52" cy="57"/>
            </a:xfrm>
            <a:custGeom>
              <a:avLst/>
              <a:gdLst>
                <a:gd name="T0" fmla="*/ 28 w 50"/>
                <a:gd name="T1" fmla="*/ 0 h 50"/>
                <a:gd name="T2" fmla="*/ 34 w 50"/>
                <a:gd name="T3" fmla="*/ 0 h 50"/>
                <a:gd name="T4" fmla="*/ 38 w 50"/>
                <a:gd name="T5" fmla="*/ 2 h 50"/>
                <a:gd name="T6" fmla="*/ 45 w 50"/>
                <a:gd name="T7" fmla="*/ 7 h 50"/>
                <a:gd name="T8" fmla="*/ 49 w 50"/>
                <a:gd name="T9" fmla="*/ 9 h 50"/>
                <a:gd name="T10" fmla="*/ 53 w 50"/>
                <a:gd name="T11" fmla="*/ 15 h 50"/>
                <a:gd name="T12" fmla="*/ 54 w 50"/>
                <a:gd name="T13" fmla="*/ 22 h 50"/>
                <a:gd name="T14" fmla="*/ 56 w 50"/>
                <a:gd name="T15" fmla="*/ 28 h 50"/>
                <a:gd name="T16" fmla="*/ 56 w 50"/>
                <a:gd name="T17" fmla="*/ 36 h 50"/>
                <a:gd name="T18" fmla="*/ 56 w 50"/>
                <a:gd name="T19" fmla="*/ 43 h 50"/>
                <a:gd name="T20" fmla="*/ 54 w 50"/>
                <a:gd name="T21" fmla="*/ 52 h 50"/>
                <a:gd name="T22" fmla="*/ 53 w 50"/>
                <a:gd name="T23" fmla="*/ 57 h 50"/>
                <a:gd name="T24" fmla="*/ 49 w 50"/>
                <a:gd name="T25" fmla="*/ 63 h 50"/>
                <a:gd name="T26" fmla="*/ 45 w 50"/>
                <a:gd name="T27" fmla="*/ 65 h 50"/>
                <a:gd name="T28" fmla="*/ 38 w 50"/>
                <a:gd name="T29" fmla="*/ 72 h 50"/>
                <a:gd name="T30" fmla="*/ 34 w 50"/>
                <a:gd name="T31" fmla="*/ 72 h 50"/>
                <a:gd name="T32" fmla="*/ 28 w 50"/>
                <a:gd name="T33" fmla="*/ 74 h 50"/>
                <a:gd name="T34" fmla="*/ 23 w 50"/>
                <a:gd name="T35" fmla="*/ 72 h 50"/>
                <a:gd name="T36" fmla="*/ 19 w 50"/>
                <a:gd name="T37" fmla="*/ 72 h 50"/>
                <a:gd name="T38" fmla="*/ 12 w 50"/>
                <a:gd name="T39" fmla="*/ 65 h 50"/>
                <a:gd name="T40" fmla="*/ 8 w 50"/>
                <a:gd name="T41" fmla="*/ 63 h 50"/>
                <a:gd name="T42" fmla="*/ 4 w 50"/>
                <a:gd name="T43" fmla="*/ 57 h 50"/>
                <a:gd name="T44" fmla="*/ 2 w 50"/>
                <a:gd name="T45" fmla="*/ 52 h 50"/>
                <a:gd name="T46" fmla="*/ 0 w 50"/>
                <a:gd name="T47" fmla="*/ 43 h 50"/>
                <a:gd name="T48" fmla="*/ 0 w 50"/>
                <a:gd name="T49" fmla="*/ 36 h 50"/>
                <a:gd name="T50" fmla="*/ 0 w 50"/>
                <a:gd name="T51" fmla="*/ 28 h 50"/>
                <a:gd name="T52" fmla="*/ 2 w 50"/>
                <a:gd name="T53" fmla="*/ 22 h 50"/>
                <a:gd name="T54" fmla="*/ 4 w 50"/>
                <a:gd name="T55" fmla="*/ 15 h 50"/>
                <a:gd name="T56" fmla="*/ 8 w 50"/>
                <a:gd name="T57" fmla="*/ 9 h 50"/>
                <a:gd name="T58" fmla="*/ 12 w 50"/>
                <a:gd name="T59" fmla="*/ 7 h 50"/>
                <a:gd name="T60" fmla="*/ 19 w 50"/>
                <a:gd name="T61" fmla="*/ 2 h 50"/>
                <a:gd name="T62" fmla="*/ 23 w 50"/>
                <a:gd name="T63" fmla="*/ 0 h 50"/>
                <a:gd name="T64" fmla="*/ 28 w 50"/>
                <a:gd name="T65" fmla="*/ 0 h 5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0"/>
                  </a:lnTo>
                  <a:lnTo>
                    <a:pt x="35" y="2"/>
                  </a:lnTo>
                  <a:lnTo>
                    <a:pt x="39" y="4"/>
                  </a:lnTo>
                  <a:lnTo>
                    <a:pt x="43" y="6"/>
                  </a:lnTo>
                  <a:lnTo>
                    <a:pt x="47" y="10"/>
                  </a:lnTo>
                  <a:lnTo>
                    <a:pt x="48" y="15"/>
                  </a:lnTo>
                  <a:lnTo>
                    <a:pt x="50" y="19"/>
                  </a:lnTo>
                  <a:lnTo>
                    <a:pt x="50" y="25"/>
                  </a:lnTo>
                  <a:lnTo>
                    <a:pt x="50" y="29"/>
                  </a:lnTo>
                  <a:lnTo>
                    <a:pt x="48" y="35"/>
                  </a:lnTo>
                  <a:lnTo>
                    <a:pt x="47" y="39"/>
                  </a:lnTo>
                  <a:lnTo>
                    <a:pt x="43" y="42"/>
                  </a:lnTo>
                  <a:lnTo>
                    <a:pt x="39" y="44"/>
                  </a:lnTo>
                  <a:lnTo>
                    <a:pt x="35" y="48"/>
                  </a:lnTo>
                  <a:lnTo>
                    <a:pt x="31" y="48"/>
                  </a:lnTo>
                  <a:lnTo>
                    <a:pt x="25" y="50"/>
                  </a:lnTo>
                  <a:lnTo>
                    <a:pt x="20" y="48"/>
                  </a:lnTo>
                  <a:lnTo>
                    <a:pt x="16" y="48"/>
                  </a:lnTo>
                  <a:lnTo>
                    <a:pt x="12" y="44"/>
                  </a:lnTo>
                  <a:lnTo>
                    <a:pt x="8" y="42"/>
                  </a:lnTo>
                  <a:lnTo>
                    <a:pt x="4" y="39"/>
                  </a:lnTo>
                  <a:lnTo>
                    <a:pt x="2" y="35"/>
                  </a:lnTo>
                  <a:lnTo>
                    <a:pt x="0" y="29"/>
                  </a:lnTo>
                  <a:lnTo>
                    <a:pt x="0" y="25"/>
                  </a:lnTo>
                  <a:lnTo>
                    <a:pt x="0" y="19"/>
                  </a:lnTo>
                  <a:lnTo>
                    <a:pt x="2" y="15"/>
                  </a:lnTo>
                  <a:lnTo>
                    <a:pt x="4" y="10"/>
                  </a:lnTo>
                  <a:lnTo>
                    <a:pt x="8" y="6"/>
                  </a:lnTo>
                  <a:lnTo>
                    <a:pt x="12" y="4"/>
                  </a:lnTo>
                  <a:lnTo>
                    <a:pt x="16" y="2"/>
                  </a:lnTo>
                  <a:lnTo>
                    <a:pt x="20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673" name="Freeform 142"/>
            <p:cNvSpPr>
              <a:spLocks/>
            </p:cNvSpPr>
            <p:nvPr/>
          </p:nvSpPr>
          <p:spPr bwMode="auto">
            <a:xfrm>
              <a:off x="1380" y="1528"/>
              <a:ext cx="52" cy="57"/>
            </a:xfrm>
            <a:custGeom>
              <a:avLst/>
              <a:gdLst>
                <a:gd name="T0" fmla="*/ 28 w 50"/>
                <a:gd name="T1" fmla="*/ 0 h 50"/>
                <a:gd name="T2" fmla="*/ 34 w 50"/>
                <a:gd name="T3" fmla="*/ 0 h 50"/>
                <a:gd name="T4" fmla="*/ 38 w 50"/>
                <a:gd name="T5" fmla="*/ 2 h 50"/>
                <a:gd name="T6" fmla="*/ 45 w 50"/>
                <a:gd name="T7" fmla="*/ 7 h 50"/>
                <a:gd name="T8" fmla="*/ 49 w 50"/>
                <a:gd name="T9" fmla="*/ 9 h 50"/>
                <a:gd name="T10" fmla="*/ 53 w 50"/>
                <a:gd name="T11" fmla="*/ 15 h 50"/>
                <a:gd name="T12" fmla="*/ 54 w 50"/>
                <a:gd name="T13" fmla="*/ 22 h 50"/>
                <a:gd name="T14" fmla="*/ 56 w 50"/>
                <a:gd name="T15" fmla="*/ 28 h 50"/>
                <a:gd name="T16" fmla="*/ 56 w 50"/>
                <a:gd name="T17" fmla="*/ 36 h 50"/>
                <a:gd name="T18" fmla="*/ 56 w 50"/>
                <a:gd name="T19" fmla="*/ 43 h 50"/>
                <a:gd name="T20" fmla="*/ 54 w 50"/>
                <a:gd name="T21" fmla="*/ 52 h 50"/>
                <a:gd name="T22" fmla="*/ 53 w 50"/>
                <a:gd name="T23" fmla="*/ 57 h 50"/>
                <a:gd name="T24" fmla="*/ 49 w 50"/>
                <a:gd name="T25" fmla="*/ 63 h 50"/>
                <a:gd name="T26" fmla="*/ 45 w 50"/>
                <a:gd name="T27" fmla="*/ 65 h 50"/>
                <a:gd name="T28" fmla="*/ 38 w 50"/>
                <a:gd name="T29" fmla="*/ 72 h 50"/>
                <a:gd name="T30" fmla="*/ 34 w 50"/>
                <a:gd name="T31" fmla="*/ 72 h 50"/>
                <a:gd name="T32" fmla="*/ 28 w 50"/>
                <a:gd name="T33" fmla="*/ 74 h 50"/>
                <a:gd name="T34" fmla="*/ 23 w 50"/>
                <a:gd name="T35" fmla="*/ 72 h 50"/>
                <a:gd name="T36" fmla="*/ 19 w 50"/>
                <a:gd name="T37" fmla="*/ 72 h 50"/>
                <a:gd name="T38" fmla="*/ 12 w 50"/>
                <a:gd name="T39" fmla="*/ 65 h 50"/>
                <a:gd name="T40" fmla="*/ 8 w 50"/>
                <a:gd name="T41" fmla="*/ 63 h 50"/>
                <a:gd name="T42" fmla="*/ 4 w 50"/>
                <a:gd name="T43" fmla="*/ 57 h 50"/>
                <a:gd name="T44" fmla="*/ 2 w 50"/>
                <a:gd name="T45" fmla="*/ 52 h 50"/>
                <a:gd name="T46" fmla="*/ 0 w 50"/>
                <a:gd name="T47" fmla="*/ 43 h 50"/>
                <a:gd name="T48" fmla="*/ 0 w 50"/>
                <a:gd name="T49" fmla="*/ 36 h 50"/>
                <a:gd name="T50" fmla="*/ 0 w 50"/>
                <a:gd name="T51" fmla="*/ 28 h 50"/>
                <a:gd name="T52" fmla="*/ 2 w 50"/>
                <a:gd name="T53" fmla="*/ 22 h 50"/>
                <a:gd name="T54" fmla="*/ 4 w 50"/>
                <a:gd name="T55" fmla="*/ 15 h 50"/>
                <a:gd name="T56" fmla="*/ 8 w 50"/>
                <a:gd name="T57" fmla="*/ 9 h 50"/>
                <a:gd name="T58" fmla="*/ 12 w 50"/>
                <a:gd name="T59" fmla="*/ 7 h 50"/>
                <a:gd name="T60" fmla="*/ 19 w 50"/>
                <a:gd name="T61" fmla="*/ 2 h 50"/>
                <a:gd name="T62" fmla="*/ 23 w 50"/>
                <a:gd name="T63" fmla="*/ 0 h 50"/>
                <a:gd name="T64" fmla="*/ 28 w 50"/>
                <a:gd name="T65" fmla="*/ 0 h 5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0"/>
                  </a:lnTo>
                  <a:lnTo>
                    <a:pt x="35" y="2"/>
                  </a:lnTo>
                  <a:lnTo>
                    <a:pt x="39" y="4"/>
                  </a:lnTo>
                  <a:lnTo>
                    <a:pt x="43" y="6"/>
                  </a:lnTo>
                  <a:lnTo>
                    <a:pt x="47" y="10"/>
                  </a:lnTo>
                  <a:lnTo>
                    <a:pt x="48" y="15"/>
                  </a:lnTo>
                  <a:lnTo>
                    <a:pt x="50" y="19"/>
                  </a:lnTo>
                  <a:lnTo>
                    <a:pt x="50" y="25"/>
                  </a:lnTo>
                  <a:lnTo>
                    <a:pt x="50" y="29"/>
                  </a:lnTo>
                  <a:lnTo>
                    <a:pt x="48" y="35"/>
                  </a:lnTo>
                  <a:lnTo>
                    <a:pt x="47" y="39"/>
                  </a:lnTo>
                  <a:lnTo>
                    <a:pt x="43" y="42"/>
                  </a:lnTo>
                  <a:lnTo>
                    <a:pt x="39" y="44"/>
                  </a:lnTo>
                  <a:lnTo>
                    <a:pt x="35" y="48"/>
                  </a:lnTo>
                  <a:lnTo>
                    <a:pt x="31" y="48"/>
                  </a:lnTo>
                  <a:lnTo>
                    <a:pt x="25" y="50"/>
                  </a:lnTo>
                  <a:lnTo>
                    <a:pt x="20" y="48"/>
                  </a:lnTo>
                  <a:lnTo>
                    <a:pt x="16" y="48"/>
                  </a:lnTo>
                  <a:lnTo>
                    <a:pt x="12" y="44"/>
                  </a:lnTo>
                  <a:lnTo>
                    <a:pt x="8" y="42"/>
                  </a:lnTo>
                  <a:lnTo>
                    <a:pt x="4" y="39"/>
                  </a:lnTo>
                  <a:lnTo>
                    <a:pt x="2" y="35"/>
                  </a:lnTo>
                  <a:lnTo>
                    <a:pt x="0" y="29"/>
                  </a:lnTo>
                  <a:lnTo>
                    <a:pt x="0" y="25"/>
                  </a:lnTo>
                  <a:lnTo>
                    <a:pt x="0" y="19"/>
                  </a:lnTo>
                  <a:lnTo>
                    <a:pt x="2" y="15"/>
                  </a:lnTo>
                  <a:lnTo>
                    <a:pt x="4" y="10"/>
                  </a:lnTo>
                  <a:lnTo>
                    <a:pt x="8" y="6"/>
                  </a:lnTo>
                  <a:lnTo>
                    <a:pt x="12" y="4"/>
                  </a:lnTo>
                  <a:lnTo>
                    <a:pt x="16" y="2"/>
                  </a:lnTo>
                  <a:lnTo>
                    <a:pt x="20" y="0"/>
                  </a:lnTo>
                  <a:lnTo>
                    <a:pt x="25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674" name="Freeform 143"/>
            <p:cNvSpPr>
              <a:spLocks/>
            </p:cNvSpPr>
            <p:nvPr/>
          </p:nvSpPr>
          <p:spPr bwMode="auto">
            <a:xfrm>
              <a:off x="1412" y="1620"/>
              <a:ext cx="53" cy="57"/>
            </a:xfrm>
            <a:custGeom>
              <a:avLst/>
              <a:gdLst>
                <a:gd name="T0" fmla="*/ 31 w 50"/>
                <a:gd name="T1" fmla="*/ 0 h 50"/>
                <a:gd name="T2" fmla="*/ 35 w 50"/>
                <a:gd name="T3" fmla="*/ 2 h 50"/>
                <a:gd name="T4" fmla="*/ 41 w 50"/>
                <a:gd name="T5" fmla="*/ 7 h 50"/>
                <a:gd name="T6" fmla="*/ 46 w 50"/>
                <a:gd name="T7" fmla="*/ 8 h 50"/>
                <a:gd name="T8" fmla="*/ 51 w 50"/>
                <a:gd name="T9" fmla="*/ 10 h 50"/>
                <a:gd name="T10" fmla="*/ 55 w 50"/>
                <a:gd name="T11" fmla="*/ 17 h 50"/>
                <a:gd name="T12" fmla="*/ 57 w 50"/>
                <a:gd name="T13" fmla="*/ 22 h 50"/>
                <a:gd name="T14" fmla="*/ 57 w 50"/>
                <a:gd name="T15" fmla="*/ 31 h 50"/>
                <a:gd name="T16" fmla="*/ 59 w 50"/>
                <a:gd name="T17" fmla="*/ 36 h 50"/>
                <a:gd name="T18" fmla="*/ 57 w 50"/>
                <a:gd name="T19" fmla="*/ 44 h 50"/>
                <a:gd name="T20" fmla="*/ 57 w 50"/>
                <a:gd name="T21" fmla="*/ 54 h 50"/>
                <a:gd name="T22" fmla="*/ 55 w 50"/>
                <a:gd name="T23" fmla="*/ 59 h 50"/>
                <a:gd name="T24" fmla="*/ 51 w 50"/>
                <a:gd name="T25" fmla="*/ 65 h 50"/>
                <a:gd name="T26" fmla="*/ 46 w 50"/>
                <a:gd name="T27" fmla="*/ 67 h 50"/>
                <a:gd name="T28" fmla="*/ 41 w 50"/>
                <a:gd name="T29" fmla="*/ 72 h 50"/>
                <a:gd name="T30" fmla="*/ 35 w 50"/>
                <a:gd name="T31" fmla="*/ 74 h 50"/>
                <a:gd name="T32" fmla="*/ 31 w 50"/>
                <a:gd name="T33" fmla="*/ 74 h 50"/>
                <a:gd name="T34" fmla="*/ 22 w 50"/>
                <a:gd name="T35" fmla="*/ 74 h 50"/>
                <a:gd name="T36" fmla="*/ 19 w 50"/>
                <a:gd name="T37" fmla="*/ 72 h 50"/>
                <a:gd name="T38" fmla="*/ 13 w 50"/>
                <a:gd name="T39" fmla="*/ 67 h 50"/>
                <a:gd name="T40" fmla="*/ 8 w 50"/>
                <a:gd name="T41" fmla="*/ 65 h 50"/>
                <a:gd name="T42" fmla="*/ 4 w 50"/>
                <a:gd name="T43" fmla="*/ 59 h 50"/>
                <a:gd name="T44" fmla="*/ 2 w 50"/>
                <a:gd name="T45" fmla="*/ 54 h 50"/>
                <a:gd name="T46" fmla="*/ 0 w 50"/>
                <a:gd name="T47" fmla="*/ 44 h 50"/>
                <a:gd name="T48" fmla="*/ 0 w 50"/>
                <a:gd name="T49" fmla="*/ 36 h 50"/>
                <a:gd name="T50" fmla="*/ 0 w 50"/>
                <a:gd name="T51" fmla="*/ 31 h 50"/>
                <a:gd name="T52" fmla="*/ 2 w 50"/>
                <a:gd name="T53" fmla="*/ 22 h 50"/>
                <a:gd name="T54" fmla="*/ 4 w 50"/>
                <a:gd name="T55" fmla="*/ 17 h 50"/>
                <a:gd name="T56" fmla="*/ 8 w 50"/>
                <a:gd name="T57" fmla="*/ 10 h 50"/>
                <a:gd name="T58" fmla="*/ 13 w 50"/>
                <a:gd name="T59" fmla="*/ 8 h 50"/>
                <a:gd name="T60" fmla="*/ 19 w 50"/>
                <a:gd name="T61" fmla="*/ 7 h 50"/>
                <a:gd name="T62" fmla="*/ 22 w 50"/>
                <a:gd name="T63" fmla="*/ 2 h 50"/>
                <a:gd name="T64" fmla="*/ 31 w 50"/>
                <a:gd name="T65" fmla="*/ 0 h 5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29" y="2"/>
                  </a:lnTo>
                  <a:lnTo>
                    <a:pt x="35" y="4"/>
                  </a:lnTo>
                  <a:lnTo>
                    <a:pt x="39" y="5"/>
                  </a:lnTo>
                  <a:lnTo>
                    <a:pt x="42" y="7"/>
                  </a:lnTo>
                  <a:lnTo>
                    <a:pt x="46" y="11"/>
                  </a:lnTo>
                  <a:lnTo>
                    <a:pt x="48" y="15"/>
                  </a:lnTo>
                  <a:lnTo>
                    <a:pt x="48" y="21"/>
                  </a:lnTo>
                  <a:lnTo>
                    <a:pt x="50" y="25"/>
                  </a:lnTo>
                  <a:lnTo>
                    <a:pt x="48" y="30"/>
                  </a:lnTo>
                  <a:lnTo>
                    <a:pt x="48" y="36"/>
                  </a:lnTo>
                  <a:lnTo>
                    <a:pt x="46" y="40"/>
                  </a:lnTo>
                  <a:lnTo>
                    <a:pt x="42" y="44"/>
                  </a:lnTo>
                  <a:lnTo>
                    <a:pt x="39" y="46"/>
                  </a:lnTo>
                  <a:lnTo>
                    <a:pt x="35" y="48"/>
                  </a:lnTo>
                  <a:lnTo>
                    <a:pt x="29" y="50"/>
                  </a:lnTo>
                  <a:lnTo>
                    <a:pt x="25" y="50"/>
                  </a:lnTo>
                  <a:lnTo>
                    <a:pt x="19" y="50"/>
                  </a:lnTo>
                  <a:lnTo>
                    <a:pt x="16" y="48"/>
                  </a:lnTo>
                  <a:lnTo>
                    <a:pt x="10" y="46"/>
                  </a:lnTo>
                  <a:lnTo>
                    <a:pt x="8" y="44"/>
                  </a:lnTo>
                  <a:lnTo>
                    <a:pt x="4" y="40"/>
                  </a:lnTo>
                  <a:lnTo>
                    <a:pt x="2" y="36"/>
                  </a:lnTo>
                  <a:lnTo>
                    <a:pt x="0" y="30"/>
                  </a:lnTo>
                  <a:lnTo>
                    <a:pt x="0" y="25"/>
                  </a:lnTo>
                  <a:lnTo>
                    <a:pt x="0" y="21"/>
                  </a:lnTo>
                  <a:lnTo>
                    <a:pt x="2" y="15"/>
                  </a:lnTo>
                  <a:lnTo>
                    <a:pt x="4" y="11"/>
                  </a:lnTo>
                  <a:lnTo>
                    <a:pt x="8" y="7"/>
                  </a:lnTo>
                  <a:lnTo>
                    <a:pt x="10" y="5"/>
                  </a:lnTo>
                  <a:lnTo>
                    <a:pt x="16" y="4"/>
                  </a:lnTo>
                  <a:lnTo>
                    <a:pt x="19" y="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675" name="Freeform 144"/>
            <p:cNvSpPr>
              <a:spLocks/>
            </p:cNvSpPr>
            <p:nvPr/>
          </p:nvSpPr>
          <p:spPr bwMode="auto">
            <a:xfrm>
              <a:off x="1412" y="1620"/>
              <a:ext cx="53" cy="57"/>
            </a:xfrm>
            <a:custGeom>
              <a:avLst/>
              <a:gdLst>
                <a:gd name="T0" fmla="*/ 31 w 50"/>
                <a:gd name="T1" fmla="*/ 0 h 50"/>
                <a:gd name="T2" fmla="*/ 35 w 50"/>
                <a:gd name="T3" fmla="*/ 2 h 50"/>
                <a:gd name="T4" fmla="*/ 41 w 50"/>
                <a:gd name="T5" fmla="*/ 7 h 50"/>
                <a:gd name="T6" fmla="*/ 46 w 50"/>
                <a:gd name="T7" fmla="*/ 8 h 50"/>
                <a:gd name="T8" fmla="*/ 51 w 50"/>
                <a:gd name="T9" fmla="*/ 10 h 50"/>
                <a:gd name="T10" fmla="*/ 55 w 50"/>
                <a:gd name="T11" fmla="*/ 17 h 50"/>
                <a:gd name="T12" fmla="*/ 57 w 50"/>
                <a:gd name="T13" fmla="*/ 22 h 50"/>
                <a:gd name="T14" fmla="*/ 57 w 50"/>
                <a:gd name="T15" fmla="*/ 31 h 50"/>
                <a:gd name="T16" fmla="*/ 59 w 50"/>
                <a:gd name="T17" fmla="*/ 36 h 50"/>
                <a:gd name="T18" fmla="*/ 57 w 50"/>
                <a:gd name="T19" fmla="*/ 44 h 50"/>
                <a:gd name="T20" fmla="*/ 57 w 50"/>
                <a:gd name="T21" fmla="*/ 54 h 50"/>
                <a:gd name="T22" fmla="*/ 55 w 50"/>
                <a:gd name="T23" fmla="*/ 59 h 50"/>
                <a:gd name="T24" fmla="*/ 51 w 50"/>
                <a:gd name="T25" fmla="*/ 65 h 50"/>
                <a:gd name="T26" fmla="*/ 46 w 50"/>
                <a:gd name="T27" fmla="*/ 67 h 50"/>
                <a:gd name="T28" fmla="*/ 41 w 50"/>
                <a:gd name="T29" fmla="*/ 72 h 50"/>
                <a:gd name="T30" fmla="*/ 35 w 50"/>
                <a:gd name="T31" fmla="*/ 74 h 50"/>
                <a:gd name="T32" fmla="*/ 31 w 50"/>
                <a:gd name="T33" fmla="*/ 74 h 50"/>
                <a:gd name="T34" fmla="*/ 22 w 50"/>
                <a:gd name="T35" fmla="*/ 74 h 50"/>
                <a:gd name="T36" fmla="*/ 19 w 50"/>
                <a:gd name="T37" fmla="*/ 72 h 50"/>
                <a:gd name="T38" fmla="*/ 13 w 50"/>
                <a:gd name="T39" fmla="*/ 67 h 50"/>
                <a:gd name="T40" fmla="*/ 8 w 50"/>
                <a:gd name="T41" fmla="*/ 65 h 50"/>
                <a:gd name="T42" fmla="*/ 4 w 50"/>
                <a:gd name="T43" fmla="*/ 59 h 50"/>
                <a:gd name="T44" fmla="*/ 2 w 50"/>
                <a:gd name="T45" fmla="*/ 54 h 50"/>
                <a:gd name="T46" fmla="*/ 0 w 50"/>
                <a:gd name="T47" fmla="*/ 44 h 50"/>
                <a:gd name="T48" fmla="*/ 0 w 50"/>
                <a:gd name="T49" fmla="*/ 36 h 50"/>
                <a:gd name="T50" fmla="*/ 0 w 50"/>
                <a:gd name="T51" fmla="*/ 31 h 50"/>
                <a:gd name="T52" fmla="*/ 2 w 50"/>
                <a:gd name="T53" fmla="*/ 22 h 50"/>
                <a:gd name="T54" fmla="*/ 4 w 50"/>
                <a:gd name="T55" fmla="*/ 17 h 50"/>
                <a:gd name="T56" fmla="*/ 8 w 50"/>
                <a:gd name="T57" fmla="*/ 10 h 50"/>
                <a:gd name="T58" fmla="*/ 13 w 50"/>
                <a:gd name="T59" fmla="*/ 8 h 50"/>
                <a:gd name="T60" fmla="*/ 19 w 50"/>
                <a:gd name="T61" fmla="*/ 7 h 50"/>
                <a:gd name="T62" fmla="*/ 22 w 50"/>
                <a:gd name="T63" fmla="*/ 2 h 50"/>
                <a:gd name="T64" fmla="*/ 31 w 50"/>
                <a:gd name="T65" fmla="*/ 0 h 5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29" y="2"/>
                  </a:lnTo>
                  <a:lnTo>
                    <a:pt x="35" y="4"/>
                  </a:lnTo>
                  <a:lnTo>
                    <a:pt x="39" y="5"/>
                  </a:lnTo>
                  <a:lnTo>
                    <a:pt x="42" y="7"/>
                  </a:lnTo>
                  <a:lnTo>
                    <a:pt x="46" y="11"/>
                  </a:lnTo>
                  <a:lnTo>
                    <a:pt x="48" y="15"/>
                  </a:lnTo>
                  <a:lnTo>
                    <a:pt x="48" y="21"/>
                  </a:lnTo>
                  <a:lnTo>
                    <a:pt x="50" y="25"/>
                  </a:lnTo>
                  <a:lnTo>
                    <a:pt x="48" y="30"/>
                  </a:lnTo>
                  <a:lnTo>
                    <a:pt x="48" y="36"/>
                  </a:lnTo>
                  <a:lnTo>
                    <a:pt x="46" y="40"/>
                  </a:lnTo>
                  <a:lnTo>
                    <a:pt x="42" y="44"/>
                  </a:lnTo>
                  <a:lnTo>
                    <a:pt x="39" y="46"/>
                  </a:lnTo>
                  <a:lnTo>
                    <a:pt x="35" y="48"/>
                  </a:lnTo>
                  <a:lnTo>
                    <a:pt x="29" y="50"/>
                  </a:lnTo>
                  <a:lnTo>
                    <a:pt x="25" y="50"/>
                  </a:lnTo>
                  <a:lnTo>
                    <a:pt x="19" y="50"/>
                  </a:lnTo>
                  <a:lnTo>
                    <a:pt x="16" y="48"/>
                  </a:lnTo>
                  <a:lnTo>
                    <a:pt x="10" y="46"/>
                  </a:lnTo>
                  <a:lnTo>
                    <a:pt x="8" y="44"/>
                  </a:lnTo>
                  <a:lnTo>
                    <a:pt x="4" y="40"/>
                  </a:lnTo>
                  <a:lnTo>
                    <a:pt x="2" y="36"/>
                  </a:lnTo>
                  <a:lnTo>
                    <a:pt x="0" y="30"/>
                  </a:lnTo>
                  <a:lnTo>
                    <a:pt x="0" y="25"/>
                  </a:lnTo>
                  <a:lnTo>
                    <a:pt x="0" y="21"/>
                  </a:lnTo>
                  <a:lnTo>
                    <a:pt x="2" y="15"/>
                  </a:lnTo>
                  <a:lnTo>
                    <a:pt x="4" y="11"/>
                  </a:lnTo>
                  <a:lnTo>
                    <a:pt x="8" y="7"/>
                  </a:lnTo>
                  <a:lnTo>
                    <a:pt x="10" y="5"/>
                  </a:lnTo>
                  <a:lnTo>
                    <a:pt x="16" y="4"/>
                  </a:lnTo>
                  <a:lnTo>
                    <a:pt x="19" y="2"/>
                  </a:lnTo>
                  <a:lnTo>
                    <a:pt x="25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676" name="Freeform 145"/>
            <p:cNvSpPr>
              <a:spLocks/>
            </p:cNvSpPr>
            <p:nvPr/>
          </p:nvSpPr>
          <p:spPr bwMode="auto">
            <a:xfrm>
              <a:off x="1018" y="1511"/>
              <a:ext cx="52" cy="57"/>
            </a:xfrm>
            <a:custGeom>
              <a:avLst/>
              <a:gdLst>
                <a:gd name="T0" fmla="*/ 28 w 50"/>
                <a:gd name="T1" fmla="*/ 0 h 50"/>
                <a:gd name="T2" fmla="*/ 34 w 50"/>
                <a:gd name="T3" fmla="*/ 2 h 50"/>
                <a:gd name="T4" fmla="*/ 38 w 50"/>
                <a:gd name="T5" fmla="*/ 2 h 50"/>
                <a:gd name="T6" fmla="*/ 44 w 50"/>
                <a:gd name="T7" fmla="*/ 9 h 50"/>
                <a:gd name="T8" fmla="*/ 48 w 50"/>
                <a:gd name="T9" fmla="*/ 10 h 50"/>
                <a:gd name="T10" fmla="*/ 52 w 50"/>
                <a:gd name="T11" fmla="*/ 17 h 50"/>
                <a:gd name="T12" fmla="*/ 54 w 50"/>
                <a:gd name="T13" fmla="*/ 22 h 50"/>
                <a:gd name="T14" fmla="*/ 56 w 50"/>
                <a:gd name="T15" fmla="*/ 31 h 50"/>
                <a:gd name="T16" fmla="*/ 56 w 50"/>
                <a:gd name="T17" fmla="*/ 36 h 50"/>
                <a:gd name="T18" fmla="*/ 56 w 50"/>
                <a:gd name="T19" fmla="*/ 44 h 50"/>
                <a:gd name="T20" fmla="*/ 54 w 50"/>
                <a:gd name="T21" fmla="*/ 50 h 50"/>
                <a:gd name="T22" fmla="*/ 52 w 50"/>
                <a:gd name="T23" fmla="*/ 59 h 50"/>
                <a:gd name="T24" fmla="*/ 48 w 50"/>
                <a:gd name="T25" fmla="*/ 65 h 50"/>
                <a:gd name="T26" fmla="*/ 44 w 50"/>
                <a:gd name="T27" fmla="*/ 67 h 50"/>
                <a:gd name="T28" fmla="*/ 38 w 50"/>
                <a:gd name="T29" fmla="*/ 72 h 50"/>
                <a:gd name="T30" fmla="*/ 34 w 50"/>
                <a:gd name="T31" fmla="*/ 74 h 50"/>
                <a:gd name="T32" fmla="*/ 28 w 50"/>
                <a:gd name="T33" fmla="*/ 74 h 50"/>
                <a:gd name="T34" fmla="*/ 22 w 50"/>
                <a:gd name="T35" fmla="*/ 74 h 50"/>
                <a:gd name="T36" fmla="*/ 18 w 50"/>
                <a:gd name="T37" fmla="*/ 72 h 50"/>
                <a:gd name="T38" fmla="*/ 12 w 50"/>
                <a:gd name="T39" fmla="*/ 67 h 50"/>
                <a:gd name="T40" fmla="*/ 8 w 50"/>
                <a:gd name="T41" fmla="*/ 65 h 50"/>
                <a:gd name="T42" fmla="*/ 4 w 50"/>
                <a:gd name="T43" fmla="*/ 59 h 50"/>
                <a:gd name="T44" fmla="*/ 2 w 50"/>
                <a:gd name="T45" fmla="*/ 50 h 50"/>
                <a:gd name="T46" fmla="*/ 0 w 50"/>
                <a:gd name="T47" fmla="*/ 44 h 50"/>
                <a:gd name="T48" fmla="*/ 0 w 50"/>
                <a:gd name="T49" fmla="*/ 36 h 50"/>
                <a:gd name="T50" fmla="*/ 0 w 50"/>
                <a:gd name="T51" fmla="*/ 31 h 50"/>
                <a:gd name="T52" fmla="*/ 2 w 50"/>
                <a:gd name="T53" fmla="*/ 22 h 50"/>
                <a:gd name="T54" fmla="*/ 4 w 50"/>
                <a:gd name="T55" fmla="*/ 17 h 50"/>
                <a:gd name="T56" fmla="*/ 8 w 50"/>
                <a:gd name="T57" fmla="*/ 10 h 50"/>
                <a:gd name="T58" fmla="*/ 12 w 50"/>
                <a:gd name="T59" fmla="*/ 9 h 50"/>
                <a:gd name="T60" fmla="*/ 18 w 50"/>
                <a:gd name="T61" fmla="*/ 2 h 50"/>
                <a:gd name="T62" fmla="*/ 22 w 50"/>
                <a:gd name="T63" fmla="*/ 2 h 50"/>
                <a:gd name="T64" fmla="*/ 28 w 50"/>
                <a:gd name="T65" fmla="*/ 0 h 5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2"/>
                  </a:lnTo>
                  <a:lnTo>
                    <a:pt x="35" y="2"/>
                  </a:lnTo>
                  <a:lnTo>
                    <a:pt x="38" y="6"/>
                  </a:lnTo>
                  <a:lnTo>
                    <a:pt x="42" y="7"/>
                  </a:lnTo>
                  <a:lnTo>
                    <a:pt x="46" y="11"/>
                  </a:lnTo>
                  <a:lnTo>
                    <a:pt x="48" y="15"/>
                  </a:lnTo>
                  <a:lnTo>
                    <a:pt x="50" y="21"/>
                  </a:lnTo>
                  <a:lnTo>
                    <a:pt x="50" y="25"/>
                  </a:lnTo>
                  <a:lnTo>
                    <a:pt x="50" y="30"/>
                  </a:lnTo>
                  <a:lnTo>
                    <a:pt x="48" y="34"/>
                  </a:lnTo>
                  <a:lnTo>
                    <a:pt x="46" y="40"/>
                  </a:lnTo>
                  <a:lnTo>
                    <a:pt x="42" y="44"/>
                  </a:lnTo>
                  <a:lnTo>
                    <a:pt x="38" y="46"/>
                  </a:lnTo>
                  <a:lnTo>
                    <a:pt x="35" y="48"/>
                  </a:lnTo>
                  <a:lnTo>
                    <a:pt x="31" y="50"/>
                  </a:lnTo>
                  <a:lnTo>
                    <a:pt x="25" y="50"/>
                  </a:lnTo>
                  <a:lnTo>
                    <a:pt x="19" y="50"/>
                  </a:lnTo>
                  <a:lnTo>
                    <a:pt x="15" y="48"/>
                  </a:lnTo>
                  <a:lnTo>
                    <a:pt x="12" y="46"/>
                  </a:lnTo>
                  <a:lnTo>
                    <a:pt x="8" y="44"/>
                  </a:lnTo>
                  <a:lnTo>
                    <a:pt x="4" y="40"/>
                  </a:lnTo>
                  <a:lnTo>
                    <a:pt x="2" y="34"/>
                  </a:lnTo>
                  <a:lnTo>
                    <a:pt x="0" y="30"/>
                  </a:lnTo>
                  <a:lnTo>
                    <a:pt x="0" y="25"/>
                  </a:lnTo>
                  <a:lnTo>
                    <a:pt x="0" y="21"/>
                  </a:lnTo>
                  <a:lnTo>
                    <a:pt x="2" y="15"/>
                  </a:lnTo>
                  <a:lnTo>
                    <a:pt x="4" y="11"/>
                  </a:lnTo>
                  <a:lnTo>
                    <a:pt x="8" y="7"/>
                  </a:lnTo>
                  <a:lnTo>
                    <a:pt x="12" y="6"/>
                  </a:lnTo>
                  <a:lnTo>
                    <a:pt x="15" y="2"/>
                  </a:lnTo>
                  <a:lnTo>
                    <a:pt x="19" y="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677" name="Freeform 146"/>
            <p:cNvSpPr>
              <a:spLocks/>
            </p:cNvSpPr>
            <p:nvPr/>
          </p:nvSpPr>
          <p:spPr bwMode="auto">
            <a:xfrm>
              <a:off x="1018" y="1511"/>
              <a:ext cx="52" cy="57"/>
            </a:xfrm>
            <a:custGeom>
              <a:avLst/>
              <a:gdLst>
                <a:gd name="T0" fmla="*/ 28 w 50"/>
                <a:gd name="T1" fmla="*/ 0 h 50"/>
                <a:gd name="T2" fmla="*/ 34 w 50"/>
                <a:gd name="T3" fmla="*/ 2 h 50"/>
                <a:gd name="T4" fmla="*/ 38 w 50"/>
                <a:gd name="T5" fmla="*/ 2 h 50"/>
                <a:gd name="T6" fmla="*/ 44 w 50"/>
                <a:gd name="T7" fmla="*/ 9 h 50"/>
                <a:gd name="T8" fmla="*/ 48 w 50"/>
                <a:gd name="T9" fmla="*/ 10 h 50"/>
                <a:gd name="T10" fmla="*/ 52 w 50"/>
                <a:gd name="T11" fmla="*/ 17 h 50"/>
                <a:gd name="T12" fmla="*/ 54 w 50"/>
                <a:gd name="T13" fmla="*/ 22 h 50"/>
                <a:gd name="T14" fmla="*/ 56 w 50"/>
                <a:gd name="T15" fmla="*/ 31 h 50"/>
                <a:gd name="T16" fmla="*/ 56 w 50"/>
                <a:gd name="T17" fmla="*/ 36 h 50"/>
                <a:gd name="T18" fmla="*/ 56 w 50"/>
                <a:gd name="T19" fmla="*/ 44 h 50"/>
                <a:gd name="T20" fmla="*/ 54 w 50"/>
                <a:gd name="T21" fmla="*/ 50 h 50"/>
                <a:gd name="T22" fmla="*/ 52 w 50"/>
                <a:gd name="T23" fmla="*/ 59 h 50"/>
                <a:gd name="T24" fmla="*/ 48 w 50"/>
                <a:gd name="T25" fmla="*/ 65 h 50"/>
                <a:gd name="T26" fmla="*/ 44 w 50"/>
                <a:gd name="T27" fmla="*/ 67 h 50"/>
                <a:gd name="T28" fmla="*/ 38 w 50"/>
                <a:gd name="T29" fmla="*/ 72 h 50"/>
                <a:gd name="T30" fmla="*/ 34 w 50"/>
                <a:gd name="T31" fmla="*/ 74 h 50"/>
                <a:gd name="T32" fmla="*/ 28 w 50"/>
                <a:gd name="T33" fmla="*/ 74 h 50"/>
                <a:gd name="T34" fmla="*/ 22 w 50"/>
                <a:gd name="T35" fmla="*/ 74 h 50"/>
                <a:gd name="T36" fmla="*/ 18 w 50"/>
                <a:gd name="T37" fmla="*/ 72 h 50"/>
                <a:gd name="T38" fmla="*/ 12 w 50"/>
                <a:gd name="T39" fmla="*/ 67 h 50"/>
                <a:gd name="T40" fmla="*/ 8 w 50"/>
                <a:gd name="T41" fmla="*/ 65 h 50"/>
                <a:gd name="T42" fmla="*/ 4 w 50"/>
                <a:gd name="T43" fmla="*/ 59 h 50"/>
                <a:gd name="T44" fmla="*/ 2 w 50"/>
                <a:gd name="T45" fmla="*/ 50 h 50"/>
                <a:gd name="T46" fmla="*/ 0 w 50"/>
                <a:gd name="T47" fmla="*/ 44 h 50"/>
                <a:gd name="T48" fmla="*/ 0 w 50"/>
                <a:gd name="T49" fmla="*/ 36 h 50"/>
                <a:gd name="T50" fmla="*/ 0 w 50"/>
                <a:gd name="T51" fmla="*/ 31 h 50"/>
                <a:gd name="T52" fmla="*/ 2 w 50"/>
                <a:gd name="T53" fmla="*/ 22 h 50"/>
                <a:gd name="T54" fmla="*/ 4 w 50"/>
                <a:gd name="T55" fmla="*/ 17 h 50"/>
                <a:gd name="T56" fmla="*/ 8 w 50"/>
                <a:gd name="T57" fmla="*/ 10 h 50"/>
                <a:gd name="T58" fmla="*/ 12 w 50"/>
                <a:gd name="T59" fmla="*/ 9 h 50"/>
                <a:gd name="T60" fmla="*/ 18 w 50"/>
                <a:gd name="T61" fmla="*/ 2 h 50"/>
                <a:gd name="T62" fmla="*/ 22 w 50"/>
                <a:gd name="T63" fmla="*/ 2 h 50"/>
                <a:gd name="T64" fmla="*/ 28 w 50"/>
                <a:gd name="T65" fmla="*/ 0 h 5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2"/>
                  </a:lnTo>
                  <a:lnTo>
                    <a:pt x="35" y="2"/>
                  </a:lnTo>
                  <a:lnTo>
                    <a:pt x="38" y="6"/>
                  </a:lnTo>
                  <a:lnTo>
                    <a:pt x="42" y="7"/>
                  </a:lnTo>
                  <a:lnTo>
                    <a:pt x="46" y="11"/>
                  </a:lnTo>
                  <a:lnTo>
                    <a:pt x="48" y="15"/>
                  </a:lnTo>
                  <a:lnTo>
                    <a:pt x="50" y="21"/>
                  </a:lnTo>
                  <a:lnTo>
                    <a:pt x="50" y="25"/>
                  </a:lnTo>
                  <a:lnTo>
                    <a:pt x="50" y="30"/>
                  </a:lnTo>
                  <a:lnTo>
                    <a:pt x="48" y="34"/>
                  </a:lnTo>
                  <a:lnTo>
                    <a:pt x="46" y="40"/>
                  </a:lnTo>
                  <a:lnTo>
                    <a:pt x="42" y="44"/>
                  </a:lnTo>
                  <a:lnTo>
                    <a:pt x="38" y="46"/>
                  </a:lnTo>
                  <a:lnTo>
                    <a:pt x="35" y="48"/>
                  </a:lnTo>
                  <a:lnTo>
                    <a:pt x="31" y="50"/>
                  </a:lnTo>
                  <a:lnTo>
                    <a:pt x="25" y="50"/>
                  </a:lnTo>
                  <a:lnTo>
                    <a:pt x="19" y="50"/>
                  </a:lnTo>
                  <a:lnTo>
                    <a:pt x="15" y="48"/>
                  </a:lnTo>
                  <a:lnTo>
                    <a:pt x="12" y="46"/>
                  </a:lnTo>
                  <a:lnTo>
                    <a:pt x="8" y="44"/>
                  </a:lnTo>
                  <a:lnTo>
                    <a:pt x="4" y="40"/>
                  </a:lnTo>
                  <a:lnTo>
                    <a:pt x="2" y="34"/>
                  </a:lnTo>
                  <a:lnTo>
                    <a:pt x="0" y="30"/>
                  </a:lnTo>
                  <a:lnTo>
                    <a:pt x="0" y="25"/>
                  </a:lnTo>
                  <a:lnTo>
                    <a:pt x="0" y="21"/>
                  </a:lnTo>
                  <a:lnTo>
                    <a:pt x="2" y="15"/>
                  </a:lnTo>
                  <a:lnTo>
                    <a:pt x="4" y="11"/>
                  </a:lnTo>
                  <a:lnTo>
                    <a:pt x="8" y="7"/>
                  </a:lnTo>
                  <a:lnTo>
                    <a:pt x="12" y="6"/>
                  </a:lnTo>
                  <a:lnTo>
                    <a:pt x="15" y="2"/>
                  </a:lnTo>
                  <a:lnTo>
                    <a:pt x="19" y="2"/>
                  </a:lnTo>
                  <a:lnTo>
                    <a:pt x="25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678" name="Freeform 147"/>
            <p:cNvSpPr>
              <a:spLocks/>
            </p:cNvSpPr>
            <p:nvPr/>
          </p:nvSpPr>
          <p:spPr bwMode="auto">
            <a:xfrm>
              <a:off x="956" y="1653"/>
              <a:ext cx="51" cy="54"/>
            </a:xfrm>
            <a:custGeom>
              <a:avLst/>
              <a:gdLst>
                <a:gd name="T0" fmla="*/ 28 w 49"/>
                <a:gd name="T1" fmla="*/ 0 h 48"/>
                <a:gd name="T2" fmla="*/ 33 w 49"/>
                <a:gd name="T3" fmla="*/ 0 h 48"/>
                <a:gd name="T4" fmla="*/ 37 w 49"/>
                <a:gd name="T5" fmla="*/ 1 h 48"/>
                <a:gd name="T6" fmla="*/ 44 w 49"/>
                <a:gd name="T7" fmla="*/ 3 h 48"/>
                <a:gd name="T8" fmla="*/ 48 w 49"/>
                <a:gd name="T9" fmla="*/ 8 h 48"/>
                <a:gd name="T10" fmla="*/ 52 w 49"/>
                <a:gd name="T11" fmla="*/ 12 h 48"/>
                <a:gd name="T12" fmla="*/ 54 w 49"/>
                <a:gd name="T13" fmla="*/ 19 h 48"/>
                <a:gd name="T14" fmla="*/ 55 w 49"/>
                <a:gd name="T15" fmla="*/ 27 h 48"/>
                <a:gd name="T16" fmla="*/ 55 w 49"/>
                <a:gd name="T17" fmla="*/ 33 h 48"/>
                <a:gd name="T18" fmla="*/ 55 w 49"/>
                <a:gd name="T19" fmla="*/ 41 h 48"/>
                <a:gd name="T20" fmla="*/ 54 w 49"/>
                <a:gd name="T21" fmla="*/ 48 h 48"/>
                <a:gd name="T22" fmla="*/ 52 w 49"/>
                <a:gd name="T23" fmla="*/ 54 h 48"/>
                <a:gd name="T24" fmla="*/ 48 w 49"/>
                <a:gd name="T25" fmla="*/ 60 h 48"/>
                <a:gd name="T26" fmla="*/ 44 w 49"/>
                <a:gd name="T27" fmla="*/ 63 h 48"/>
                <a:gd name="T28" fmla="*/ 37 w 49"/>
                <a:gd name="T29" fmla="*/ 66 h 48"/>
                <a:gd name="T30" fmla="*/ 33 w 49"/>
                <a:gd name="T31" fmla="*/ 69 h 48"/>
                <a:gd name="T32" fmla="*/ 28 w 49"/>
                <a:gd name="T33" fmla="*/ 69 h 48"/>
                <a:gd name="T34" fmla="*/ 22 w 49"/>
                <a:gd name="T35" fmla="*/ 69 h 48"/>
                <a:gd name="T36" fmla="*/ 18 w 49"/>
                <a:gd name="T37" fmla="*/ 66 h 48"/>
                <a:gd name="T38" fmla="*/ 11 w 49"/>
                <a:gd name="T39" fmla="*/ 63 h 48"/>
                <a:gd name="T40" fmla="*/ 7 w 49"/>
                <a:gd name="T41" fmla="*/ 60 h 48"/>
                <a:gd name="T42" fmla="*/ 3 w 49"/>
                <a:gd name="T43" fmla="*/ 54 h 48"/>
                <a:gd name="T44" fmla="*/ 2 w 49"/>
                <a:gd name="T45" fmla="*/ 48 h 48"/>
                <a:gd name="T46" fmla="*/ 0 w 49"/>
                <a:gd name="T47" fmla="*/ 41 h 48"/>
                <a:gd name="T48" fmla="*/ 0 w 49"/>
                <a:gd name="T49" fmla="*/ 33 h 48"/>
                <a:gd name="T50" fmla="*/ 0 w 49"/>
                <a:gd name="T51" fmla="*/ 27 h 48"/>
                <a:gd name="T52" fmla="*/ 2 w 49"/>
                <a:gd name="T53" fmla="*/ 19 h 48"/>
                <a:gd name="T54" fmla="*/ 3 w 49"/>
                <a:gd name="T55" fmla="*/ 12 h 48"/>
                <a:gd name="T56" fmla="*/ 7 w 49"/>
                <a:gd name="T57" fmla="*/ 8 h 48"/>
                <a:gd name="T58" fmla="*/ 11 w 49"/>
                <a:gd name="T59" fmla="*/ 3 h 48"/>
                <a:gd name="T60" fmla="*/ 18 w 49"/>
                <a:gd name="T61" fmla="*/ 1 h 48"/>
                <a:gd name="T62" fmla="*/ 22 w 49"/>
                <a:gd name="T63" fmla="*/ 0 h 48"/>
                <a:gd name="T64" fmla="*/ 28 w 49"/>
                <a:gd name="T65" fmla="*/ 0 h 4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49" h="48">
                  <a:moveTo>
                    <a:pt x="25" y="0"/>
                  </a:moveTo>
                  <a:lnTo>
                    <a:pt x="30" y="0"/>
                  </a:lnTo>
                  <a:lnTo>
                    <a:pt x="34" y="1"/>
                  </a:lnTo>
                  <a:lnTo>
                    <a:pt x="38" y="3"/>
                  </a:lnTo>
                  <a:lnTo>
                    <a:pt x="42" y="5"/>
                  </a:lnTo>
                  <a:lnTo>
                    <a:pt x="46" y="9"/>
                  </a:lnTo>
                  <a:lnTo>
                    <a:pt x="48" y="13"/>
                  </a:lnTo>
                  <a:lnTo>
                    <a:pt x="49" y="19"/>
                  </a:lnTo>
                  <a:lnTo>
                    <a:pt x="49" y="23"/>
                  </a:lnTo>
                  <a:lnTo>
                    <a:pt x="49" y="28"/>
                  </a:lnTo>
                  <a:lnTo>
                    <a:pt x="48" y="34"/>
                  </a:lnTo>
                  <a:lnTo>
                    <a:pt x="46" y="38"/>
                  </a:lnTo>
                  <a:lnTo>
                    <a:pt x="42" y="42"/>
                  </a:lnTo>
                  <a:lnTo>
                    <a:pt x="38" y="44"/>
                  </a:lnTo>
                  <a:lnTo>
                    <a:pt x="34" y="46"/>
                  </a:lnTo>
                  <a:lnTo>
                    <a:pt x="30" y="48"/>
                  </a:lnTo>
                  <a:lnTo>
                    <a:pt x="25" y="48"/>
                  </a:lnTo>
                  <a:lnTo>
                    <a:pt x="19" y="48"/>
                  </a:lnTo>
                  <a:lnTo>
                    <a:pt x="15" y="46"/>
                  </a:lnTo>
                  <a:lnTo>
                    <a:pt x="11" y="44"/>
                  </a:lnTo>
                  <a:lnTo>
                    <a:pt x="7" y="42"/>
                  </a:lnTo>
                  <a:lnTo>
                    <a:pt x="3" y="38"/>
                  </a:lnTo>
                  <a:lnTo>
                    <a:pt x="2" y="34"/>
                  </a:lnTo>
                  <a:lnTo>
                    <a:pt x="0" y="28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2" y="13"/>
                  </a:lnTo>
                  <a:lnTo>
                    <a:pt x="3" y="9"/>
                  </a:lnTo>
                  <a:lnTo>
                    <a:pt x="7" y="5"/>
                  </a:lnTo>
                  <a:lnTo>
                    <a:pt x="11" y="3"/>
                  </a:lnTo>
                  <a:lnTo>
                    <a:pt x="15" y="1"/>
                  </a:lnTo>
                  <a:lnTo>
                    <a:pt x="19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679" name="Freeform 148"/>
            <p:cNvSpPr>
              <a:spLocks/>
            </p:cNvSpPr>
            <p:nvPr/>
          </p:nvSpPr>
          <p:spPr bwMode="auto">
            <a:xfrm>
              <a:off x="956" y="1653"/>
              <a:ext cx="51" cy="54"/>
            </a:xfrm>
            <a:custGeom>
              <a:avLst/>
              <a:gdLst>
                <a:gd name="T0" fmla="*/ 28 w 49"/>
                <a:gd name="T1" fmla="*/ 0 h 48"/>
                <a:gd name="T2" fmla="*/ 33 w 49"/>
                <a:gd name="T3" fmla="*/ 0 h 48"/>
                <a:gd name="T4" fmla="*/ 37 w 49"/>
                <a:gd name="T5" fmla="*/ 1 h 48"/>
                <a:gd name="T6" fmla="*/ 44 w 49"/>
                <a:gd name="T7" fmla="*/ 3 h 48"/>
                <a:gd name="T8" fmla="*/ 48 w 49"/>
                <a:gd name="T9" fmla="*/ 8 h 48"/>
                <a:gd name="T10" fmla="*/ 52 w 49"/>
                <a:gd name="T11" fmla="*/ 12 h 48"/>
                <a:gd name="T12" fmla="*/ 54 w 49"/>
                <a:gd name="T13" fmla="*/ 19 h 48"/>
                <a:gd name="T14" fmla="*/ 55 w 49"/>
                <a:gd name="T15" fmla="*/ 27 h 48"/>
                <a:gd name="T16" fmla="*/ 55 w 49"/>
                <a:gd name="T17" fmla="*/ 33 h 48"/>
                <a:gd name="T18" fmla="*/ 55 w 49"/>
                <a:gd name="T19" fmla="*/ 41 h 48"/>
                <a:gd name="T20" fmla="*/ 54 w 49"/>
                <a:gd name="T21" fmla="*/ 48 h 48"/>
                <a:gd name="T22" fmla="*/ 52 w 49"/>
                <a:gd name="T23" fmla="*/ 54 h 48"/>
                <a:gd name="T24" fmla="*/ 48 w 49"/>
                <a:gd name="T25" fmla="*/ 60 h 48"/>
                <a:gd name="T26" fmla="*/ 44 w 49"/>
                <a:gd name="T27" fmla="*/ 63 h 48"/>
                <a:gd name="T28" fmla="*/ 37 w 49"/>
                <a:gd name="T29" fmla="*/ 66 h 48"/>
                <a:gd name="T30" fmla="*/ 33 w 49"/>
                <a:gd name="T31" fmla="*/ 69 h 48"/>
                <a:gd name="T32" fmla="*/ 28 w 49"/>
                <a:gd name="T33" fmla="*/ 69 h 48"/>
                <a:gd name="T34" fmla="*/ 22 w 49"/>
                <a:gd name="T35" fmla="*/ 69 h 48"/>
                <a:gd name="T36" fmla="*/ 18 w 49"/>
                <a:gd name="T37" fmla="*/ 66 h 48"/>
                <a:gd name="T38" fmla="*/ 11 w 49"/>
                <a:gd name="T39" fmla="*/ 63 h 48"/>
                <a:gd name="T40" fmla="*/ 7 w 49"/>
                <a:gd name="T41" fmla="*/ 60 h 48"/>
                <a:gd name="T42" fmla="*/ 3 w 49"/>
                <a:gd name="T43" fmla="*/ 54 h 48"/>
                <a:gd name="T44" fmla="*/ 2 w 49"/>
                <a:gd name="T45" fmla="*/ 48 h 48"/>
                <a:gd name="T46" fmla="*/ 0 w 49"/>
                <a:gd name="T47" fmla="*/ 41 h 48"/>
                <a:gd name="T48" fmla="*/ 0 w 49"/>
                <a:gd name="T49" fmla="*/ 33 h 48"/>
                <a:gd name="T50" fmla="*/ 0 w 49"/>
                <a:gd name="T51" fmla="*/ 27 h 48"/>
                <a:gd name="T52" fmla="*/ 2 w 49"/>
                <a:gd name="T53" fmla="*/ 19 h 48"/>
                <a:gd name="T54" fmla="*/ 3 w 49"/>
                <a:gd name="T55" fmla="*/ 12 h 48"/>
                <a:gd name="T56" fmla="*/ 7 w 49"/>
                <a:gd name="T57" fmla="*/ 8 h 48"/>
                <a:gd name="T58" fmla="*/ 11 w 49"/>
                <a:gd name="T59" fmla="*/ 3 h 48"/>
                <a:gd name="T60" fmla="*/ 18 w 49"/>
                <a:gd name="T61" fmla="*/ 1 h 48"/>
                <a:gd name="T62" fmla="*/ 22 w 49"/>
                <a:gd name="T63" fmla="*/ 0 h 48"/>
                <a:gd name="T64" fmla="*/ 28 w 49"/>
                <a:gd name="T65" fmla="*/ 0 h 4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49" h="48">
                  <a:moveTo>
                    <a:pt x="25" y="0"/>
                  </a:moveTo>
                  <a:lnTo>
                    <a:pt x="30" y="0"/>
                  </a:lnTo>
                  <a:lnTo>
                    <a:pt x="34" y="1"/>
                  </a:lnTo>
                  <a:lnTo>
                    <a:pt x="38" y="3"/>
                  </a:lnTo>
                  <a:lnTo>
                    <a:pt x="42" y="5"/>
                  </a:lnTo>
                  <a:lnTo>
                    <a:pt x="46" y="9"/>
                  </a:lnTo>
                  <a:lnTo>
                    <a:pt x="48" y="13"/>
                  </a:lnTo>
                  <a:lnTo>
                    <a:pt x="49" y="19"/>
                  </a:lnTo>
                  <a:lnTo>
                    <a:pt x="49" y="23"/>
                  </a:lnTo>
                  <a:lnTo>
                    <a:pt x="49" y="28"/>
                  </a:lnTo>
                  <a:lnTo>
                    <a:pt x="48" y="34"/>
                  </a:lnTo>
                  <a:lnTo>
                    <a:pt x="46" y="38"/>
                  </a:lnTo>
                  <a:lnTo>
                    <a:pt x="42" y="42"/>
                  </a:lnTo>
                  <a:lnTo>
                    <a:pt x="38" y="44"/>
                  </a:lnTo>
                  <a:lnTo>
                    <a:pt x="34" y="46"/>
                  </a:lnTo>
                  <a:lnTo>
                    <a:pt x="30" y="48"/>
                  </a:lnTo>
                  <a:lnTo>
                    <a:pt x="25" y="48"/>
                  </a:lnTo>
                  <a:lnTo>
                    <a:pt x="19" y="48"/>
                  </a:lnTo>
                  <a:lnTo>
                    <a:pt x="15" y="46"/>
                  </a:lnTo>
                  <a:lnTo>
                    <a:pt x="11" y="44"/>
                  </a:lnTo>
                  <a:lnTo>
                    <a:pt x="7" y="42"/>
                  </a:lnTo>
                  <a:lnTo>
                    <a:pt x="3" y="38"/>
                  </a:lnTo>
                  <a:lnTo>
                    <a:pt x="2" y="34"/>
                  </a:lnTo>
                  <a:lnTo>
                    <a:pt x="0" y="28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2" y="13"/>
                  </a:lnTo>
                  <a:lnTo>
                    <a:pt x="3" y="9"/>
                  </a:lnTo>
                  <a:lnTo>
                    <a:pt x="7" y="5"/>
                  </a:lnTo>
                  <a:lnTo>
                    <a:pt x="11" y="3"/>
                  </a:lnTo>
                  <a:lnTo>
                    <a:pt x="15" y="1"/>
                  </a:lnTo>
                  <a:lnTo>
                    <a:pt x="19" y="0"/>
                  </a:lnTo>
                  <a:lnTo>
                    <a:pt x="25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680" name="Freeform 149"/>
            <p:cNvSpPr>
              <a:spLocks/>
            </p:cNvSpPr>
            <p:nvPr/>
          </p:nvSpPr>
          <p:spPr bwMode="auto">
            <a:xfrm>
              <a:off x="1125" y="1687"/>
              <a:ext cx="52" cy="57"/>
            </a:xfrm>
            <a:custGeom>
              <a:avLst/>
              <a:gdLst>
                <a:gd name="T0" fmla="*/ 28 w 50"/>
                <a:gd name="T1" fmla="*/ 0 h 50"/>
                <a:gd name="T2" fmla="*/ 33 w 50"/>
                <a:gd name="T3" fmla="*/ 0 h 50"/>
                <a:gd name="T4" fmla="*/ 37 w 50"/>
                <a:gd name="T5" fmla="*/ 2 h 50"/>
                <a:gd name="T6" fmla="*/ 44 w 50"/>
                <a:gd name="T7" fmla="*/ 7 h 50"/>
                <a:gd name="T8" fmla="*/ 48 w 50"/>
                <a:gd name="T9" fmla="*/ 11 h 50"/>
                <a:gd name="T10" fmla="*/ 52 w 50"/>
                <a:gd name="T11" fmla="*/ 18 h 50"/>
                <a:gd name="T12" fmla="*/ 54 w 50"/>
                <a:gd name="T13" fmla="*/ 24 h 50"/>
                <a:gd name="T14" fmla="*/ 56 w 50"/>
                <a:gd name="T15" fmla="*/ 31 h 50"/>
                <a:gd name="T16" fmla="*/ 56 w 50"/>
                <a:gd name="T17" fmla="*/ 36 h 50"/>
                <a:gd name="T18" fmla="*/ 56 w 50"/>
                <a:gd name="T19" fmla="*/ 46 h 50"/>
                <a:gd name="T20" fmla="*/ 54 w 50"/>
                <a:gd name="T21" fmla="*/ 52 h 50"/>
                <a:gd name="T22" fmla="*/ 52 w 50"/>
                <a:gd name="T23" fmla="*/ 57 h 50"/>
                <a:gd name="T24" fmla="*/ 48 w 50"/>
                <a:gd name="T25" fmla="*/ 63 h 50"/>
                <a:gd name="T26" fmla="*/ 44 w 50"/>
                <a:gd name="T27" fmla="*/ 67 h 50"/>
                <a:gd name="T28" fmla="*/ 37 w 50"/>
                <a:gd name="T29" fmla="*/ 72 h 50"/>
                <a:gd name="T30" fmla="*/ 33 w 50"/>
                <a:gd name="T31" fmla="*/ 74 h 50"/>
                <a:gd name="T32" fmla="*/ 28 w 50"/>
                <a:gd name="T33" fmla="*/ 74 h 50"/>
                <a:gd name="T34" fmla="*/ 24 w 50"/>
                <a:gd name="T35" fmla="*/ 74 h 50"/>
                <a:gd name="T36" fmla="*/ 18 w 50"/>
                <a:gd name="T37" fmla="*/ 72 h 50"/>
                <a:gd name="T38" fmla="*/ 11 w 50"/>
                <a:gd name="T39" fmla="*/ 67 h 50"/>
                <a:gd name="T40" fmla="*/ 7 w 50"/>
                <a:gd name="T41" fmla="*/ 63 h 50"/>
                <a:gd name="T42" fmla="*/ 4 w 50"/>
                <a:gd name="T43" fmla="*/ 57 h 50"/>
                <a:gd name="T44" fmla="*/ 2 w 50"/>
                <a:gd name="T45" fmla="*/ 52 h 50"/>
                <a:gd name="T46" fmla="*/ 0 w 50"/>
                <a:gd name="T47" fmla="*/ 46 h 50"/>
                <a:gd name="T48" fmla="*/ 0 w 50"/>
                <a:gd name="T49" fmla="*/ 36 h 50"/>
                <a:gd name="T50" fmla="*/ 0 w 50"/>
                <a:gd name="T51" fmla="*/ 31 h 50"/>
                <a:gd name="T52" fmla="*/ 2 w 50"/>
                <a:gd name="T53" fmla="*/ 24 h 50"/>
                <a:gd name="T54" fmla="*/ 4 w 50"/>
                <a:gd name="T55" fmla="*/ 18 h 50"/>
                <a:gd name="T56" fmla="*/ 7 w 50"/>
                <a:gd name="T57" fmla="*/ 11 h 50"/>
                <a:gd name="T58" fmla="*/ 11 w 50"/>
                <a:gd name="T59" fmla="*/ 7 h 50"/>
                <a:gd name="T60" fmla="*/ 18 w 50"/>
                <a:gd name="T61" fmla="*/ 2 h 50"/>
                <a:gd name="T62" fmla="*/ 24 w 50"/>
                <a:gd name="T63" fmla="*/ 0 h 50"/>
                <a:gd name="T64" fmla="*/ 28 w 50"/>
                <a:gd name="T65" fmla="*/ 0 h 5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0"/>
                  </a:lnTo>
                  <a:lnTo>
                    <a:pt x="34" y="2"/>
                  </a:lnTo>
                  <a:lnTo>
                    <a:pt x="38" y="4"/>
                  </a:lnTo>
                  <a:lnTo>
                    <a:pt x="42" y="8"/>
                  </a:lnTo>
                  <a:lnTo>
                    <a:pt x="46" y="12"/>
                  </a:lnTo>
                  <a:lnTo>
                    <a:pt x="48" y="16"/>
                  </a:lnTo>
                  <a:lnTo>
                    <a:pt x="50" y="21"/>
                  </a:lnTo>
                  <a:lnTo>
                    <a:pt x="50" y="25"/>
                  </a:lnTo>
                  <a:lnTo>
                    <a:pt x="50" y="31"/>
                  </a:lnTo>
                  <a:lnTo>
                    <a:pt x="48" y="35"/>
                  </a:lnTo>
                  <a:lnTo>
                    <a:pt x="46" y="39"/>
                  </a:lnTo>
                  <a:lnTo>
                    <a:pt x="42" y="42"/>
                  </a:lnTo>
                  <a:lnTo>
                    <a:pt x="38" y="46"/>
                  </a:lnTo>
                  <a:lnTo>
                    <a:pt x="34" y="48"/>
                  </a:lnTo>
                  <a:lnTo>
                    <a:pt x="30" y="50"/>
                  </a:lnTo>
                  <a:lnTo>
                    <a:pt x="25" y="50"/>
                  </a:lnTo>
                  <a:lnTo>
                    <a:pt x="21" y="50"/>
                  </a:lnTo>
                  <a:lnTo>
                    <a:pt x="15" y="48"/>
                  </a:lnTo>
                  <a:lnTo>
                    <a:pt x="11" y="46"/>
                  </a:lnTo>
                  <a:lnTo>
                    <a:pt x="7" y="42"/>
                  </a:lnTo>
                  <a:lnTo>
                    <a:pt x="4" y="39"/>
                  </a:lnTo>
                  <a:lnTo>
                    <a:pt x="2" y="35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0" y="21"/>
                  </a:lnTo>
                  <a:lnTo>
                    <a:pt x="2" y="16"/>
                  </a:lnTo>
                  <a:lnTo>
                    <a:pt x="4" y="12"/>
                  </a:lnTo>
                  <a:lnTo>
                    <a:pt x="7" y="8"/>
                  </a:lnTo>
                  <a:lnTo>
                    <a:pt x="11" y="4"/>
                  </a:lnTo>
                  <a:lnTo>
                    <a:pt x="15" y="2"/>
                  </a:lnTo>
                  <a:lnTo>
                    <a:pt x="21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681" name="Freeform 150"/>
            <p:cNvSpPr>
              <a:spLocks/>
            </p:cNvSpPr>
            <p:nvPr/>
          </p:nvSpPr>
          <p:spPr bwMode="auto">
            <a:xfrm>
              <a:off x="1125" y="1687"/>
              <a:ext cx="52" cy="57"/>
            </a:xfrm>
            <a:custGeom>
              <a:avLst/>
              <a:gdLst>
                <a:gd name="T0" fmla="*/ 28 w 50"/>
                <a:gd name="T1" fmla="*/ 0 h 50"/>
                <a:gd name="T2" fmla="*/ 33 w 50"/>
                <a:gd name="T3" fmla="*/ 0 h 50"/>
                <a:gd name="T4" fmla="*/ 37 w 50"/>
                <a:gd name="T5" fmla="*/ 2 h 50"/>
                <a:gd name="T6" fmla="*/ 44 w 50"/>
                <a:gd name="T7" fmla="*/ 7 h 50"/>
                <a:gd name="T8" fmla="*/ 48 w 50"/>
                <a:gd name="T9" fmla="*/ 11 h 50"/>
                <a:gd name="T10" fmla="*/ 52 w 50"/>
                <a:gd name="T11" fmla="*/ 18 h 50"/>
                <a:gd name="T12" fmla="*/ 54 w 50"/>
                <a:gd name="T13" fmla="*/ 24 h 50"/>
                <a:gd name="T14" fmla="*/ 56 w 50"/>
                <a:gd name="T15" fmla="*/ 31 h 50"/>
                <a:gd name="T16" fmla="*/ 56 w 50"/>
                <a:gd name="T17" fmla="*/ 36 h 50"/>
                <a:gd name="T18" fmla="*/ 56 w 50"/>
                <a:gd name="T19" fmla="*/ 46 h 50"/>
                <a:gd name="T20" fmla="*/ 54 w 50"/>
                <a:gd name="T21" fmla="*/ 52 h 50"/>
                <a:gd name="T22" fmla="*/ 52 w 50"/>
                <a:gd name="T23" fmla="*/ 57 h 50"/>
                <a:gd name="T24" fmla="*/ 48 w 50"/>
                <a:gd name="T25" fmla="*/ 63 h 50"/>
                <a:gd name="T26" fmla="*/ 44 w 50"/>
                <a:gd name="T27" fmla="*/ 67 h 50"/>
                <a:gd name="T28" fmla="*/ 37 w 50"/>
                <a:gd name="T29" fmla="*/ 72 h 50"/>
                <a:gd name="T30" fmla="*/ 33 w 50"/>
                <a:gd name="T31" fmla="*/ 74 h 50"/>
                <a:gd name="T32" fmla="*/ 28 w 50"/>
                <a:gd name="T33" fmla="*/ 74 h 50"/>
                <a:gd name="T34" fmla="*/ 24 w 50"/>
                <a:gd name="T35" fmla="*/ 74 h 50"/>
                <a:gd name="T36" fmla="*/ 18 w 50"/>
                <a:gd name="T37" fmla="*/ 72 h 50"/>
                <a:gd name="T38" fmla="*/ 11 w 50"/>
                <a:gd name="T39" fmla="*/ 67 h 50"/>
                <a:gd name="T40" fmla="*/ 7 w 50"/>
                <a:gd name="T41" fmla="*/ 63 h 50"/>
                <a:gd name="T42" fmla="*/ 4 w 50"/>
                <a:gd name="T43" fmla="*/ 57 h 50"/>
                <a:gd name="T44" fmla="*/ 2 w 50"/>
                <a:gd name="T45" fmla="*/ 52 h 50"/>
                <a:gd name="T46" fmla="*/ 0 w 50"/>
                <a:gd name="T47" fmla="*/ 46 h 50"/>
                <a:gd name="T48" fmla="*/ 0 w 50"/>
                <a:gd name="T49" fmla="*/ 36 h 50"/>
                <a:gd name="T50" fmla="*/ 0 w 50"/>
                <a:gd name="T51" fmla="*/ 31 h 50"/>
                <a:gd name="T52" fmla="*/ 2 w 50"/>
                <a:gd name="T53" fmla="*/ 24 h 50"/>
                <a:gd name="T54" fmla="*/ 4 w 50"/>
                <a:gd name="T55" fmla="*/ 18 h 50"/>
                <a:gd name="T56" fmla="*/ 7 w 50"/>
                <a:gd name="T57" fmla="*/ 11 h 50"/>
                <a:gd name="T58" fmla="*/ 11 w 50"/>
                <a:gd name="T59" fmla="*/ 7 h 50"/>
                <a:gd name="T60" fmla="*/ 18 w 50"/>
                <a:gd name="T61" fmla="*/ 2 h 50"/>
                <a:gd name="T62" fmla="*/ 24 w 50"/>
                <a:gd name="T63" fmla="*/ 0 h 50"/>
                <a:gd name="T64" fmla="*/ 28 w 50"/>
                <a:gd name="T65" fmla="*/ 0 h 5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0"/>
                  </a:lnTo>
                  <a:lnTo>
                    <a:pt x="34" y="2"/>
                  </a:lnTo>
                  <a:lnTo>
                    <a:pt x="38" y="4"/>
                  </a:lnTo>
                  <a:lnTo>
                    <a:pt x="42" y="8"/>
                  </a:lnTo>
                  <a:lnTo>
                    <a:pt x="46" y="12"/>
                  </a:lnTo>
                  <a:lnTo>
                    <a:pt x="48" y="16"/>
                  </a:lnTo>
                  <a:lnTo>
                    <a:pt x="50" y="21"/>
                  </a:lnTo>
                  <a:lnTo>
                    <a:pt x="50" y="25"/>
                  </a:lnTo>
                  <a:lnTo>
                    <a:pt x="50" y="31"/>
                  </a:lnTo>
                  <a:lnTo>
                    <a:pt x="48" y="35"/>
                  </a:lnTo>
                  <a:lnTo>
                    <a:pt x="46" y="39"/>
                  </a:lnTo>
                  <a:lnTo>
                    <a:pt x="42" y="42"/>
                  </a:lnTo>
                  <a:lnTo>
                    <a:pt x="38" y="46"/>
                  </a:lnTo>
                  <a:lnTo>
                    <a:pt x="34" y="48"/>
                  </a:lnTo>
                  <a:lnTo>
                    <a:pt x="30" y="50"/>
                  </a:lnTo>
                  <a:lnTo>
                    <a:pt x="25" y="50"/>
                  </a:lnTo>
                  <a:lnTo>
                    <a:pt x="21" y="50"/>
                  </a:lnTo>
                  <a:lnTo>
                    <a:pt x="15" y="48"/>
                  </a:lnTo>
                  <a:lnTo>
                    <a:pt x="11" y="46"/>
                  </a:lnTo>
                  <a:lnTo>
                    <a:pt x="7" y="42"/>
                  </a:lnTo>
                  <a:lnTo>
                    <a:pt x="4" y="39"/>
                  </a:lnTo>
                  <a:lnTo>
                    <a:pt x="2" y="35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0" y="21"/>
                  </a:lnTo>
                  <a:lnTo>
                    <a:pt x="2" y="16"/>
                  </a:lnTo>
                  <a:lnTo>
                    <a:pt x="4" y="12"/>
                  </a:lnTo>
                  <a:lnTo>
                    <a:pt x="7" y="8"/>
                  </a:lnTo>
                  <a:lnTo>
                    <a:pt x="11" y="4"/>
                  </a:lnTo>
                  <a:lnTo>
                    <a:pt x="15" y="2"/>
                  </a:lnTo>
                  <a:lnTo>
                    <a:pt x="21" y="0"/>
                  </a:lnTo>
                  <a:lnTo>
                    <a:pt x="25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682" name="Freeform 151"/>
            <p:cNvSpPr>
              <a:spLocks/>
            </p:cNvSpPr>
            <p:nvPr/>
          </p:nvSpPr>
          <p:spPr bwMode="auto">
            <a:xfrm>
              <a:off x="994" y="1910"/>
              <a:ext cx="52" cy="56"/>
            </a:xfrm>
            <a:custGeom>
              <a:avLst/>
              <a:gdLst>
                <a:gd name="T0" fmla="*/ 28 w 50"/>
                <a:gd name="T1" fmla="*/ 0 h 50"/>
                <a:gd name="T2" fmla="*/ 32 w 50"/>
                <a:gd name="T3" fmla="*/ 0 h 50"/>
                <a:gd name="T4" fmla="*/ 38 w 50"/>
                <a:gd name="T5" fmla="*/ 2 h 50"/>
                <a:gd name="T6" fmla="*/ 44 w 50"/>
                <a:gd name="T7" fmla="*/ 4 h 50"/>
                <a:gd name="T8" fmla="*/ 48 w 50"/>
                <a:gd name="T9" fmla="*/ 11 h 50"/>
                <a:gd name="T10" fmla="*/ 50 w 50"/>
                <a:gd name="T11" fmla="*/ 17 h 50"/>
                <a:gd name="T12" fmla="*/ 54 w 50"/>
                <a:gd name="T13" fmla="*/ 21 h 50"/>
                <a:gd name="T14" fmla="*/ 54 w 50"/>
                <a:gd name="T15" fmla="*/ 30 h 50"/>
                <a:gd name="T16" fmla="*/ 56 w 50"/>
                <a:gd name="T17" fmla="*/ 35 h 50"/>
                <a:gd name="T18" fmla="*/ 54 w 50"/>
                <a:gd name="T19" fmla="*/ 44 h 50"/>
                <a:gd name="T20" fmla="*/ 54 w 50"/>
                <a:gd name="T21" fmla="*/ 49 h 50"/>
                <a:gd name="T22" fmla="*/ 50 w 50"/>
                <a:gd name="T23" fmla="*/ 54 h 50"/>
                <a:gd name="T24" fmla="*/ 48 w 50"/>
                <a:gd name="T25" fmla="*/ 59 h 50"/>
                <a:gd name="T26" fmla="*/ 44 w 50"/>
                <a:gd name="T27" fmla="*/ 65 h 50"/>
                <a:gd name="T28" fmla="*/ 38 w 50"/>
                <a:gd name="T29" fmla="*/ 67 h 50"/>
                <a:gd name="T30" fmla="*/ 32 w 50"/>
                <a:gd name="T31" fmla="*/ 71 h 50"/>
                <a:gd name="T32" fmla="*/ 28 w 50"/>
                <a:gd name="T33" fmla="*/ 71 h 50"/>
                <a:gd name="T34" fmla="*/ 22 w 50"/>
                <a:gd name="T35" fmla="*/ 71 h 50"/>
                <a:gd name="T36" fmla="*/ 18 w 50"/>
                <a:gd name="T37" fmla="*/ 67 h 50"/>
                <a:gd name="T38" fmla="*/ 10 w 50"/>
                <a:gd name="T39" fmla="*/ 65 h 50"/>
                <a:gd name="T40" fmla="*/ 8 w 50"/>
                <a:gd name="T41" fmla="*/ 59 h 50"/>
                <a:gd name="T42" fmla="*/ 4 w 50"/>
                <a:gd name="T43" fmla="*/ 54 h 50"/>
                <a:gd name="T44" fmla="*/ 2 w 50"/>
                <a:gd name="T45" fmla="*/ 49 h 50"/>
                <a:gd name="T46" fmla="*/ 0 w 50"/>
                <a:gd name="T47" fmla="*/ 44 h 50"/>
                <a:gd name="T48" fmla="*/ 0 w 50"/>
                <a:gd name="T49" fmla="*/ 35 h 50"/>
                <a:gd name="T50" fmla="*/ 0 w 50"/>
                <a:gd name="T51" fmla="*/ 30 h 50"/>
                <a:gd name="T52" fmla="*/ 2 w 50"/>
                <a:gd name="T53" fmla="*/ 21 h 50"/>
                <a:gd name="T54" fmla="*/ 4 w 50"/>
                <a:gd name="T55" fmla="*/ 17 h 50"/>
                <a:gd name="T56" fmla="*/ 8 w 50"/>
                <a:gd name="T57" fmla="*/ 11 h 50"/>
                <a:gd name="T58" fmla="*/ 10 w 50"/>
                <a:gd name="T59" fmla="*/ 4 h 50"/>
                <a:gd name="T60" fmla="*/ 18 w 50"/>
                <a:gd name="T61" fmla="*/ 2 h 50"/>
                <a:gd name="T62" fmla="*/ 22 w 50"/>
                <a:gd name="T63" fmla="*/ 0 h 50"/>
                <a:gd name="T64" fmla="*/ 28 w 50"/>
                <a:gd name="T65" fmla="*/ 0 h 5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29" y="0"/>
                  </a:lnTo>
                  <a:lnTo>
                    <a:pt x="35" y="2"/>
                  </a:lnTo>
                  <a:lnTo>
                    <a:pt x="38" y="4"/>
                  </a:lnTo>
                  <a:lnTo>
                    <a:pt x="42" y="8"/>
                  </a:lnTo>
                  <a:lnTo>
                    <a:pt x="44" y="12"/>
                  </a:lnTo>
                  <a:lnTo>
                    <a:pt x="48" y="15"/>
                  </a:lnTo>
                  <a:lnTo>
                    <a:pt x="48" y="21"/>
                  </a:lnTo>
                  <a:lnTo>
                    <a:pt x="50" y="25"/>
                  </a:lnTo>
                  <a:lnTo>
                    <a:pt x="48" y="31"/>
                  </a:lnTo>
                  <a:lnTo>
                    <a:pt x="48" y="35"/>
                  </a:lnTo>
                  <a:lnTo>
                    <a:pt x="44" y="38"/>
                  </a:lnTo>
                  <a:lnTo>
                    <a:pt x="42" y="42"/>
                  </a:lnTo>
                  <a:lnTo>
                    <a:pt x="38" y="46"/>
                  </a:lnTo>
                  <a:lnTo>
                    <a:pt x="35" y="48"/>
                  </a:lnTo>
                  <a:lnTo>
                    <a:pt x="29" y="50"/>
                  </a:lnTo>
                  <a:lnTo>
                    <a:pt x="25" y="50"/>
                  </a:lnTo>
                  <a:lnTo>
                    <a:pt x="19" y="50"/>
                  </a:lnTo>
                  <a:lnTo>
                    <a:pt x="15" y="48"/>
                  </a:lnTo>
                  <a:lnTo>
                    <a:pt x="10" y="46"/>
                  </a:lnTo>
                  <a:lnTo>
                    <a:pt x="8" y="42"/>
                  </a:lnTo>
                  <a:lnTo>
                    <a:pt x="4" y="38"/>
                  </a:lnTo>
                  <a:lnTo>
                    <a:pt x="2" y="35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0" y="21"/>
                  </a:lnTo>
                  <a:lnTo>
                    <a:pt x="2" y="15"/>
                  </a:lnTo>
                  <a:lnTo>
                    <a:pt x="4" y="12"/>
                  </a:lnTo>
                  <a:lnTo>
                    <a:pt x="8" y="8"/>
                  </a:lnTo>
                  <a:lnTo>
                    <a:pt x="10" y="4"/>
                  </a:lnTo>
                  <a:lnTo>
                    <a:pt x="15" y="2"/>
                  </a:lnTo>
                  <a:lnTo>
                    <a:pt x="19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683" name="Freeform 152"/>
            <p:cNvSpPr>
              <a:spLocks/>
            </p:cNvSpPr>
            <p:nvPr/>
          </p:nvSpPr>
          <p:spPr bwMode="auto">
            <a:xfrm>
              <a:off x="994" y="1910"/>
              <a:ext cx="52" cy="56"/>
            </a:xfrm>
            <a:custGeom>
              <a:avLst/>
              <a:gdLst>
                <a:gd name="T0" fmla="*/ 28 w 50"/>
                <a:gd name="T1" fmla="*/ 0 h 50"/>
                <a:gd name="T2" fmla="*/ 32 w 50"/>
                <a:gd name="T3" fmla="*/ 0 h 50"/>
                <a:gd name="T4" fmla="*/ 38 w 50"/>
                <a:gd name="T5" fmla="*/ 2 h 50"/>
                <a:gd name="T6" fmla="*/ 44 w 50"/>
                <a:gd name="T7" fmla="*/ 4 h 50"/>
                <a:gd name="T8" fmla="*/ 48 w 50"/>
                <a:gd name="T9" fmla="*/ 11 h 50"/>
                <a:gd name="T10" fmla="*/ 50 w 50"/>
                <a:gd name="T11" fmla="*/ 17 h 50"/>
                <a:gd name="T12" fmla="*/ 54 w 50"/>
                <a:gd name="T13" fmla="*/ 21 h 50"/>
                <a:gd name="T14" fmla="*/ 54 w 50"/>
                <a:gd name="T15" fmla="*/ 30 h 50"/>
                <a:gd name="T16" fmla="*/ 56 w 50"/>
                <a:gd name="T17" fmla="*/ 35 h 50"/>
                <a:gd name="T18" fmla="*/ 54 w 50"/>
                <a:gd name="T19" fmla="*/ 44 h 50"/>
                <a:gd name="T20" fmla="*/ 54 w 50"/>
                <a:gd name="T21" fmla="*/ 49 h 50"/>
                <a:gd name="T22" fmla="*/ 50 w 50"/>
                <a:gd name="T23" fmla="*/ 54 h 50"/>
                <a:gd name="T24" fmla="*/ 48 w 50"/>
                <a:gd name="T25" fmla="*/ 59 h 50"/>
                <a:gd name="T26" fmla="*/ 44 w 50"/>
                <a:gd name="T27" fmla="*/ 65 h 50"/>
                <a:gd name="T28" fmla="*/ 38 w 50"/>
                <a:gd name="T29" fmla="*/ 67 h 50"/>
                <a:gd name="T30" fmla="*/ 32 w 50"/>
                <a:gd name="T31" fmla="*/ 71 h 50"/>
                <a:gd name="T32" fmla="*/ 28 w 50"/>
                <a:gd name="T33" fmla="*/ 71 h 50"/>
                <a:gd name="T34" fmla="*/ 22 w 50"/>
                <a:gd name="T35" fmla="*/ 71 h 50"/>
                <a:gd name="T36" fmla="*/ 18 w 50"/>
                <a:gd name="T37" fmla="*/ 67 h 50"/>
                <a:gd name="T38" fmla="*/ 10 w 50"/>
                <a:gd name="T39" fmla="*/ 65 h 50"/>
                <a:gd name="T40" fmla="*/ 8 w 50"/>
                <a:gd name="T41" fmla="*/ 59 h 50"/>
                <a:gd name="T42" fmla="*/ 4 w 50"/>
                <a:gd name="T43" fmla="*/ 54 h 50"/>
                <a:gd name="T44" fmla="*/ 2 w 50"/>
                <a:gd name="T45" fmla="*/ 49 h 50"/>
                <a:gd name="T46" fmla="*/ 0 w 50"/>
                <a:gd name="T47" fmla="*/ 44 h 50"/>
                <a:gd name="T48" fmla="*/ 0 w 50"/>
                <a:gd name="T49" fmla="*/ 35 h 50"/>
                <a:gd name="T50" fmla="*/ 0 w 50"/>
                <a:gd name="T51" fmla="*/ 30 h 50"/>
                <a:gd name="T52" fmla="*/ 2 w 50"/>
                <a:gd name="T53" fmla="*/ 21 h 50"/>
                <a:gd name="T54" fmla="*/ 4 w 50"/>
                <a:gd name="T55" fmla="*/ 17 h 50"/>
                <a:gd name="T56" fmla="*/ 8 w 50"/>
                <a:gd name="T57" fmla="*/ 11 h 50"/>
                <a:gd name="T58" fmla="*/ 10 w 50"/>
                <a:gd name="T59" fmla="*/ 4 h 50"/>
                <a:gd name="T60" fmla="*/ 18 w 50"/>
                <a:gd name="T61" fmla="*/ 2 h 50"/>
                <a:gd name="T62" fmla="*/ 22 w 50"/>
                <a:gd name="T63" fmla="*/ 0 h 50"/>
                <a:gd name="T64" fmla="*/ 28 w 50"/>
                <a:gd name="T65" fmla="*/ 0 h 5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29" y="0"/>
                  </a:lnTo>
                  <a:lnTo>
                    <a:pt x="35" y="2"/>
                  </a:lnTo>
                  <a:lnTo>
                    <a:pt x="38" y="4"/>
                  </a:lnTo>
                  <a:lnTo>
                    <a:pt x="42" y="8"/>
                  </a:lnTo>
                  <a:lnTo>
                    <a:pt x="44" y="12"/>
                  </a:lnTo>
                  <a:lnTo>
                    <a:pt x="48" y="15"/>
                  </a:lnTo>
                  <a:lnTo>
                    <a:pt x="48" y="21"/>
                  </a:lnTo>
                  <a:lnTo>
                    <a:pt x="50" y="25"/>
                  </a:lnTo>
                  <a:lnTo>
                    <a:pt x="48" y="31"/>
                  </a:lnTo>
                  <a:lnTo>
                    <a:pt x="48" y="35"/>
                  </a:lnTo>
                  <a:lnTo>
                    <a:pt x="44" y="38"/>
                  </a:lnTo>
                  <a:lnTo>
                    <a:pt x="42" y="42"/>
                  </a:lnTo>
                  <a:lnTo>
                    <a:pt x="38" y="46"/>
                  </a:lnTo>
                  <a:lnTo>
                    <a:pt x="35" y="48"/>
                  </a:lnTo>
                  <a:lnTo>
                    <a:pt x="29" y="50"/>
                  </a:lnTo>
                  <a:lnTo>
                    <a:pt x="25" y="50"/>
                  </a:lnTo>
                  <a:lnTo>
                    <a:pt x="19" y="50"/>
                  </a:lnTo>
                  <a:lnTo>
                    <a:pt x="15" y="48"/>
                  </a:lnTo>
                  <a:lnTo>
                    <a:pt x="10" y="46"/>
                  </a:lnTo>
                  <a:lnTo>
                    <a:pt x="8" y="42"/>
                  </a:lnTo>
                  <a:lnTo>
                    <a:pt x="4" y="38"/>
                  </a:lnTo>
                  <a:lnTo>
                    <a:pt x="2" y="35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0" y="21"/>
                  </a:lnTo>
                  <a:lnTo>
                    <a:pt x="2" y="15"/>
                  </a:lnTo>
                  <a:lnTo>
                    <a:pt x="4" y="12"/>
                  </a:lnTo>
                  <a:lnTo>
                    <a:pt x="8" y="8"/>
                  </a:lnTo>
                  <a:lnTo>
                    <a:pt x="10" y="4"/>
                  </a:lnTo>
                  <a:lnTo>
                    <a:pt x="15" y="2"/>
                  </a:lnTo>
                  <a:lnTo>
                    <a:pt x="19" y="0"/>
                  </a:lnTo>
                  <a:lnTo>
                    <a:pt x="25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684" name="Freeform 153"/>
            <p:cNvSpPr>
              <a:spLocks/>
            </p:cNvSpPr>
            <p:nvPr/>
          </p:nvSpPr>
          <p:spPr bwMode="auto">
            <a:xfrm>
              <a:off x="921" y="1815"/>
              <a:ext cx="53" cy="57"/>
            </a:xfrm>
            <a:custGeom>
              <a:avLst/>
              <a:gdLst>
                <a:gd name="T0" fmla="*/ 31 w 50"/>
                <a:gd name="T1" fmla="*/ 0 h 50"/>
                <a:gd name="T2" fmla="*/ 37 w 50"/>
                <a:gd name="T3" fmla="*/ 0 h 50"/>
                <a:gd name="T4" fmla="*/ 41 w 50"/>
                <a:gd name="T5" fmla="*/ 2 h 50"/>
                <a:gd name="T6" fmla="*/ 48 w 50"/>
                <a:gd name="T7" fmla="*/ 7 h 50"/>
                <a:gd name="T8" fmla="*/ 53 w 50"/>
                <a:gd name="T9" fmla="*/ 9 h 50"/>
                <a:gd name="T10" fmla="*/ 55 w 50"/>
                <a:gd name="T11" fmla="*/ 15 h 50"/>
                <a:gd name="T12" fmla="*/ 57 w 50"/>
                <a:gd name="T13" fmla="*/ 21 h 50"/>
                <a:gd name="T14" fmla="*/ 59 w 50"/>
                <a:gd name="T15" fmla="*/ 30 h 50"/>
                <a:gd name="T16" fmla="*/ 59 w 50"/>
                <a:gd name="T17" fmla="*/ 36 h 50"/>
                <a:gd name="T18" fmla="*/ 59 w 50"/>
                <a:gd name="T19" fmla="*/ 43 h 50"/>
                <a:gd name="T20" fmla="*/ 57 w 50"/>
                <a:gd name="T21" fmla="*/ 52 h 50"/>
                <a:gd name="T22" fmla="*/ 55 w 50"/>
                <a:gd name="T23" fmla="*/ 57 h 50"/>
                <a:gd name="T24" fmla="*/ 53 w 50"/>
                <a:gd name="T25" fmla="*/ 64 h 50"/>
                <a:gd name="T26" fmla="*/ 48 w 50"/>
                <a:gd name="T27" fmla="*/ 66 h 50"/>
                <a:gd name="T28" fmla="*/ 41 w 50"/>
                <a:gd name="T29" fmla="*/ 71 h 50"/>
                <a:gd name="T30" fmla="*/ 37 w 50"/>
                <a:gd name="T31" fmla="*/ 72 h 50"/>
                <a:gd name="T32" fmla="*/ 31 w 50"/>
                <a:gd name="T33" fmla="*/ 74 h 50"/>
                <a:gd name="T34" fmla="*/ 24 w 50"/>
                <a:gd name="T35" fmla="*/ 72 h 50"/>
                <a:gd name="T36" fmla="*/ 18 w 50"/>
                <a:gd name="T37" fmla="*/ 71 h 50"/>
                <a:gd name="T38" fmla="*/ 14 w 50"/>
                <a:gd name="T39" fmla="*/ 66 h 50"/>
                <a:gd name="T40" fmla="*/ 8 w 50"/>
                <a:gd name="T41" fmla="*/ 64 h 50"/>
                <a:gd name="T42" fmla="*/ 6 w 50"/>
                <a:gd name="T43" fmla="*/ 57 h 50"/>
                <a:gd name="T44" fmla="*/ 2 w 50"/>
                <a:gd name="T45" fmla="*/ 52 h 50"/>
                <a:gd name="T46" fmla="*/ 2 w 50"/>
                <a:gd name="T47" fmla="*/ 43 h 50"/>
                <a:gd name="T48" fmla="*/ 0 w 50"/>
                <a:gd name="T49" fmla="*/ 36 h 50"/>
                <a:gd name="T50" fmla="*/ 2 w 50"/>
                <a:gd name="T51" fmla="*/ 30 h 50"/>
                <a:gd name="T52" fmla="*/ 2 w 50"/>
                <a:gd name="T53" fmla="*/ 21 h 50"/>
                <a:gd name="T54" fmla="*/ 6 w 50"/>
                <a:gd name="T55" fmla="*/ 15 h 50"/>
                <a:gd name="T56" fmla="*/ 8 w 50"/>
                <a:gd name="T57" fmla="*/ 9 h 50"/>
                <a:gd name="T58" fmla="*/ 14 w 50"/>
                <a:gd name="T59" fmla="*/ 7 h 50"/>
                <a:gd name="T60" fmla="*/ 18 w 50"/>
                <a:gd name="T61" fmla="*/ 2 h 50"/>
                <a:gd name="T62" fmla="*/ 24 w 50"/>
                <a:gd name="T63" fmla="*/ 0 h 50"/>
                <a:gd name="T64" fmla="*/ 31 w 50"/>
                <a:gd name="T65" fmla="*/ 0 h 5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0"/>
                  </a:lnTo>
                  <a:lnTo>
                    <a:pt x="35" y="2"/>
                  </a:lnTo>
                  <a:lnTo>
                    <a:pt x="40" y="4"/>
                  </a:lnTo>
                  <a:lnTo>
                    <a:pt x="44" y="6"/>
                  </a:lnTo>
                  <a:lnTo>
                    <a:pt x="46" y="10"/>
                  </a:lnTo>
                  <a:lnTo>
                    <a:pt x="48" y="14"/>
                  </a:lnTo>
                  <a:lnTo>
                    <a:pt x="50" y="20"/>
                  </a:lnTo>
                  <a:lnTo>
                    <a:pt x="50" y="25"/>
                  </a:lnTo>
                  <a:lnTo>
                    <a:pt x="50" y="29"/>
                  </a:lnTo>
                  <a:lnTo>
                    <a:pt x="48" y="35"/>
                  </a:lnTo>
                  <a:lnTo>
                    <a:pt x="46" y="39"/>
                  </a:lnTo>
                  <a:lnTo>
                    <a:pt x="44" y="43"/>
                  </a:lnTo>
                  <a:lnTo>
                    <a:pt x="40" y="45"/>
                  </a:lnTo>
                  <a:lnTo>
                    <a:pt x="35" y="47"/>
                  </a:lnTo>
                  <a:lnTo>
                    <a:pt x="31" y="48"/>
                  </a:lnTo>
                  <a:lnTo>
                    <a:pt x="25" y="50"/>
                  </a:lnTo>
                  <a:lnTo>
                    <a:pt x="21" y="48"/>
                  </a:lnTo>
                  <a:lnTo>
                    <a:pt x="15" y="47"/>
                  </a:lnTo>
                  <a:lnTo>
                    <a:pt x="11" y="45"/>
                  </a:lnTo>
                  <a:lnTo>
                    <a:pt x="8" y="43"/>
                  </a:lnTo>
                  <a:lnTo>
                    <a:pt x="6" y="39"/>
                  </a:lnTo>
                  <a:lnTo>
                    <a:pt x="2" y="35"/>
                  </a:lnTo>
                  <a:lnTo>
                    <a:pt x="2" y="29"/>
                  </a:lnTo>
                  <a:lnTo>
                    <a:pt x="0" y="25"/>
                  </a:lnTo>
                  <a:lnTo>
                    <a:pt x="2" y="20"/>
                  </a:lnTo>
                  <a:lnTo>
                    <a:pt x="2" y="14"/>
                  </a:lnTo>
                  <a:lnTo>
                    <a:pt x="6" y="10"/>
                  </a:lnTo>
                  <a:lnTo>
                    <a:pt x="8" y="6"/>
                  </a:lnTo>
                  <a:lnTo>
                    <a:pt x="11" y="4"/>
                  </a:lnTo>
                  <a:lnTo>
                    <a:pt x="15" y="2"/>
                  </a:lnTo>
                  <a:lnTo>
                    <a:pt x="21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685" name="Freeform 154"/>
            <p:cNvSpPr>
              <a:spLocks/>
            </p:cNvSpPr>
            <p:nvPr/>
          </p:nvSpPr>
          <p:spPr bwMode="auto">
            <a:xfrm>
              <a:off x="921" y="1815"/>
              <a:ext cx="53" cy="57"/>
            </a:xfrm>
            <a:custGeom>
              <a:avLst/>
              <a:gdLst>
                <a:gd name="T0" fmla="*/ 31 w 50"/>
                <a:gd name="T1" fmla="*/ 0 h 50"/>
                <a:gd name="T2" fmla="*/ 37 w 50"/>
                <a:gd name="T3" fmla="*/ 0 h 50"/>
                <a:gd name="T4" fmla="*/ 41 w 50"/>
                <a:gd name="T5" fmla="*/ 2 h 50"/>
                <a:gd name="T6" fmla="*/ 48 w 50"/>
                <a:gd name="T7" fmla="*/ 7 h 50"/>
                <a:gd name="T8" fmla="*/ 53 w 50"/>
                <a:gd name="T9" fmla="*/ 9 h 50"/>
                <a:gd name="T10" fmla="*/ 55 w 50"/>
                <a:gd name="T11" fmla="*/ 15 h 50"/>
                <a:gd name="T12" fmla="*/ 57 w 50"/>
                <a:gd name="T13" fmla="*/ 21 h 50"/>
                <a:gd name="T14" fmla="*/ 59 w 50"/>
                <a:gd name="T15" fmla="*/ 30 h 50"/>
                <a:gd name="T16" fmla="*/ 59 w 50"/>
                <a:gd name="T17" fmla="*/ 36 h 50"/>
                <a:gd name="T18" fmla="*/ 59 w 50"/>
                <a:gd name="T19" fmla="*/ 43 h 50"/>
                <a:gd name="T20" fmla="*/ 57 w 50"/>
                <a:gd name="T21" fmla="*/ 52 h 50"/>
                <a:gd name="T22" fmla="*/ 55 w 50"/>
                <a:gd name="T23" fmla="*/ 57 h 50"/>
                <a:gd name="T24" fmla="*/ 53 w 50"/>
                <a:gd name="T25" fmla="*/ 64 h 50"/>
                <a:gd name="T26" fmla="*/ 48 w 50"/>
                <a:gd name="T27" fmla="*/ 66 h 50"/>
                <a:gd name="T28" fmla="*/ 41 w 50"/>
                <a:gd name="T29" fmla="*/ 71 h 50"/>
                <a:gd name="T30" fmla="*/ 37 w 50"/>
                <a:gd name="T31" fmla="*/ 72 h 50"/>
                <a:gd name="T32" fmla="*/ 31 w 50"/>
                <a:gd name="T33" fmla="*/ 74 h 50"/>
                <a:gd name="T34" fmla="*/ 24 w 50"/>
                <a:gd name="T35" fmla="*/ 72 h 50"/>
                <a:gd name="T36" fmla="*/ 18 w 50"/>
                <a:gd name="T37" fmla="*/ 71 h 50"/>
                <a:gd name="T38" fmla="*/ 14 w 50"/>
                <a:gd name="T39" fmla="*/ 66 h 50"/>
                <a:gd name="T40" fmla="*/ 8 w 50"/>
                <a:gd name="T41" fmla="*/ 64 h 50"/>
                <a:gd name="T42" fmla="*/ 6 w 50"/>
                <a:gd name="T43" fmla="*/ 57 h 50"/>
                <a:gd name="T44" fmla="*/ 2 w 50"/>
                <a:gd name="T45" fmla="*/ 52 h 50"/>
                <a:gd name="T46" fmla="*/ 2 w 50"/>
                <a:gd name="T47" fmla="*/ 43 h 50"/>
                <a:gd name="T48" fmla="*/ 0 w 50"/>
                <a:gd name="T49" fmla="*/ 36 h 50"/>
                <a:gd name="T50" fmla="*/ 2 w 50"/>
                <a:gd name="T51" fmla="*/ 30 h 50"/>
                <a:gd name="T52" fmla="*/ 2 w 50"/>
                <a:gd name="T53" fmla="*/ 21 h 50"/>
                <a:gd name="T54" fmla="*/ 6 w 50"/>
                <a:gd name="T55" fmla="*/ 15 h 50"/>
                <a:gd name="T56" fmla="*/ 8 w 50"/>
                <a:gd name="T57" fmla="*/ 9 h 50"/>
                <a:gd name="T58" fmla="*/ 14 w 50"/>
                <a:gd name="T59" fmla="*/ 7 h 50"/>
                <a:gd name="T60" fmla="*/ 18 w 50"/>
                <a:gd name="T61" fmla="*/ 2 h 50"/>
                <a:gd name="T62" fmla="*/ 24 w 50"/>
                <a:gd name="T63" fmla="*/ 0 h 50"/>
                <a:gd name="T64" fmla="*/ 31 w 50"/>
                <a:gd name="T65" fmla="*/ 0 h 5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0"/>
                  </a:lnTo>
                  <a:lnTo>
                    <a:pt x="35" y="2"/>
                  </a:lnTo>
                  <a:lnTo>
                    <a:pt x="40" y="4"/>
                  </a:lnTo>
                  <a:lnTo>
                    <a:pt x="44" y="6"/>
                  </a:lnTo>
                  <a:lnTo>
                    <a:pt x="46" y="10"/>
                  </a:lnTo>
                  <a:lnTo>
                    <a:pt x="48" y="14"/>
                  </a:lnTo>
                  <a:lnTo>
                    <a:pt x="50" y="20"/>
                  </a:lnTo>
                  <a:lnTo>
                    <a:pt x="50" y="25"/>
                  </a:lnTo>
                  <a:lnTo>
                    <a:pt x="50" y="29"/>
                  </a:lnTo>
                  <a:lnTo>
                    <a:pt x="48" y="35"/>
                  </a:lnTo>
                  <a:lnTo>
                    <a:pt x="46" y="39"/>
                  </a:lnTo>
                  <a:lnTo>
                    <a:pt x="44" y="43"/>
                  </a:lnTo>
                  <a:lnTo>
                    <a:pt x="40" y="45"/>
                  </a:lnTo>
                  <a:lnTo>
                    <a:pt x="35" y="47"/>
                  </a:lnTo>
                  <a:lnTo>
                    <a:pt x="31" y="48"/>
                  </a:lnTo>
                  <a:lnTo>
                    <a:pt x="25" y="50"/>
                  </a:lnTo>
                  <a:lnTo>
                    <a:pt x="21" y="48"/>
                  </a:lnTo>
                  <a:lnTo>
                    <a:pt x="15" y="47"/>
                  </a:lnTo>
                  <a:lnTo>
                    <a:pt x="11" y="45"/>
                  </a:lnTo>
                  <a:lnTo>
                    <a:pt x="8" y="43"/>
                  </a:lnTo>
                  <a:lnTo>
                    <a:pt x="6" y="39"/>
                  </a:lnTo>
                  <a:lnTo>
                    <a:pt x="2" y="35"/>
                  </a:lnTo>
                  <a:lnTo>
                    <a:pt x="2" y="29"/>
                  </a:lnTo>
                  <a:lnTo>
                    <a:pt x="0" y="25"/>
                  </a:lnTo>
                  <a:lnTo>
                    <a:pt x="2" y="20"/>
                  </a:lnTo>
                  <a:lnTo>
                    <a:pt x="2" y="14"/>
                  </a:lnTo>
                  <a:lnTo>
                    <a:pt x="6" y="10"/>
                  </a:lnTo>
                  <a:lnTo>
                    <a:pt x="8" y="6"/>
                  </a:lnTo>
                  <a:lnTo>
                    <a:pt x="11" y="4"/>
                  </a:lnTo>
                  <a:lnTo>
                    <a:pt x="15" y="2"/>
                  </a:lnTo>
                  <a:lnTo>
                    <a:pt x="21" y="0"/>
                  </a:lnTo>
                  <a:lnTo>
                    <a:pt x="25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686" name="Freeform 155"/>
            <p:cNvSpPr>
              <a:spLocks/>
            </p:cNvSpPr>
            <p:nvPr/>
          </p:nvSpPr>
          <p:spPr bwMode="auto">
            <a:xfrm>
              <a:off x="893" y="1916"/>
              <a:ext cx="53" cy="57"/>
            </a:xfrm>
            <a:custGeom>
              <a:avLst/>
              <a:gdLst>
                <a:gd name="T0" fmla="*/ 31 w 50"/>
                <a:gd name="T1" fmla="*/ 0 h 50"/>
                <a:gd name="T2" fmla="*/ 37 w 50"/>
                <a:gd name="T3" fmla="*/ 0 h 50"/>
                <a:gd name="T4" fmla="*/ 41 w 50"/>
                <a:gd name="T5" fmla="*/ 2 h 50"/>
                <a:gd name="T6" fmla="*/ 45 w 50"/>
                <a:gd name="T7" fmla="*/ 7 h 50"/>
                <a:gd name="T8" fmla="*/ 51 w 50"/>
                <a:gd name="T9" fmla="*/ 10 h 50"/>
                <a:gd name="T10" fmla="*/ 55 w 50"/>
                <a:gd name="T11" fmla="*/ 17 h 50"/>
                <a:gd name="T12" fmla="*/ 57 w 50"/>
                <a:gd name="T13" fmla="*/ 22 h 50"/>
                <a:gd name="T14" fmla="*/ 59 w 50"/>
                <a:gd name="T15" fmla="*/ 31 h 50"/>
                <a:gd name="T16" fmla="*/ 59 w 50"/>
                <a:gd name="T17" fmla="*/ 36 h 50"/>
                <a:gd name="T18" fmla="*/ 59 w 50"/>
                <a:gd name="T19" fmla="*/ 44 h 50"/>
                <a:gd name="T20" fmla="*/ 57 w 50"/>
                <a:gd name="T21" fmla="*/ 50 h 50"/>
                <a:gd name="T22" fmla="*/ 55 w 50"/>
                <a:gd name="T23" fmla="*/ 56 h 50"/>
                <a:gd name="T24" fmla="*/ 51 w 50"/>
                <a:gd name="T25" fmla="*/ 63 h 50"/>
                <a:gd name="T26" fmla="*/ 45 w 50"/>
                <a:gd name="T27" fmla="*/ 67 h 50"/>
                <a:gd name="T28" fmla="*/ 41 w 50"/>
                <a:gd name="T29" fmla="*/ 72 h 50"/>
                <a:gd name="T30" fmla="*/ 37 w 50"/>
                <a:gd name="T31" fmla="*/ 74 h 50"/>
                <a:gd name="T32" fmla="*/ 31 w 50"/>
                <a:gd name="T33" fmla="*/ 74 h 50"/>
                <a:gd name="T34" fmla="*/ 22 w 50"/>
                <a:gd name="T35" fmla="*/ 74 h 50"/>
                <a:gd name="T36" fmla="*/ 18 w 50"/>
                <a:gd name="T37" fmla="*/ 72 h 50"/>
                <a:gd name="T38" fmla="*/ 15 w 50"/>
                <a:gd name="T39" fmla="*/ 67 h 50"/>
                <a:gd name="T40" fmla="*/ 8 w 50"/>
                <a:gd name="T41" fmla="*/ 63 h 50"/>
                <a:gd name="T42" fmla="*/ 4 w 50"/>
                <a:gd name="T43" fmla="*/ 56 h 50"/>
                <a:gd name="T44" fmla="*/ 2 w 50"/>
                <a:gd name="T45" fmla="*/ 50 h 50"/>
                <a:gd name="T46" fmla="*/ 0 w 50"/>
                <a:gd name="T47" fmla="*/ 44 h 50"/>
                <a:gd name="T48" fmla="*/ 0 w 50"/>
                <a:gd name="T49" fmla="*/ 36 h 50"/>
                <a:gd name="T50" fmla="*/ 0 w 50"/>
                <a:gd name="T51" fmla="*/ 31 h 50"/>
                <a:gd name="T52" fmla="*/ 2 w 50"/>
                <a:gd name="T53" fmla="*/ 22 h 50"/>
                <a:gd name="T54" fmla="*/ 4 w 50"/>
                <a:gd name="T55" fmla="*/ 17 h 50"/>
                <a:gd name="T56" fmla="*/ 8 w 50"/>
                <a:gd name="T57" fmla="*/ 10 h 50"/>
                <a:gd name="T58" fmla="*/ 15 w 50"/>
                <a:gd name="T59" fmla="*/ 7 h 50"/>
                <a:gd name="T60" fmla="*/ 18 w 50"/>
                <a:gd name="T61" fmla="*/ 2 h 50"/>
                <a:gd name="T62" fmla="*/ 22 w 50"/>
                <a:gd name="T63" fmla="*/ 0 h 50"/>
                <a:gd name="T64" fmla="*/ 31 w 50"/>
                <a:gd name="T65" fmla="*/ 0 h 5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0"/>
                  </a:lnTo>
                  <a:lnTo>
                    <a:pt x="35" y="2"/>
                  </a:lnTo>
                  <a:lnTo>
                    <a:pt x="38" y="4"/>
                  </a:lnTo>
                  <a:lnTo>
                    <a:pt x="42" y="7"/>
                  </a:lnTo>
                  <a:lnTo>
                    <a:pt x="46" y="11"/>
                  </a:lnTo>
                  <a:lnTo>
                    <a:pt x="48" y="15"/>
                  </a:lnTo>
                  <a:lnTo>
                    <a:pt x="50" y="21"/>
                  </a:lnTo>
                  <a:lnTo>
                    <a:pt x="50" y="25"/>
                  </a:lnTo>
                  <a:lnTo>
                    <a:pt x="50" y="30"/>
                  </a:lnTo>
                  <a:lnTo>
                    <a:pt x="48" y="34"/>
                  </a:lnTo>
                  <a:lnTo>
                    <a:pt x="46" y="38"/>
                  </a:lnTo>
                  <a:lnTo>
                    <a:pt x="42" y="42"/>
                  </a:lnTo>
                  <a:lnTo>
                    <a:pt x="38" y="46"/>
                  </a:lnTo>
                  <a:lnTo>
                    <a:pt x="35" y="48"/>
                  </a:lnTo>
                  <a:lnTo>
                    <a:pt x="31" y="50"/>
                  </a:lnTo>
                  <a:lnTo>
                    <a:pt x="25" y="50"/>
                  </a:lnTo>
                  <a:lnTo>
                    <a:pt x="19" y="50"/>
                  </a:lnTo>
                  <a:lnTo>
                    <a:pt x="15" y="48"/>
                  </a:lnTo>
                  <a:lnTo>
                    <a:pt x="12" y="46"/>
                  </a:lnTo>
                  <a:lnTo>
                    <a:pt x="8" y="42"/>
                  </a:lnTo>
                  <a:lnTo>
                    <a:pt x="4" y="38"/>
                  </a:lnTo>
                  <a:lnTo>
                    <a:pt x="2" y="34"/>
                  </a:lnTo>
                  <a:lnTo>
                    <a:pt x="0" y="30"/>
                  </a:lnTo>
                  <a:lnTo>
                    <a:pt x="0" y="25"/>
                  </a:lnTo>
                  <a:lnTo>
                    <a:pt x="0" y="21"/>
                  </a:lnTo>
                  <a:lnTo>
                    <a:pt x="2" y="15"/>
                  </a:lnTo>
                  <a:lnTo>
                    <a:pt x="4" y="11"/>
                  </a:lnTo>
                  <a:lnTo>
                    <a:pt x="8" y="7"/>
                  </a:lnTo>
                  <a:lnTo>
                    <a:pt x="12" y="4"/>
                  </a:lnTo>
                  <a:lnTo>
                    <a:pt x="15" y="2"/>
                  </a:lnTo>
                  <a:lnTo>
                    <a:pt x="19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687" name="Freeform 156"/>
            <p:cNvSpPr>
              <a:spLocks/>
            </p:cNvSpPr>
            <p:nvPr/>
          </p:nvSpPr>
          <p:spPr bwMode="auto">
            <a:xfrm>
              <a:off x="893" y="1916"/>
              <a:ext cx="53" cy="57"/>
            </a:xfrm>
            <a:custGeom>
              <a:avLst/>
              <a:gdLst>
                <a:gd name="T0" fmla="*/ 31 w 50"/>
                <a:gd name="T1" fmla="*/ 0 h 50"/>
                <a:gd name="T2" fmla="*/ 37 w 50"/>
                <a:gd name="T3" fmla="*/ 0 h 50"/>
                <a:gd name="T4" fmla="*/ 41 w 50"/>
                <a:gd name="T5" fmla="*/ 2 h 50"/>
                <a:gd name="T6" fmla="*/ 45 w 50"/>
                <a:gd name="T7" fmla="*/ 7 h 50"/>
                <a:gd name="T8" fmla="*/ 51 w 50"/>
                <a:gd name="T9" fmla="*/ 10 h 50"/>
                <a:gd name="T10" fmla="*/ 55 w 50"/>
                <a:gd name="T11" fmla="*/ 17 h 50"/>
                <a:gd name="T12" fmla="*/ 57 w 50"/>
                <a:gd name="T13" fmla="*/ 22 h 50"/>
                <a:gd name="T14" fmla="*/ 59 w 50"/>
                <a:gd name="T15" fmla="*/ 31 h 50"/>
                <a:gd name="T16" fmla="*/ 59 w 50"/>
                <a:gd name="T17" fmla="*/ 36 h 50"/>
                <a:gd name="T18" fmla="*/ 59 w 50"/>
                <a:gd name="T19" fmla="*/ 44 h 50"/>
                <a:gd name="T20" fmla="*/ 57 w 50"/>
                <a:gd name="T21" fmla="*/ 50 h 50"/>
                <a:gd name="T22" fmla="*/ 55 w 50"/>
                <a:gd name="T23" fmla="*/ 56 h 50"/>
                <a:gd name="T24" fmla="*/ 51 w 50"/>
                <a:gd name="T25" fmla="*/ 63 h 50"/>
                <a:gd name="T26" fmla="*/ 45 w 50"/>
                <a:gd name="T27" fmla="*/ 67 h 50"/>
                <a:gd name="T28" fmla="*/ 41 w 50"/>
                <a:gd name="T29" fmla="*/ 72 h 50"/>
                <a:gd name="T30" fmla="*/ 37 w 50"/>
                <a:gd name="T31" fmla="*/ 74 h 50"/>
                <a:gd name="T32" fmla="*/ 31 w 50"/>
                <a:gd name="T33" fmla="*/ 74 h 50"/>
                <a:gd name="T34" fmla="*/ 22 w 50"/>
                <a:gd name="T35" fmla="*/ 74 h 50"/>
                <a:gd name="T36" fmla="*/ 18 w 50"/>
                <a:gd name="T37" fmla="*/ 72 h 50"/>
                <a:gd name="T38" fmla="*/ 15 w 50"/>
                <a:gd name="T39" fmla="*/ 67 h 50"/>
                <a:gd name="T40" fmla="*/ 8 w 50"/>
                <a:gd name="T41" fmla="*/ 63 h 50"/>
                <a:gd name="T42" fmla="*/ 4 w 50"/>
                <a:gd name="T43" fmla="*/ 56 h 50"/>
                <a:gd name="T44" fmla="*/ 2 w 50"/>
                <a:gd name="T45" fmla="*/ 50 h 50"/>
                <a:gd name="T46" fmla="*/ 0 w 50"/>
                <a:gd name="T47" fmla="*/ 44 h 50"/>
                <a:gd name="T48" fmla="*/ 0 w 50"/>
                <a:gd name="T49" fmla="*/ 36 h 50"/>
                <a:gd name="T50" fmla="*/ 0 w 50"/>
                <a:gd name="T51" fmla="*/ 31 h 50"/>
                <a:gd name="T52" fmla="*/ 2 w 50"/>
                <a:gd name="T53" fmla="*/ 22 h 50"/>
                <a:gd name="T54" fmla="*/ 4 w 50"/>
                <a:gd name="T55" fmla="*/ 17 h 50"/>
                <a:gd name="T56" fmla="*/ 8 w 50"/>
                <a:gd name="T57" fmla="*/ 10 h 50"/>
                <a:gd name="T58" fmla="*/ 15 w 50"/>
                <a:gd name="T59" fmla="*/ 7 h 50"/>
                <a:gd name="T60" fmla="*/ 18 w 50"/>
                <a:gd name="T61" fmla="*/ 2 h 50"/>
                <a:gd name="T62" fmla="*/ 22 w 50"/>
                <a:gd name="T63" fmla="*/ 0 h 50"/>
                <a:gd name="T64" fmla="*/ 31 w 50"/>
                <a:gd name="T65" fmla="*/ 0 h 5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0"/>
                  </a:lnTo>
                  <a:lnTo>
                    <a:pt x="35" y="2"/>
                  </a:lnTo>
                  <a:lnTo>
                    <a:pt x="38" y="4"/>
                  </a:lnTo>
                  <a:lnTo>
                    <a:pt x="42" y="7"/>
                  </a:lnTo>
                  <a:lnTo>
                    <a:pt x="46" y="11"/>
                  </a:lnTo>
                  <a:lnTo>
                    <a:pt x="48" y="15"/>
                  </a:lnTo>
                  <a:lnTo>
                    <a:pt x="50" y="21"/>
                  </a:lnTo>
                  <a:lnTo>
                    <a:pt x="50" y="25"/>
                  </a:lnTo>
                  <a:lnTo>
                    <a:pt x="50" y="30"/>
                  </a:lnTo>
                  <a:lnTo>
                    <a:pt x="48" y="34"/>
                  </a:lnTo>
                  <a:lnTo>
                    <a:pt x="46" y="38"/>
                  </a:lnTo>
                  <a:lnTo>
                    <a:pt x="42" y="42"/>
                  </a:lnTo>
                  <a:lnTo>
                    <a:pt x="38" y="46"/>
                  </a:lnTo>
                  <a:lnTo>
                    <a:pt x="35" y="48"/>
                  </a:lnTo>
                  <a:lnTo>
                    <a:pt x="31" y="50"/>
                  </a:lnTo>
                  <a:lnTo>
                    <a:pt x="25" y="50"/>
                  </a:lnTo>
                  <a:lnTo>
                    <a:pt x="19" y="50"/>
                  </a:lnTo>
                  <a:lnTo>
                    <a:pt x="15" y="48"/>
                  </a:lnTo>
                  <a:lnTo>
                    <a:pt x="12" y="46"/>
                  </a:lnTo>
                  <a:lnTo>
                    <a:pt x="8" y="42"/>
                  </a:lnTo>
                  <a:lnTo>
                    <a:pt x="4" y="38"/>
                  </a:lnTo>
                  <a:lnTo>
                    <a:pt x="2" y="34"/>
                  </a:lnTo>
                  <a:lnTo>
                    <a:pt x="0" y="30"/>
                  </a:lnTo>
                  <a:lnTo>
                    <a:pt x="0" y="25"/>
                  </a:lnTo>
                  <a:lnTo>
                    <a:pt x="0" y="21"/>
                  </a:lnTo>
                  <a:lnTo>
                    <a:pt x="2" y="15"/>
                  </a:lnTo>
                  <a:lnTo>
                    <a:pt x="4" y="11"/>
                  </a:lnTo>
                  <a:lnTo>
                    <a:pt x="8" y="7"/>
                  </a:lnTo>
                  <a:lnTo>
                    <a:pt x="12" y="4"/>
                  </a:lnTo>
                  <a:lnTo>
                    <a:pt x="15" y="2"/>
                  </a:lnTo>
                  <a:lnTo>
                    <a:pt x="19" y="0"/>
                  </a:lnTo>
                  <a:lnTo>
                    <a:pt x="25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688" name="Freeform 157"/>
            <p:cNvSpPr>
              <a:spLocks/>
            </p:cNvSpPr>
            <p:nvPr/>
          </p:nvSpPr>
          <p:spPr bwMode="auto">
            <a:xfrm>
              <a:off x="1300" y="1707"/>
              <a:ext cx="52" cy="56"/>
            </a:xfrm>
            <a:custGeom>
              <a:avLst/>
              <a:gdLst>
                <a:gd name="T0" fmla="*/ 28 w 50"/>
                <a:gd name="T1" fmla="*/ 0 h 49"/>
                <a:gd name="T2" fmla="*/ 33 w 50"/>
                <a:gd name="T3" fmla="*/ 0 h 49"/>
                <a:gd name="T4" fmla="*/ 37 w 50"/>
                <a:gd name="T5" fmla="*/ 1 h 49"/>
                <a:gd name="T6" fmla="*/ 46 w 50"/>
                <a:gd name="T7" fmla="*/ 3 h 49"/>
                <a:gd name="T8" fmla="*/ 50 w 50"/>
                <a:gd name="T9" fmla="*/ 10 h 49"/>
                <a:gd name="T10" fmla="*/ 52 w 50"/>
                <a:gd name="T11" fmla="*/ 17 h 49"/>
                <a:gd name="T12" fmla="*/ 54 w 50"/>
                <a:gd name="T13" fmla="*/ 22 h 49"/>
                <a:gd name="T14" fmla="*/ 56 w 50"/>
                <a:gd name="T15" fmla="*/ 29 h 49"/>
                <a:gd name="T16" fmla="*/ 56 w 50"/>
                <a:gd name="T17" fmla="*/ 35 h 49"/>
                <a:gd name="T18" fmla="*/ 56 w 50"/>
                <a:gd name="T19" fmla="*/ 45 h 49"/>
                <a:gd name="T20" fmla="*/ 54 w 50"/>
                <a:gd name="T21" fmla="*/ 51 h 49"/>
                <a:gd name="T22" fmla="*/ 52 w 50"/>
                <a:gd name="T23" fmla="*/ 56 h 49"/>
                <a:gd name="T24" fmla="*/ 50 w 50"/>
                <a:gd name="T25" fmla="*/ 63 h 49"/>
                <a:gd name="T26" fmla="*/ 46 w 50"/>
                <a:gd name="T27" fmla="*/ 70 h 49"/>
                <a:gd name="T28" fmla="*/ 37 w 50"/>
                <a:gd name="T29" fmla="*/ 71 h 49"/>
                <a:gd name="T30" fmla="*/ 33 w 50"/>
                <a:gd name="T31" fmla="*/ 73 h 49"/>
                <a:gd name="T32" fmla="*/ 28 w 50"/>
                <a:gd name="T33" fmla="*/ 73 h 49"/>
                <a:gd name="T34" fmla="*/ 24 w 50"/>
                <a:gd name="T35" fmla="*/ 73 h 49"/>
                <a:gd name="T36" fmla="*/ 18 w 50"/>
                <a:gd name="T37" fmla="*/ 71 h 49"/>
                <a:gd name="T38" fmla="*/ 11 w 50"/>
                <a:gd name="T39" fmla="*/ 70 h 49"/>
                <a:gd name="T40" fmla="*/ 7 w 50"/>
                <a:gd name="T41" fmla="*/ 63 h 49"/>
                <a:gd name="T42" fmla="*/ 5 w 50"/>
                <a:gd name="T43" fmla="*/ 56 h 49"/>
                <a:gd name="T44" fmla="*/ 2 w 50"/>
                <a:gd name="T45" fmla="*/ 51 h 49"/>
                <a:gd name="T46" fmla="*/ 2 w 50"/>
                <a:gd name="T47" fmla="*/ 45 h 49"/>
                <a:gd name="T48" fmla="*/ 0 w 50"/>
                <a:gd name="T49" fmla="*/ 35 h 49"/>
                <a:gd name="T50" fmla="*/ 2 w 50"/>
                <a:gd name="T51" fmla="*/ 29 h 49"/>
                <a:gd name="T52" fmla="*/ 2 w 50"/>
                <a:gd name="T53" fmla="*/ 22 h 49"/>
                <a:gd name="T54" fmla="*/ 5 w 50"/>
                <a:gd name="T55" fmla="*/ 17 h 49"/>
                <a:gd name="T56" fmla="*/ 7 w 50"/>
                <a:gd name="T57" fmla="*/ 10 h 49"/>
                <a:gd name="T58" fmla="*/ 11 w 50"/>
                <a:gd name="T59" fmla="*/ 3 h 49"/>
                <a:gd name="T60" fmla="*/ 18 w 50"/>
                <a:gd name="T61" fmla="*/ 1 h 49"/>
                <a:gd name="T62" fmla="*/ 24 w 50"/>
                <a:gd name="T63" fmla="*/ 0 h 49"/>
                <a:gd name="T64" fmla="*/ 28 w 50"/>
                <a:gd name="T65" fmla="*/ 0 h 4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0" y="0"/>
                  </a:lnTo>
                  <a:lnTo>
                    <a:pt x="34" y="1"/>
                  </a:lnTo>
                  <a:lnTo>
                    <a:pt x="40" y="3"/>
                  </a:lnTo>
                  <a:lnTo>
                    <a:pt x="44" y="7"/>
                  </a:lnTo>
                  <a:lnTo>
                    <a:pt x="46" y="11"/>
                  </a:lnTo>
                  <a:lnTo>
                    <a:pt x="48" y="15"/>
                  </a:lnTo>
                  <a:lnTo>
                    <a:pt x="50" y="19"/>
                  </a:lnTo>
                  <a:lnTo>
                    <a:pt x="50" y="24"/>
                  </a:lnTo>
                  <a:lnTo>
                    <a:pt x="50" y="30"/>
                  </a:lnTo>
                  <a:lnTo>
                    <a:pt x="48" y="34"/>
                  </a:lnTo>
                  <a:lnTo>
                    <a:pt x="46" y="38"/>
                  </a:lnTo>
                  <a:lnTo>
                    <a:pt x="44" y="42"/>
                  </a:lnTo>
                  <a:lnTo>
                    <a:pt x="40" y="46"/>
                  </a:lnTo>
                  <a:lnTo>
                    <a:pt x="34" y="47"/>
                  </a:lnTo>
                  <a:lnTo>
                    <a:pt x="30" y="49"/>
                  </a:lnTo>
                  <a:lnTo>
                    <a:pt x="25" y="49"/>
                  </a:lnTo>
                  <a:lnTo>
                    <a:pt x="21" y="49"/>
                  </a:lnTo>
                  <a:lnTo>
                    <a:pt x="15" y="47"/>
                  </a:lnTo>
                  <a:lnTo>
                    <a:pt x="11" y="46"/>
                  </a:lnTo>
                  <a:lnTo>
                    <a:pt x="7" y="42"/>
                  </a:lnTo>
                  <a:lnTo>
                    <a:pt x="5" y="38"/>
                  </a:lnTo>
                  <a:lnTo>
                    <a:pt x="2" y="34"/>
                  </a:lnTo>
                  <a:lnTo>
                    <a:pt x="2" y="30"/>
                  </a:lnTo>
                  <a:lnTo>
                    <a:pt x="0" y="24"/>
                  </a:lnTo>
                  <a:lnTo>
                    <a:pt x="2" y="19"/>
                  </a:lnTo>
                  <a:lnTo>
                    <a:pt x="2" y="15"/>
                  </a:lnTo>
                  <a:lnTo>
                    <a:pt x="5" y="11"/>
                  </a:lnTo>
                  <a:lnTo>
                    <a:pt x="7" y="7"/>
                  </a:lnTo>
                  <a:lnTo>
                    <a:pt x="11" y="3"/>
                  </a:lnTo>
                  <a:lnTo>
                    <a:pt x="15" y="1"/>
                  </a:lnTo>
                  <a:lnTo>
                    <a:pt x="21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689" name="Freeform 158"/>
            <p:cNvSpPr>
              <a:spLocks/>
            </p:cNvSpPr>
            <p:nvPr/>
          </p:nvSpPr>
          <p:spPr bwMode="auto">
            <a:xfrm>
              <a:off x="1300" y="1707"/>
              <a:ext cx="52" cy="56"/>
            </a:xfrm>
            <a:custGeom>
              <a:avLst/>
              <a:gdLst>
                <a:gd name="T0" fmla="*/ 28 w 50"/>
                <a:gd name="T1" fmla="*/ 0 h 49"/>
                <a:gd name="T2" fmla="*/ 33 w 50"/>
                <a:gd name="T3" fmla="*/ 0 h 49"/>
                <a:gd name="T4" fmla="*/ 37 w 50"/>
                <a:gd name="T5" fmla="*/ 1 h 49"/>
                <a:gd name="T6" fmla="*/ 46 w 50"/>
                <a:gd name="T7" fmla="*/ 3 h 49"/>
                <a:gd name="T8" fmla="*/ 50 w 50"/>
                <a:gd name="T9" fmla="*/ 10 h 49"/>
                <a:gd name="T10" fmla="*/ 52 w 50"/>
                <a:gd name="T11" fmla="*/ 17 h 49"/>
                <a:gd name="T12" fmla="*/ 54 w 50"/>
                <a:gd name="T13" fmla="*/ 22 h 49"/>
                <a:gd name="T14" fmla="*/ 56 w 50"/>
                <a:gd name="T15" fmla="*/ 29 h 49"/>
                <a:gd name="T16" fmla="*/ 56 w 50"/>
                <a:gd name="T17" fmla="*/ 35 h 49"/>
                <a:gd name="T18" fmla="*/ 56 w 50"/>
                <a:gd name="T19" fmla="*/ 45 h 49"/>
                <a:gd name="T20" fmla="*/ 54 w 50"/>
                <a:gd name="T21" fmla="*/ 51 h 49"/>
                <a:gd name="T22" fmla="*/ 52 w 50"/>
                <a:gd name="T23" fmla="*/ 56 h 49"/>
                <a:gd name="T24" fmla="*/ 50 w 50"/>
                <a:gd name="T25" fmla="*/ 63 h 49"/>
                <a:gd name="T26" fmla="*/ 46 w 50"/>
                <a:gd name="T27" fmla="*/ 70 h 49"/>
                <a:gd name="T28" fmla="*/ 37 w 50"/>
                <a:gd name="T29" fmla="*/ 71 h 49"/>
                <a:gd name="T30" fmla="*/ 33 w 50"/>
                <a:gd name="T31" fmla="*/ 73 h 49"/>
                <a:gd name="T32" fmla="*/ 28 w 50"/>
                <a:gd name="T33" fmla="*/ 73 h 49"/>
                <a:gd name="T34" fmla="*/ 24 w 50"/>
                <a:gd name="T35" fmla="*/ 73 h 49"/>
                <a:gd name="T36" fmla="*/ 18 w 50"/>
                <a:gd name="T37" fmla="*/ 71 h 49"/>
                <a:gd name="T38" fmla="*/ 11 w 50"/>
                <a:gd name="T39" fmla="*/ 70 h 49"/>
                <a:gd name="T40" fmla="*/ 7 w 50"/>
                <a:gd name="T41" fmla="*/ 63 h 49"/>
                <a:gd name="T42" fmla="*/ 5 w 50"/>
                <a:gd name="T43" fmla="*/ 56 h 49"/>
                <a:gd name="T44" fmla="*/ 2 w 50"/>
                <a:gd name="T45" fmla="*/ 51 h 49"/>
                <a:gd name="T46" fmla="*/ 2 w 50"/>
                <a:gd name="T47" fmla="*/ 45 h 49"/>
                <a:gd name="T48" fmla="*/ 0 w 50"/>
                <a:gd name="T49" fmla="*/ 35 h 49"/>
                <a:gd name="T50" fmla="*/ 2 w 50"/>
                <a:gd name="T51" fmla="*/ 29 h 49"/>
                <a:gd name="T52" fmla="*/ 2 w 50"/>
                <a:gd name="T53" fmla="*/ 22 h 49"/>
                <a:gd name="T54" fmla="*/ 5 w 50"/>
                <a:gd name="T55" fmla="*/ 17 h 49"/>
                <a:gd name="T56" fmla="*/ 7 w 50"/>
                <a:gd name="T57" fmla="*/ 10 h 49"/>
                <a:gd name="T58" fmla="*/ 11 w 50"/>
                <a:gd name="T59" fmla="*/ 3 h 49"/>
                <a:gd name="T60" fmla="*/ 18 w 50"/>
                <a:gd name="T61" fmla="*/ 1 h 49"/>
                <a:gd name="T62" fmla="*/ 24 w 50"/>
                <a:gd name="T63" fmla="*/ 0 h 49"/>
                <a:gd name="T64" fmla="*/ 28 w 50"/>
                <a:gd name="T65" fmla="*/ 0 h 4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0" y="0"/>
                  </a:lnTo>
                  <a:lnTo>
                    <a:pt x="34" y="1"/>
                  </a:lnTo>
                  <a:lnTo>
                    <a:pt x="40" y="3"/>
                  </a:lnTo>
                  <a:lnTo>
                    <a:pt x="44" y="7"/>
                  </a:lnTo>
                  <a:lnTo>
                    <a:pt x="46" y="11"/>
                  </a:lnTo>
                  <a:lnTo>
                    <a:pt x="48" y="15"/>
                  </a:lnTo>
                  <a:lnTo>
                    <a:pt x="50" y="19"/>
                  </a:lnTo>
                  <a:lnTo>
                    <a:pt x="50" y="24"/>
                  </a:lnTo>
                  <a:lnTo>
                    <a:pt x="50" y="30"/>
                  </a:lnTo>
                  <a:lnTo>
                    <a:pt x="48" y="34"/>
                  </a:lnTo>
                  <a:lnTo>
                    <a:pt x="46" y="38"/>
                  </a:lnTo>
                  <a:lnTo>
                    <a:pt x="44" y="42"/>
                  </a:lnTo>
                  <a:lnTo>
                    <a:pt x="40" y="46"/>
                  </a:lnTo>
                  <a:lnTo>
                    <a:pt x="34" y="47"/>
                  </a:lnTo>
                  <a:lnTo>
                    <a:pt x="30" y="49"/>
                  </a:lnTo>
                  <a:lnTo>
                    <a:pt x="25" y="49"/>
                  </a:lnTo>
                  <a:lnTo>
                    <a:pt x="21" y="49"/>
                  </a:lnTo>
                  <a:lnTo>
                    <a:pt x="15" y="47"/>
                  </a:lnTo>
                  <a:lnTo>
                    <a:pt x="11" y="46"/>
                  </a:lnTo>
                  <a:lnTo>
                    <a:pt x="7" y="42"/>
                  </a:lnTo>
                  <a:lnTo>
                    <a:pt x="5" y="38"/>
                  </a:lnTo>
                  <a:lnTo>
                    <a:pt x="2" y="34"/>
                  </a:lnTo>
                  <a:lnTo>
                    <a:pt x="2" y="30"/>
                  </a:lnTo>
                  <a:lnTo>
                    <a:pt x="0" y="24"/>
                  </a:lnTo>
                  <a:lnTo>
                    <a:pt x="2" y="19"/>
                  </a:lnTo>
                  <a:lnTo>
                    <a:pt x="2" y="15"/>
                  </a:lnTo>
                  <a:lnTo>
                    <a:pt x="5" y="11"/>
                  </a:lnTo>
                  <a:lnTo>
                    <a:pt x="7" y="7"/>
                  </a:lnTo>
                  <a:lnTo>
                    <a:pt x="11" y="3"/>
                  </a:lnTo>
                  <a:lnTo>
                    <a:pt x="15" y="1"/>
                  </a:lnTo>
                  <a:lnTo>
                    <a:pt x="21" y="0"/>
                  </a:lnTo>
                  <a:lnTo>
                    <a:pt x="25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690" name="Freeform 159"/>
            <p:cNvSpPr>
              <a:spLocks/>
            </p:cNvSpPr>
            <p:nvPr/>
          </p:nvSpPr>
          <p:spPr bwMode="auto">
            <a:xfrm>
              <a:off x="1181" y="1786"/>
              <a:ext cx="52" cy="55"/>
            </a:xfrm>
            <a:custGeom>
              <a:avLst/>
              <a:gdLst>
                <a:gd name="T0" fmla="*/ 29 w 49"/>
                <a:gd name="T1" fmla="*/ 0 h 49"/>
                <a:gd name="T2" fmla="*/ 34 w 49"/>
                <a:gd name="T3" fmla="*/ 2 h 49"/>
                <a:gd name="T4" fmla="*/ 40 w 49"/>
                <a:gd name="T5" fmla="*/ 2 h 49"/>
                <a:gd name="T6" fmla="*/ 45 w 49"/>
                <a:gd name="T7" fmla="*/ 8 h 49"/>
                <a:gd name="T8" fmla="*/ 51 w 49"/>
                <a:gd name="T9" fmla="*/ 10 h 49"/>
                <a:gd name="T10" fmla="*/ 53 w 49"/>
                <a:gd name="T11" fmla="*/ 15 h 49"/>
                <a:gd name="T12" fmla="*/ 56 w 49"/>
                <a:gd name="T13" fmla="*/ 21 h 49"/>
                <a:gd name="T14" fmla="*/ 56 w 49"/>
                <a:gd name="T15" fmla="*/ 30 h 49"/>
                <a:gd name="T16" fmla="*/ 58 w 49"/>
                <a:gd name="T17" fmla="*/ 35 h 49"/>
                <a:gd name="T18" fmla="*/ 56 w 49"/>
                <a:gd name="T19" fmla="*/ 43 h 49"/>
                <a:gd name="T20" fmla="*/ 56 w 49"/>
                <a:gd name="T21" fmla="*/ 48 h 49"/>
                <a:gd name="T22" fmla="*/ 53 w 49"/>
                <a:gd name="T23" fmla="*/ 57 h 49"/>
                <a:gd name="T24" fmla="*/ 51 w 49"/>
                <a:gd name="T25" fmla="*/ 62 h 49"/>
                <a:gd name="T26" fmla="*/ 45 w 49"/>
                <a:gd name="T27" fmla="*/ 65 h 49"/>
                <a:gd name="T28" fmla="*/ 40 w 49"/>
                <a:gd name="T29" fmla="*/ 68 h 49"/>
                <a:gd name="T30" fmla="*/ 34 w 49"/>
                <a:gd name="T31" fmla="*/ 70 h 49"/>
                <a:gd name="T32" fmla="*/ 29 w 49"/>
                <a:gd name="T33" fmla="*/ 70 h 49"/>
                <a:gd name="T34" fmla="*/ 22 w 49"/>
                <a:gd name="T35" fmla="*/ 70 h 49"/>
                <a:gd name="T36" fmla="*/ 18 w 49"/>
                <a:gd name="T37" fmla="*/ 68 h 49"/>
                <a:gd name="T38" fmla="*/ 12 w 49"/>
                <a:gd name="T39" fmla="*/ 65 h 49"/>
                <a:gd name="T40" fmla="*/ 5 w 49"/>
                <a:gd name="T41" fmla="*/ 62 h 49"/>
                <a:gd name="T42" fmla="*/ 3 w 49"/>
                <a:gd name="T43" fmla="*/ 57 h 49"/>
                <a:gd name="T44" fmla="*/ 1 w 49"/>
                <a:gd name="T45" fmla="*/ 48 h 49"/>
                <a:gd name="T46" fmla="*/ 0 w 49"/>
                <a:gd name="T47" fmla="*/ 43 h 49"/>
                <a:gd name="T48" fmla="*/ 0 w 49"/>
                <a:gd name="T49" fmla="*/ 35 h 49"/>
                <a:gd name="T50" fmla="*/ 0 w 49"/>
                <a:gd name="T51" fmla="*/ 30 h 49"/>
                <a:gd name="T52" fmla="*/ 1 w 49"/>
                <a:gd name="T53" fmla="*/ 21 h 49"/>
                <a:gd name="T54" fmla="*/ 3 w 49"/>
                <a:gd name="T55" fmla="*/ 15 h 49"/>
                <a:gd name="T56" fmla="*/ 5 w 49"/>
                <a:gd name="T57" fmla="*/ 10 h 49"/>
                <a:gd name="T58" fmla="*/ 12 w 49"/>
                <a:gd name="T59" fmla="*/ 8 h 49"/>
                <a:gd name="T60" fmla="*/ 18 w 49"/>
                <a:gd name="T61" fmla="*/ 2 h 49"/>
                <a:gd name="T62" fmla="*/ 22 w 49"/>
                <a:gd name="T63" fmla="*/ 2 h 49"/>
                <a:gd name="T64" fmla="*/ 29 w 49"/>
                <a:gd name="T65" fmla="*/ 0 h 4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49" h="49">
                  <a:moveTo>
                    <a:pt x="24" y="0"/>
                  </a:moveTo>
                  <a:lnTo>
                    <a:pt x="28" y="2"/>
                  </a:lnTo>
                  <a:lnTo>
                    <a:pt x="34" y="2"/>
                  </a:lnTo>
                  <a:lnTo>
                    <a:pt x="38" y="5"/>
                  </a:lnTo>
                  <a:lnTo>
                    <a:pt x="42" y="7"/>
                  </a:lnTo>
                  <a:lnTo>
                    <a:pt x="44" y="11"/>
                  </a:lnTo>
                  <a:lnTo>
                    <a:pt x="47" y="15"/>
                  </a:lnTo>
                  <a:lnTo>
                    <a:pt x="47" y="21"/>
                  </a:lnTo>
                  <a:lnTo>
                    <a:pt x="49" y="25"/>
                  </a:lnTo>
                  <a:lnTo>
                    <a:pt x="47" y="30"/>
                  </a:lnTo>
                  <a:lnTo>
                    <a:pt x="47" y="34"/>
                  </a:lnTo>
                  <a:lnTo>
                    <a:pt x="44" y="40"/>
                  </a:lnTo>
                  <a:lnTo>
                    <a:pt x="42" y="44"/>
                  </a:lnTo>
                  <a:lnTo>
                    <a:pt x="38" y="46"/>
                  </a:lnTo>
                  <a:lnTo>
                    <a:pt x="34" y="48"/>
                  </a:lnTo>
                  <a:lnTo>
                    <a:pt x="28" y="49"/>
                  </a:lnTo>
                  <a:lnTo>
                    <a:pt x="24" y="49"/>
                  </a:lnTo>
                  <a:lnTo>
                    <a:pt x="19" y="49"/>
                  </a:lnTo>
                  <a:lnTo>
                    <a:pt x="15" y="48"/>
                  </a:lnTo>
                  <a:lnTo>
                    <a:pt x="9" y="46"/>
                  </a:lnTo>
                  <a:lnTo>
                    <a:pt x="5" y="44"/>
                  </a:lnTo>
                  <a:lnTo>
                    <a:pt x="3" y="40"/>
                  </a:lnTo>
                  <a:lnTo>
                    <a:pt x="1" y="34"/>
                  </a:lnTo>
                  <a:lnTo>
                    <a:pt x="0" y="30"/>
                  </a:lnTo>
                  <a:lnTo>
                    <a:pt x="0" y="25"/>
                  </a:lnTo>
                  <a:lnTo>
                    <a:pt x="0" y="21"/>
                  </a:lnTo>
                  <a:lnTo>
                    <a:pt x="1" y="15"/>
                  </a:lnTo>
                  <a:lnTo>
                    <a:pt x="3" y="11"/>
                  </a:lnTo>
                  <a:lnTo>
                    <a:pt x="5" y="7"/>
                  </a:lnTo>
                  <a:lnTo>
                    <a:pt x="9" y="5"/>
                  </a:lnTo>
                  <a:lnTo>
                    <a:pt x="15" y="2"/>
                  </a:lnTo>
                  <a:lnTo>
                    <a:pt x="19" y="2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691" name="Freeform 160"/>
            <p:cNvSpPr>
              <a:spLocks/>
            </p:cNvSpPr>
            <p:nvPr/>
          </p:nvSpPr>
          <p:spPr bwMode="auto">
            <a:xfrm>
              <a:off x="1181" y="1786"/>
              <a:ext cx="52" cy="55"/>
            </a:xfrm>
            <a:custGeom>
              <a:avLst/>
              <a:gdLst>
                <a:gd name="T0" fmla="*/ 29 w 49"/>
                <a:gd name="T1" fmla="*/ 0 h 49"/>
                <a:gd name="T2" fmla="*/ 34 w 49"/>
                <a:gd name="T3" fmla="*/ 2 h 49"/>
                <a:gd name="T4" fmla="*/ 40 w 49"/>
                <a:gd name="T5" fmla="*/ 2 h 49"/>
                <a:gd name="T6" fmla="*/ 45 w 49"/>
                <a:gd name="T7" fmla="*/ 8 h 49"/>
                <a:gd name="T8" fmla="*/ 51 w 49"/>
                <a:gd name="T9" fmla="*/ 10 h 49"/>
                <a:gd name="T10" fmla="*/ 53 w 49"/>
                <a:gd name="T11" fmla="*/ 15 h 49"/>
                <a:gd name="T12" fmla="*/ 56 w 49"/>
                <a:gd name="T13" fmla="*/ 21 h 49"/>
                <a:gd name="T14" fmla="*/ 56 w 49"/>
                <a:gd name="T15" fmla="*/ 30 h 49"/>
                <a:gd name="T16" fmla="*/ 58 w 49"/>
                <a:gd name="T17" fmla="*/ 35 h 49"/>
                <a:gd name="T18" fmla="*/ 56 w 49"/>
                <a:gd name="T19" fmla="*/ 43 h 49"/>
                <a:gd name="T20" fmla="*/ 56 w 49"/>
                <a:gd name="T21" fmla="*/ 48 h 49"/>
                <a:gd name="T22" fmla="*/ 53 w 49"/>
                <a:gd name="T23" fmla="*/ 57 h 49"/>
                <a:gd name="T24" fmla="*/ 51 w 49"/>
                <a:gd name="T25" fmla="*/ 62 h 49"/>
                <a:gd name="T26" fmla="*/ 45 w 49"/>
                <a:gd name="T27" fmla="*/ 65 h 49"/>
                <a:gd name="T28" fmla="*/ 40 w 49"/>
                <a:gd name="T29" fmla="*/ 68 h 49"/>
                <a:gd name="T30" fmla="*/ 34 w 49"/>
                <a:gd name="T31" fmla="*/ 70 h 49"/>
                <a:gd name="T32" fmla="*/ 29 w 49"/>
                <a:gd name="T33" fmla="*/ 70 h 49"/>
                <a:gd name="T34" fmla="*/ 22 w 49"/>
                <a:gd name="T35" fmla="*/ 70 h 49"/>
                <a:gd name="T36" fmla="*/ 18 w 49"/>
                <a:gd name="T37" fmla="*/ 68 h 49"/>
                <a:gd name="T38" fmla="*/ 12 w 49"/>
                <a:gd name="T39" fmla="*/ 65 h 49"/>
                <a:gd name="T40" fmla="*/ 5 w 49"/>
                <a:gd name="T41" fmla="*/ 62 h 49"/>
                <a:gd name="T42" fmla="*/ 3 w 49"/>
                <a:gd name="T43" fmla="*/ 57 h 49"/>
                <a:gd name="T44" fmla="*/ 1 w 49"/>
                <a:gd name="T45" fmla="*/ 48 h 49"/>
                <a:gd name="T46" fmla="*/ 0 w 49"/>
                <a:gd name="T47" fmla="*/ 43 h 49"/>
                <a:gd name="T48" fmla="*/ 0 w 49"/>
                <a:gd name="T49" fmla="*/ 35 h 49"/>
                <a:gd name="T50" fmla="*/ 0 w 49"/>
                <a:gd name="T51" fmla="*/ 30 h 49"/>
                <a:gd name="T52" fmla="*/ 1 w 49"/>
                <a:gd name="T53" fmla="*/ 21 h 49"/>
                <a:gd name="T54" fmla="*/ 3 w 49"/>
                <a:gd name="T55" fmla="*/ 15 h 49"/>
                <a:gd name="T56" fmla="*/ 5 w 49"/>
                <a:gd name="T57" fmla="*/ 10 h 49"/>
                <a:gd name="T58" fmla="*/ 12 w 49"/>
                <a:gd name="T59" fmla="*/ 8 h 49"/>
                <a:gd name="T60" fmla="*/ 18 w 49"/>
                <a:gd name="T61" fmla="*/ 2 h 49"/>
                <a:gd name="T62" fmla="*/ 22 w 49"/>
                <a:gd name="T63" fmla="*/ 2 h 49"/>
                <a:gd name="T64" fmla="*/ 29 w 49"/>
                <a:gd name="T65" fmla="*/ 0 h 4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49" h="49">
                  <a:moveTo>
                    <a:pt x="24" y="0"/>
                  </a:moveTo>
                  <a:lnTo>
                    <a:pt x="28" y="2"/>
                  </a:lnTo>
                  <a:lnTo>
                    <a:pt x="34" y="2"/>
                  </a:lnTo>
                  <a:lnTo>
                    <a:pt x="38" y="5"/>
                  </a:lnTo>
                  <a:lnTo>
                    <a:pt x="42" y="7"/>
                  </a:lnTo>
                  <a:lnTo>
                    <a:pt x="44" y="11"/>
                  </a:lnTo>
                  <a:lnTo>
                    <a:pt x="47" y="15"/>
                  </a:lnTo>
                  <a:lnTo>
                    <a:pt x="47" y="21"/>
                  </a:lnTo>
                  <a:lnTo>
                    <a:pt x="49" y="25"/>
                  </a:lnTo>
                  <a:lnTo>
                    <a:pt x="47" y="30"/>
                  </a:lnTo>
                  <a:lnTo>
                    <a:pt x="47" y="34"/>
                  </a:lnTo>
                  <a:lnTo>
                    <a:pt x="44" y="40"/>
                  </a:lnTo>
                  <a:lnTo>
                    <a:pt x="42" y="44"/>
                  </a:lnTo>
                  <a:lnTo>
                    <a:pt x="38" y="46"/>
                  </a:lnTo>
                  <a:lnTo>
                    <a:pt x="34" y="48"/>
                  </a:lnTo>
                  <a:lnTo>
                    <a:pt x="28" y="49"/>
                  </a:lnTo>
                  <a:lnTo>
                    <a:pt x="24" y="49"/>
                  </a:lnTo>
                  <a:lnTo>
                    <a:pt x="19" y="49"/>
                  </a:lnTo>
                  <a:lnTo>
                    <a:pt x="15" y="48"/>
                  </a:lnTo>
                  <a:lnTo>
                    <a:pt x="9" y="46"/>
                  </a:lnTo>
                  <a:lnTo>
                    <a:pt x="5" y="44"/>
                  </a:lnTo>
                  <a:lnTo>
                    <a:pt x="3" y="40"/>
                  </a:lnTo>
                  <a:lnTo>
                    <a:pt x="1" y="34"/>
                  </a:lnTo>
                  <a:lnTo>
                    <a:pt x="0" y="30"/>
                  </a:lnTo>
                  <a:lnTo>
                    <a:pt x="0" y="25"/>
                  </a:lnTo>
                  <a:lnTo>
                    <a:pt x="0" y="21"/>
                  </a:lnTo>
                  <a:lnTo>
                    <a:pt x="1" y="15"/>
                  </a:lnTo>
                  <a:lnTo>
                    <a:pt x="3" y="11"/>
                  </a:lnTo>
                  <a:lnTo>
                    <a:pt x="5" y="7"/>
                  </a:lnTo>
                  <a:lnTo>
                    <a:pt x="9" y="5"/>
                  </a:lnTo>
                  <a:lnTo>
                    <a:pt x="15" y="2"/>
                  </a:lnTo>
                  <a:lnTo>
                    <a:pt x="19" y="2"/>
                  </a:lnTo>
                  <a:lnTo>
                    <a:pt x="24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692" name="Freeform 161"/>
            <p:cNvSpPr>
              <a:spLocks/>
            </p:cNvSpPr>
            <p:nvPr/>
          </p:nvSpPr>
          <p:spPr bwMode="auto">
            <a:xfrm>
              <a:off x="1390" y="1794"/>
              <a:ext cx="53" cy="56"/>
            </a:xfrm>
            <a:custGeom>
              <a:avLst/>
              <a:gdLst>
                <a:gd name="T0" fmla="*/ 31 w 50"/>
                <a:gd name="T1" fmla="*/ 0 h 50"/>
                <a:gd name="T2" fmla="*/ 35 w 50"/>
                <a:gd name="T3" fmla="*/ 0 h 50"/>
                <a:gd name="T4" fmla="*/ 41 w 50"/>
                <a:gd name="T5" fmla="*/ 2 h 50"/>
                <a:gd name="T6" fmla="*/ 45 w 50"/>
                <a:gd name="T7" fmla="*/ 4 h 50"/>
                <a:gd name="T8" fmla="*/ 51 w 50"/>
                <a:gd name="T9" fmla="*/ 9 h 50"/>
                <a:gd name="T10" fmla="*/ 55 w 50"/>
                <a:gd name="T11" fmla="*/ 13 h 50"/>
                <a:gd name="T12" fmla="*/ 57 w 50"/>
                <a:gd name="T13" fmla="*/ 22 h 50"/>
                <a:gd name="T14" fmla="*/ 59 w 50"/>
                <a:gd name="T15" fmla="*/ 27 h 50"/>
                <a:gd name="T16" fmla="*/ 59 w 50"/>
                <a:gd name="T17" fmla="*/ 35 h 50"/>
                <a:gd name="T18" fmla="*/ 59 w 50"/>
                <a:gd name="T19" fmla="*/ 40 h 50"/>
                <a:gd name="T20" fmla="*/ 57 w 50"/>
                <a:gd name="T21" fmla="*/ 49 h 50"/>
                <a:gd name="T22" fmla="*/ 55 w 50"/>
                <a:gd name="T23" fmla="*/ 55 h 50"/>
                <a:gd name="T24" fmla="*/ 51 w 50"/>
                <a:gd name="T25" fmla="*/ 59 h 50"/>
                <a:gd name="T26" fmla="*/ 45 w 50"/>
                <a:gd name="T27" fmla="*/ 62 h 50"/>
                <a:gd name="T28" fmla="*/ 41 w 50"/>
                <a:gd name="T29" fmla="*/ 67 h 50"/>
                <a:gd name="T30" fmla="*/ 35 w 50"/>
                <a:gd name="T31" fmla="*/ 67 h 50"/>
                <a:gd name="T32" fmla="*/ 31 w 50"/>
                <a:gd name="T33" fmla="*/ 71 h 50"/>
                <a:gd name="T34" fmla="*/ 22 w 50"/>
                <a:gd name="T35" fmla="*/ 67 h 50"/>
                <a:gd name="T36" fmla="*/ 18 w 50"/>
                <a:gd name="T37" fmla="*/ 67 h 50"/>
                <a:gd name="T38" fmla="*/ 15 w 50"/>
                <a:gd name="T39" fmla="*/ 62 h 50"/>
                <a:gd name="T40" fmla="*/ 8 w 50"/>
                <a:gd name="T41" fmla="*/ 59 h 50"/>
                <a:gd name="T42" fmla="*/ 4 w 50"/>
                <a:gd name="T43" fmla="*/ 55 h 50"/>
                <a:gd name="T44" fmla="*/ 2 w 50"/>
                <a:gd name="T45" fmla="*/ 49 h 50"/>
                <a:gd name="T46" fmla="*/ 0 w 50"/>
                <a:gd name="T47" fmla="*/ 40 h 50"/>
                <a:gd name="T48" fmla="*/ 0 w 50"/>
                <a:gd name="T49" fmla="*/ 35 h 50"/>
                <a:gd name="T50" fmla="*/ 0 w 50"/>
                <a:gd name="T51" fmla="*/ 27 h 50"/>
                <a:gd name="T52" fmla="*/ 2 w 50"/>
                <a:gd name="T53" fmla="*/ 22 h 50"/>
                <a:gd name="T54" fmla="*/ 4 w 50"/>
                <a:gd name="T55" fmla="*/ 13 h 50"/>
                <a:gd name="T56" fmla="*/ 8 w 50"/>
                <a:gd name="T57" fmla="*/ 9 h 50"/>
                <a:gd name="T58" fmla="*/ 15 w 50"/>
                <a:gd name="T59" fmla="*/ 4 h 50"/>
                <a:gd name="T60" fmla="*/ 18 w 50"/>
                <a:gd name="T61" fmla="*/ 2 h 50"/>
                <a:gd name="T62" fmla="*/ 22 w 50"/>
                <a:gd name="T63" fmla="*/ 0 h 50"/>
                <a:gd name="T64" fmla="*/ 31 w 50"/>
                <a:gd name="T65" fmla="*/ 0 h 5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29" y="0"/>
                  </a:lnTo>
                  <a:lnTo>
                    <a:pt x="35" y="2"/>
                  </a:lnTo>
                  <a:lnTo>
                    <a:pt x="38" y="4"/>
                  </a:lnTo>
                  <a:lnTo>
                    <a:pt x="42" y="6"/>
                  </a:lnTo>
                  <a:lnTo>
                    <a:pt x="46" y="10"/>
                  </a:lnTo>
                  <a:lnTo>
                    <a:pt x="48" y="16"/>
                  </a:lnTo>
                  <a:lnTo>
                    <a:pt x="50" y="19"/>
                  </a:lnTo>
                  <a:lnTo>
                    <a:pt x="50" y="25"/>
                  </a:lnTo>
                  <a:lnTo>
                    <a:pt x="50" y="29"/>
                  </a:lnTo>
                  <a:lnTo>
                    <a:pt x="48" y="35"/>
                  </a:lnTo>
                  <a:lnTo>
                    <a:pt x="46" y="39"/>
                  </a:lnTo>
                  <a:lnTo>
                    <a:pt x="42" y="42"/>
                  </a:lnTo>
                  <a:lnTo>
                    <a:pt x="38" y="44"/>
                  </a:lnTo>
                  <a:lnTo>
                    <a:pt x="35" y="48"/>
                  </a:lnTo>
                  <a:lnTo>
                    <a:pt x="29" y="48"/>
                  </a:lnTo>
                  <a:lnTo>
                    <a:pt x="25" y="50"/>
                  </a:lnTo>
                  <a:lnTo>
                    <a:pt x="19" y="48"/>
                  </a:lnTo>
                  <a:lnTo>
                    <a:pt x="15" y="48"/>
                  </a:lnTo>
                  <a:lnTo>
                    <a:pt x="12" y="44"/>
                  </a:lnTo>
                  <a:lnTo>
                    <a:pt x="8" y="42"/>
                  </a:lnTo>
                  <a:lnTo>
                    <a:pt x="4" y="39"/>
                  </a:lnTo>
                  <a:lnTo>
                    <a:pt x="2" y="35"/>
                  </a:lnTo>
                  <a:lnTo>
                    <a:pt x="0" y="29"/>
                  </a:lnTo>
                  <a:lnTo>
                    <a:pt x="0" y="25"/>
                  </a:lnTo>
                  <a:lnTo>
                    <a:pt x="0" y="19"/>
                  </a:lnTo>
                  <a:lnTo>
                    <a:pt x="2" y="16"/>
                  </a:lnTo>
                  <a:lnTo>
                    <a:pt x="4" y="10"/>
                  </a:lnTo>
                  <a:lnTo>
                    <a:pt x="8" y="6"/>
                  </a:lnTo>
                  <a:lnTo>
                    <a:pt x="12" y="4"/>
                  </a:lnTo>
                  <a:lnTo>
                    <a:pt x="15" y="2"/>
                  </a:lnTo>
                  <a:lnTo>
                    <a:pt x="19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693" name="Freeform 162"/>
            <p:cNvSpPr>
              <a:spLocks/>
            </p:cNvSpPr>
            <p:nvPr/>
          </p:nvSpPr>
          <p:spPr bwMode="auto">
            <a:xfrm>
              <a:off x="1390" y="1794"/>
              <a:ext cx="53" cy="56"/>
            </a:xfrm>
            <a:custGeom>
              <a:avLst/>
              <a:gdLst>
                <a:gd name="T0" fmla="*/ 31 w 50"/>
                <a:gd name="T1" fmla="*/ 0 h 50"/>
                <a:gd name="T2" fmla="*/ 35 w 50"/>
                <a:gd name="T3" fmla="*/ 0 h 50"/>
                <a:gd name="T4" fmla="*/ 41 w 50"/>
                <a:gd name="T5" fmla="*/ 2 h 50"/>
                <a:gd name="T6" fmla="*/ 45 w 50"/>
                <a:gd name="T7" fmla="*/ 4 h 50"/>
                <a:gd name="T8" fmla="*/ 51 w 50"/>
                <a:gd name="T9" fmla="*/ 9 h 50"/>
                <a:gd name="T10" fmla="*/ 55 w 50"/>
                <a:gd name="T11" fmla="*/ 13 h 50"/>
                <a:gd name="T12" fmla="*/ 57 w 50"/>
                <a:gd name="T13" fmla="*/ 22 h 50"/>
                <a:gd name="T14" fmla="*/ 59 w 50"/>
                <a:gd name="T15" fmla="*/ 27 h 50"/>
                <a:gd name="T16" fmla="*/ 59 w 50"/>
                <a:gd name="T17" fmla="*/ 35 h 50"/>
                <a:gd name="T18" fmla="*/ 59 w 50"/>
                <a:gd name="T19" fmla="*/ 40 h 50"/>
                <a:gd name="T20" fmla="*/ 57 w 50"/>
                <a:gd name="T21" fmla="*/ 49 h 50"/>
                <a:gd name="T22" fmla="*/ 55 w 50"/>
                <a:gd name="T23" fmla="*/ 55 h 50"/>
                <a:gd name="T24" fmla="*/ 51 w 50"/>
                <a:gd name="T25" fmla="*/ 59 h 50"/>
                <a:gd name="T26" fmla="*/ 45 w 50"/>
                <a:gd name="T27" fmla="*/ 62 h 50"/>
                <a:gd name="T28" fmla="*/ 41 w 50"/>
                <a:gd name="T29" fmla="*/ 67 h 50"/>
                <a:gd name="T30" fmla="*/ 35 w 50"/>
                <a:gd name="T31" fmla="*/ 67 h 50"/>
                <a:gd name="T32" fmla="*/ 31 w 50"/>
                <a:gd name="T33" fmla="*/ 71 h 50"/>
                <a:gd name="T34" fmla="*/ 22 w 50"/>
                <a:gd name="T35" fmla="*/ 67 h 50"/>
                <a:gd name="T36" fmla="*/ 18 w 50"/>
                <a:gd name="T37" fmla="*/ 67 h 50"/>
                <a:gd name="T38" fmla="*/ 15 w 50"/>
                <a:gd name="T39" fmla="*/ 62 h 50"/>
                <a:gd name="T40" fmla="*/ 8 w 50"/>
                <a:gd name="T41" fmla="*/ 59 h 50"/>
                <a:gd name="T42" fmla="*/ 4 w 50"/>
                <a:gd name="T43" fmla="*/ 55 h 50"/>
                <a:gd name="T44" fmla="*/ 2 w 50"/>
                <a:gd name="T45" fmla="*/ 49 h 50"/>
                <a:gd name="T46" fmla="*/ 0 w 50"/>
                <a:gd name="T47" fmla="*/ 40 h 50"/>
                <a:gd name="T48" fmla="*/ 0 w 50"/>
                <a:gd name="T49" fmla="*/ 35 h 50"/>
                <a:gd name="T50" fmla="*/ 0 w 50"/>
                <a:gd name="T51" fmla="*/ 27 h 50"/>
                <a:gd name="T52" fmla="*/ 2 w 50"/>
                <a:gd name="T53" fmla="*/ 22 h 50"/>
                <a:gd name="T54" fmla="*/ 4 w 50"/>
                <a:gd name="T55" fmla="*/ 13 h 50"/>
                <a:gd name="T56" fmla="*/ 8 w 50"/>
                <a:gd name="T57" fmla="*/ 9 h 50"/>
                <a:gd name="T58" fmla="*/ 15 w 50"/>
                <a:gd name="T59" fmla="*/ 4 h 50"/>
                <a:gd name="T60" fmla="*/ 18 w 50"/>
                <a:gd name="T61" fmla="*/ 2 h 50"/>
                <a:gd name="T62" fmla="*/ 22 w 50"/>
                <a:gd name="T63" fmla="*/ 0 h 50"/>
                <a:gd name="T64" fmla="*/ 31 w 50"/>
                <a:gd name="T65" fmla="*/ 0 h 5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29" y="0"/>
                  </a:lnTo>
                  <a:lnTo>
                    <a:pt x="35" y="2"/>
                  </a:lnTo>
                  <a:lnTo>
                    <a:pt x="38" y="4"/>
                  </a:lnTo>
                  <a:lnTo>
                    <a:pt x="42" y="6"/>
                  </a:lnTo>
                  <a:lnTo>
                    <a:pt x="46" y="10"/>
                  </a:lnTo>
                  <a:lnTo>
                    <a:pt x="48" y="16"/>
                  </a:lnTo>
                  <a:lnTo>
                    <a:pt x="50" y="19"/>
                  </a:lnTo>
                  <a:lnTo>
                    <a:pt x="50" y="25"/>
                  </a:lnTo>
                  <a:lnTo>
                    <a:pt x="50" y="29"/>
                  </a:lnTo>
                  <a:lnTo>
                    <a:pt x="48" y="35"/>
                  </a:lnTo>
                  <a:lnTo>
                    <a:pt x="46" y="39"/>
                  </a:lnTo>
                  <a:lnTo>
                    <a:pt x="42" y="42"/>
                  </a:lnTo>
                  <a:lnTo>
                    <a:pt x="38" y="44"/>
                  </a:lnTo>
                  <a:lnTo>
                    <a:pt x="35" y="48"/>
                  </a:lnTo>
                  <a:lnTo>
                    <a:pt x="29" y="48"/>
                  </a:lnTo>
                  <a:lnTo>
                    <a:pt x="25" y="50"/>
                  </a:lnTo>
                  <a:lnTo>
                    <a:pt x="19" y="48"/>
                  </a:lnTo>
                  <a:lnTo>
                    <a:pt x="15" y="48"/>
                  </a:lnTo>
                  <a:lnTo>
                    <a:pt x="12" y="44"/>
                  </a:lnTo>
                  <a:lnTo>
                    <a:pt x="8" y="42"/>
                  </a:lnTo>
                  <a:lnTo>
                    <a:pt x="4" y="39"/>
                  </a:lnTo>
                  <a:lnTo>
                    <a:pt x="2" y="35"/>
                  </a:lnTo>
                  <a:lnTo>
                    <a:pt x="0" y="29"/>
                  </a:lnTo>
                  <a:lnTo>
                    <a:pt x="0" y="25"/>
                  </a:lnTo>
                  <a:lnTo>
                    <a:pt x="0" y="19"/>
                  </a:lnTo>
                  <a:lnTo>
                    <a:pt x="2" y="16"/>
                  </a:lnTo>
                  <a:lnTo>
                    <a:pt x="4" y="10"/>
                  </a:lnTo>
                  <a:lnTo>
                    <a:pt x="8" y="6"/>
                  </a:lnTo>
                  <a:lnTo>
                    <a:pt x="12" y="4"/>
                  </a:lnTo>
                  <a:lnTo>
                    <a:pt x="15" y="2"/>
                  </a:lnTo>
                  <a:lnTo>
                    <a:pt x="19" y="0"/>
                  </a:lnTo>
                  <a:lnTo>
                    <a:pt x="25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694" name="Freeform 163"/>
            <p:cNvSpPr>
              <a:spLocks/>
            </p:cNvSpPr>
            <p:nvPr/>
          </p:nvSpPr>
          <p:spPr bwMode="auto">
            <a:xfrm>
              <a:off x="1245" y="1596"/>
              <a:ext cx="53" cy="57"/>
            </a:xfrm>
            <a:custGeom>
              <a:avLst/>
              <a:gdLst>
                <a:gd name="T0" fmla="*/ 31 w 50"/>
                <a:gd name="T1" fmla="*/ 0 h 50"/>
                <a:gd name="T2" fmla="*/ 37 w 50"/>
                <a:gd name="T3" fmla="*/ 2 h 50"/>
                <a:gd name="T4" fmla="*/ 40 w 50"/>
                <a:gd name="T5" fmla="*/ 2 h 50"/>
                <a:gd name="T6" fmla="*/ 45 w 50"/>
                <a:gd name="T7" fmla="*/ 8 h 50"/>
                <a:gd name="T8" fmla="*/ 51 w 50"/>
                <a:gd name="T9" fmla="*/ 10 h 50"/>
                <a:gd name="T10" fmla="*/ 55 w 50"/>
                <a:gd name="T11" fmla="*/ 17 h 50"/>
                <a:gd name="T12" fmla="*/ 57 w 50"/>
                <a:gd name="T13" fmla="*/ 22 h 50"/>
                <a:gd name="T14" fmla="*/ 59 w 50"/>
                <a:gd name="T15" fmla="*/ 31 h 50"/>
                <a:gd name="T16" fmla="*/ 59 w 50"/>
                <a:gd name="T17" fmla="*/ 36 h 50"/>
                <a:gd name="T18" fmla="*/ 59 w 50"/>
                <a:gd name="T19" fmla="*/ 44 h 50"/>
                <a:gd name="T20" fmla="*/ 57 w 50"/>
                <a:gd name="T21" fmla="*/ 50 h 50"/>
                <a:gd name="T22" fmla="*/ 55 w 50"/>
                <a:gd name="T23" fmla="*/ 59 h 50"/>
                <a:gd name="T24" fmla="*/ 51 w 50"/>
                <a:gd name="T25" fmla="*/ 63 h 50"/>
                <a:gd name="T26" fmla="*/ 45 w 50"/>
                <a:gd name="T27" fmla="*/ 67 h 50"/>
                <a:gd name="T28" fmla="*/ 40 w 50"/>
                <a:gd name="T29" fmla="*/ 72 h 50"/>
                <a:gd name="T30" fmla="*/ 37 w 50"/>
                <a:gd name="T31" fmla="*/ 74 h 50"/>
                <a:gd name="T32" fmla="*/ 31 w 50"/>
                <a:gd name="T33" fmla="*/ 74 h 50"/>
                <a:gd name="T34" fmla="*/ 24 w 50"/>
                <a:gd name="T35" fmla="*/ 74 h 50"/>
                <a:gd name="T36" fmla="*/ 18 w 50"/>
                <a:gd name="T37" fmla="*/ 72 h 50"/>
                <a:gd name="T38" fmla="*/ 14 w 50"/>
                <a:gd name="T39" fmla="*/ 67 h 50"/>
                <a:gd name="T40" fmla="*/ 8 w 50"/>
                <a:gd name="T41" fmla="*/ 63 h 50"/>
                <a:gd name="T42" fmla="*/ 4 w 50"/>
                <a:gd name="T43" fmla="*/ 59 h 50"/>
                <a:gd name="T44" fmla="*/ 2 w 50"/>
                <a:gd name="T45" fmla="*/ 50 h 50"/>
                <a:gd name="T46" fmla="*/ 0 w 50"/>
                <a:gd name="T47" fmla="*/ 44 h 50"/>
                <a:gd name="T48" fmla="*/ 0 w 50"/>
                <a:gd name="T49" fmla="*/ 36 h 50"/>
                <a:gd name="T50" fmla="*/ 0 w 50"/>
                <a:gd name="T51" fmla="*/ 31 h 50"/>
                <a:gd name="T52" fmla="*/ 2 w 50"/>
                <a:gd name="T53" fmla="*/ 22 h 50"/>
                <a:gd name="T54" fmla="*/ 4 w 50"/>
                <a:gd name="T55" fmla="*/ 17 h 50"/>
                <a:gd name="T56" fmla="*/ 8 w 50"/>
                <a:gd name="T57" fmla="*/ 10 h 50"/>
                <a:gd name="T58" fmla="*/ 14 w 50"/>
                <a:gd name="T59" fmla="*/ 8 h 50"/>
                <a:gd name="T60" fmla="*/ 18 w 50"/>
                <a:gd name="T61" fmla="*/ 2 h 50"/>
                <a:gd name="T62" fmla="*/ 24 w 50"/>
                <a:gd name="T63" fmla="*/ 2 h 50"/>
                <a:gd name="T64" fmla="*/ 31 w 50"/>
                <a:gd name="T65" fmla="*/ 0 h 5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2"/>
                  </a:lnTo>
                  <a:lnTo>
                    <a:pt x="34" y="2"/>
                  </a:lnTo>
                  <a:lnTo>
                    <a:pt x="38" y="5"/>
                  </a:lnTo>
                  <a:lnTo>
                    <a:pt x="42" y="7"/>
                  </a:lnTo>
                  <a:lnTo>
                    <a:pt x="46" y="11"/>
                  </a:lnTo>
                  <a:lnTo>
                    <a:pt x="48" y="15"/>
                  </a:lnTo>
                  <a:lnTo>
                    <a:pt x="50" y="21"/>
                  </a:lnTo>
                  <a:lnTo>
                    <a:pt x="50" y="25"/>
                  </a:lnTo>
                  <a:lnTo>
                    <a:pt x="50" y="30"/>
                  </a:lnTo>
                  <a:lnTo>
                    <a:pt x="48" y="34"/>
                  </a:lnTo>
                  <a:lnTo>
                    <a:pt x="46" y="40"/>
                  </a:lnTo>
                  <a:lnTo>
                    <a:pt x="42" y="42"/>
                  </a:lnTo>
                  <a:lnTo>
                    <a:pt x="38" y="46"/>
                  </a:lnTo>
                  <a:lnTo>
                    <a:pt x="34" y="48"/>
                  </a:lnTo>
                  <a:lnTo>
                    <a:pt x="31" y="50"/>
                  </a:lnTo>
                  <a:lnTo>
                    <a:pt x="25" y="50"/>
                  </a:lnTo>
                  <a:lnTo>
                    <a:pt x="21" y="50"/>
                  </a:lnTo>
                  <a:lnTo>
                    <a:pt x="15" y="48"/>
                  </a:lnTo>
                  <a:lnTo>
                    <a:pt x="11" y="46"/>
                  </a:lnTo>
                  <a:lnTo>
                    <a:pt x="8" y="42"/>
                  </a:lnTo>
                  <a:lnTo>
                    <a:pt x="4" y="40"/>
                  </a:lnTo>
                  <a:lnTo>
                    <a:pt x="2" y="34"/>
                  </a:lnTo>
                  <a:lnTo>
                    <a:pt x="0" y="30"/>
                  </a:lnTo>
                  <a:lnTo>
                    <a:pt x="0" y="25"/>
                  </a:lnTo>
                  <a:lnTo>
                    <a:pt x="0" y="21"/>
                  </a:lnTo>
                  <a:lnTo>
                    <a:pt x="2" y="15"/>
                  </a:lnTo>
                  <a:lnTo>
                    <a:pt x="4" y="11"/>
                  </a:lnTo>
                  <a:lnTo>
                    <a:pt x="8" y="7"/>
                  </a:lnTo>
                  <a:lnTo>
                    <a:pt x="11" y="5"/>
                  </a:lnTo>
                  <a:lnTo>
                    <a:pt x="15" y="2"/>
                  </a:lnTo>
                  <a:lnTo>
                    <a:pt x="21" y="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695" name="Freeform 164"/>
            <p:cNvSpPr>
              <a:spLocks/>
            </p:cNvSpPr>
            <p:nvPr/>
          </p:nvSpPr>
          <p:spPr bwMode="auto">
            <a:xfrm>
              <a:off x="1245" y="1596"/>
              <a:ext cx="53" cy="57"/>
            </a:xfrm>
            <a:custGeom>
              <a:avLst/>
              <a:gdLst>
                <a:gd name="T0" fmla="*/ 31 w 50"/>
                <a:gd name="T1" fmla="*/ 0 h 50"/>
                <a:gd name="T2" fmla="*/ 37 w 50"/>
                <a:gd name="T3" fmla="*/ 2 h 50"/>
                <a:gd name="T4" fmla="*/ 40 w 50"/>
                <a:gd name="T5" fmla="*/ 2 h 50"/>
                <a:gd name="T6" fmla="*/ 45 w 50"/>
                <a:gd name="T7" fmla="*/ 8 h 50"/>
                <a:gd name="T8" fmla="*/ 51 w 50"/>
                <a:gd name="T9" fmla="*/ 10 h 50"/>
                <a:gd name="T10" fmla="*/ 55 w 50"/>
                <a:gd name="T11" fmla="*/ 17 h 50"/>
                <a:gd name="T12" fmla="*/ 57 w 50"/>
                <a:gd name="T13" fmla="*/ 22 h 50"/>
                <a:gd name="T14" fmla="*/ 59 w 50"/>
                <a:gd name="T15" fmla="*/ 31 h 50"/>
                <a:gd name="T16" fmla="*/ 59 w 50"/>
                <a:gd name="T17" fmla="*/ 36 h 50"/>
                <a:gd name="T18" fmla="*/ 59 w 50"/>
                <a:gd name="T19" fmla="*/ 44 h 50"/>
                <a:gd name="T20" fmla="*/ 57 w 50"/>
                <a:gd name="T21" fmla="*/ 50 h 50"/>
                <a:gd name="T22" fmla="*/ 55 w 50"/>
                <a:gd name="T23" fmla="*/ 59 h 50"/>
                <a:gd name="T24" fmla="*/ 51 w 50"/>
                <a:gd name="T25" fmla="*/ 63 h 50"/>
                <a:gd name="T26" fmla="*/ 45 w 50"/>
                <a:gd name="T27" fmla="*/ 67 h 50"/>
                <a:gd name="T28" fmla="*/ 40 w 50"/>
                <a:gd name="T29" fmla="*/ 72 h 50"/>
                <a:gd name="T30" fmla="*/ 37 w 50"/>
                <a:gd name="T31" fmla="*/ 74 h 50"/>
                <a:gd name="T32" fmla="*/ 31 w 50"/>
                <a:gd name="T33" fmla="*/ 74 h 50"/>
                <a:gd name="T34" fmla="*/ 24 w 50"/>
                <a:gd name="T35" fmla="*/ 74 h 50"/>
                <a:gd name="T36" fmla="*/ 18 w 50"/>
                <a:gd name="T37" fmla="*/ 72 h 50"/>
                <a:gd name="T38" fmla="*/ 14 w 50"/>
                <a:gd name="T39" fmla="*/ 67 h 50"/>
                <a:gd name="T40" fmla="*/ 8 w 50"/>
                <a:gd name="T41" fmla="*/ 63 h 50"/>
                <a:gd name="T42" fmla="*/ 4 w 50"/>
                <a:gd name="T43" fmla="*/ 59 h 50"/>
                <a:gd name="T44" fmla="*/ 2 w 50"/>
                <a:gd name="T45" fmla="*/ 50 h 50"/>
                <a:gd name="T46" fmla="*/ 0 w 50"/>
                <a:gd name="T47" fmla="*/ 44 h 50"/>
                <a:gd name="T48" fmla="*/ 0 w 50"/>
                <a:gd name="T49" fmla="*/ 36 h 50"/>
                <a:gd name="T50" fmla="*/ 0 w 50"/>
                <a:gd name="T51" fmla="*/ 31 h 50"/>
                <a:gd name="T52" fmla="*/ 2 w 50"/>
                <a:gd name="T53" fmla="*/ 22 h 50"/>
                <a:gd name="T54" fmla="*/ 4 w 50"/>
                <a:gd name="T55" fmla="*/ 17 h 50"/>
                <a:gd name="T56" fmla="*/ 8 w 50"/>
                <a:gd name="T57" fmla="*/ 10 h 50"/>
                <a:gd name="T58" fmla="*/ 14 w 50"/>
                <a:gd name="T59" fmla="*/ 8 h 50"/>
                <a:gd name="T60" fmla="*/ 18 w 50"/>
                <a:gd name="T61" fmla="*/ 2 h 50"/>
                <a:gd name="T62" fmla="*/ 24 w 50"/>
                <a:gd name="T63" fmla="*/ 2 h 50"/>
                <a:gd name="T64" fmla="*/ 31 w 50"/>
                <a:gd name="T65" fmla="*/ 0 h 5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2"/>
                  </a:lnTo>
                  <a:lnTo>
                    <a:pt x="34" y="2"/>
                  </a:lnTo>
                  <a:lnTo>
                    <a:pt x="38" y="5"/>
                  </a:lnTo>
                  <a:lnTo>
                    <a:pt x="42" y="7"/>
                  </a:lnTo>
                  <a:lnTo>
                    <a:pt x="46" y="11"/>
                  </a:lnTo>
                  <a:lnTo>
                    <a:pt x="48" y="15"/>
                  </a:lnTo>
                  <a:lnTo>
                    <a:pt x="50" y="21"/>
                  </a:lnTo>
                  <a:lnTo>
                    <a:pt x="50" y="25"/>
                  </a:lnTo>
                  <a:lnTo>
                    <a:pt x="50" y="30"/>
                  </a:lnTo>
                  <a:lnTo>
                    <a:pt x="48" y="34"/>
                  </a:lnTo>
                  <a:lnTo>
                    <a:pt x="46" y="40"/>
                  </a:lnTo>
                  <a:lnTo>
                    <a:pt x="42" y="42"/>
                  </a:lnTo>
                  <a:lnTo>
                    <a:pt x="38" y="46"/>
                  </a:lnTo>
                  <a:lnTo>
                    <a:pt x="34" y="48"/>
                  </a:lnTo>
                  <a:lnTo>
                    <a:pt x="31" y="50"/>
                  </a:lnTo>
                  <a:lnTo>
                    <a:pt x="25" y="50"/>
                  </a:lnTo>
                  <a:lnTo>
                    <a:pt x="21" y="50"/>
                  </a:lnTo>
                  <a:lnTo>
                    <a:pt x="15" y="48"/>
                  </a:lnTo>
                  <a:lnTo>
                    <a:pt x="11" y="46"/>
                  </a:lnTo>
                  <a:lnTo>
                    <a:pt x="8" y="42"/>
                  </a:lnTo>
                  <a:lnTo>
                    <a:pt x="4" y="40"/>
                  </a:lnTo>
                  <a:lnTo>
                    <a:pt x="2" y="34"/>
                  </a:lnTo>
                  <a:lnTo>
                    <a:pt x="0" y="30"/>
                  </a:lnTo>
                  <a:lnTo>
                    <a:pt x="0" y="25"/>
                  </a:lnTo>
                  <a:lnTo>
                    <a:pt x="0" y="21"/>
                  </a:lnTo>
                  <a:lnTo>
                    <a:pt x="2" y="15"/>
                  </a:lnTo>
                  <a:lnTo>
                    <a:pt x="4" y="11"/>
                  </a:lnTo>
                  <a:lnTo>
                    <a:pt x="8" y="7"/>
                  </a:lnTo>
                  <a:lnTo>
                    <a:pt x="11" y="5"/>
                  </a:lnTo>
                  <a:lnTo>
                    <a:pt x="15" y="2"/>
                  </a:lnTo>
                  <a:lnTo>
                    <a:pt x="21" y="2"/>
                  </a:lnTo>
                  <a:lnTo>
                    <a:pt x="25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696" name="Freeform 165"/>
            <p:cNvSpPr>
              <a:spLocks/>
            </p:cNvSpPr>
            <p:nvPr/>
          </p:nvSpPr>
          <p:spPr bwMode="auto">
            <a:xfrm>
              <a:off x="1358" y="1696"/>
              <a:ext cx="52" cy="57"/>
            </a:xfrm>
            <a:custGeom>
              <a:avLst/>
              <a:gdLst>
                <a:gd name="T0" fmla="*/ 28 w 50"/>
                <a:gd name="T1" fmla="*/ 0 h 50"/>
                <a:gd name="T2" fmla="*/ 32 w 50"/>
                <a:gd name="T3" fmla="*/ 0 h 50"/>
                <a:gd name="T4" fmla="*/ 38 w 50"/>
                <a:gd name="T5" fmla="*/ 2 h 50"/>
                <a:gd name="T6" fmla="*/ 45 w 50"/>
                <a:gd name="T7" fmla="*/ 7 h 50"/>
                <a:gd name="T8" fmla="*/ 49 w 50"/>
                <a:gd name="T9" fmla="*/ 11 h 50"/>
                <a:gd name="T10" fmla="*/ 50 w 50"/>
                <a:gd name="T11" fmla="*/ 17 h 50"/>
                <a:gd name="T12" fmla="*/ 54 w 50"/>
                <a:gd name="T13" fmla="*/ 22 h 50"/>
                <a:gd name="T14" fmla="*/ 54 w 50"/>
                <a:gd name="T15" fmla="*/ 28 h 50"/>
                <a:gd name="T16" fmla="*/ 56 w 50"/>
                <a:gd name="T17" fmla="*/ 36 h 50"/>
                <a:gd name="T18" fmla="*/ 54 w 50"/>
                <a:gd name="T19" fmla="*/ 43 h 50"/>
                <a:gd name="T20" fmla="*/ 54 w 50"/>
                <a:gd name="T21" fmla="*/ 50 h 50"/>
                <a:gd name="T22" fmla="*/ 50 w 50"/>
                <a:gd name="T23" fmla="*/ 56 h 50"/>
                <a:gd name="T24" fmla="*/ 49 w 50"/>
                <a:gd name="T25" fmla="*/ 63 h 50"/>
                <a:gd name="T26" fmla="*/ 45 w 50"/>
                <a:gd name="T27" fmla="*/ 67 h 50"/>
                <a:gd name="T28" fmla="*/ 38 w 50"/>
                <a:gd name="T29" fmla="*/ 72 h 50"/>
                <a:gd name="T30" fmla="*/ 32 w 50"/>
                <a:gd name="T31" fmla="*/ 72 h 50"/>
                <a:gd name="T32" fmla="*/ 28 w 50"/>
                <a:gd name="T33" fmla="*/ 74 h 50"/>
                <a:gd name="T34" fmla="*/ 23 w 50"/>
                <a:gd name="T35" fmla="*/ 72 h 50"/>
                <a:gd name="T36" fmla="*/ 19 w 50"/>
                <a:gd name="T37" fmla="*/ 72 h 50"/>
                <a:gd name="T38" fmla="*/ 10 w 50"/>
                <a:gd name="T39" fmla="*/ 67 h 50"/>
                <a:gd name="T40" fmla="*/ 8 w 50"/>
                <a:gd name="T41" fmla="*/ 63 h 50"/>
                <a:gd name="T42" fmla="*/ 4 w 50"/>
                <a:gd name="T43" fmla="*/ 56 h 50"/>
                <a:gd name="T44" fmla="*/ 2 w 50"/>
                <a:gd name="T45" fmla="*/ 50 h 50"/>
                <a:gd name="T46" fmla="*/ 0 w 50"/>
                <a:gd name="T47" fmla="*/ 43 h 50"/>
                <a:gd name="T48" fmla="*/ 0 w 50"/>
                <a:gd name="T49" fmla="*/ 36 h 50"/>
                <a:gd name="T50" fmla="*/ 0 w 50"/>
                <a:gd name="T51" fmla="*/ 28 h 50"/>
                <a:gd name="T52" fmla="*/ 2 w 50"/>
                <a:gd name="T53" fmla="*/ 22 h 50"/>
                <a:gd name="T54" fmla="*/ 4 w 50"/>
                <a:gd name="T55" fmla="*/ 17 h 50"/>
                <a:gd name="T56" fmla="*/ 8 w 50"/>
                <a:gd name="T57" fmla="*/ 11 h 50"/>
                <a:gd name="T58" fmla="*/ 10 w 50"/>
                <a:gd name="T59" fmla="*/ 7 h 50"/>
                <a:gd name="T60" fmla="*/ 19 w 50"/>
                <a:gd name="T61" fmla="*/ 2 h 50"/>
                <a:gd name="T62" fmla="*/ 23 w 50"/>
                <a:gd name="T63" fmla="*/ 0 h 50"/>
                <a:gd name="T64" fmla="*/ 28 w 50"/>
                <a:gd name="T65" fmla="*/ 0 h 5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29" y="0"/>
                  </a:lnTo>
                  <a:lnTo>
                    <a:pt x="35" y="2"/>
                  </a:lnTo>
                  <a:lnTo>
                    <a:pt x="39" y="4"/>
                  </a:lnTo>
                  <a:lnTo>
                    <a:pt x="43" y="8"/>
                  </a:lnTo>
                  <a:lnTo>
                    <a:pt x="44" y="11"/>
                  </a:lnTo>
                  <a:lnTo>
                    <a:pt x="48" y="15"/>
                  </a:lnTo>
                  <a:lnTo>
                    <a:pt x="48" y="19"/>
                  </a:lnTo>
                  <a:lnTo>
                    <a:pt x="50" y="25"/>
                  </a:lnTo>
                  <a:lnTo>
                    <a:pt x="48" y="29"/>
                  </a:lnTo>
                  <a:lnTo>
                    <a:pt x="48" y="34"/>
                  </a:lnTo>
                  <a:lnTo>
                    <a:pt x="44" y="38"/>
                  </a:lnTo>
                  <a:lnTo>
                    <a:pt x="43" y="42"/>
                  </a:lnTo>
                  <a:lnTo>
                    <a:pt x="39" y="46"/>
                  </a:lnTo>
                  <a:lnTo>
                    <a:pt x="35" y="48"/>
                  </a:lnTo>
                  <a:lnTo>
                    <a:pt x="29" y="48"/>
                  </a:lnTo>
                  <a:lnTo>
                    <a:pt x="25" y="50"/>
                  </a:lnTo>
                  <a:lnTo>
                    <a:pt x="20" y="48"/>
                  </a:lnTo>
                  <a:lnTo>
                    <a:pt x="16" y="48"/>
                  </a:lnTo>
                  <a:lnTo>
                    <a:pt x="10" y="46"/>
                  </a:lnTo>
                  <a:lnTo>
                    <a:pt x="8" y="42"/>
                  </a:lnTo>
                  <a:lnTo>
                    <a:pt x="4" y="38"/>
                  </a:lnTo>
                  <a:lnTo>
                    <a:pt x="2" y="34"/>
                  </a:lnTo>
                  <a:lnTo>
                    <a:pt x="0" y="29"/>
                  </a:lnTo>
                  <a:lnTo>
                    <a:pt x="0" y="25"/>
                  </a:lnTo>
                  <a:lnTo>
                    <a:pt x="0" y="19"/>
                  </a:lnTo>
                  <a:lnTo>
                    <a:pt x="2" y="15"/>
                  </a:lnTo>
                  <a:lnTo>
                    <a:pt x="4" y="11"/>
                  </a:lnTo>
                  <a:lnTo>
                    <a:pt x="8" y="8"/>
                  </a:lnTo>
                  <a:lnTo>
                    <a:pt x="10" y="4"/>
                  </a:lnTo>
                  <a:lnTo>
                    <a:pt x="16" y="2"/>
                  </a:lnTo>
                  <a:lnTo>
                    <a:pt x="20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697" name="Freeform 166"/>
            <p:cNvSpPr>
              <a:spLocks/>
            </p:cNvSpPr>
            <p:nvPr/>
          </p:nvSpPr>
          <p:spPr bwMode="auto">
            <a:xfrm>
              <a:off x="1358" y="1696"/>
              <a:ext cx="52" cy="57"/>
            </a:xfrm>
            <a:custGeom>
              <a:avLst/>
              <a:gdLst>
                <a:gd name="T0" fmla="*/ 28 w 50"/>
                <a:gd name="T1" fmla="*/ 0 h 50"/>
                <a:gd name="T2" fmla="*/ 32 w 50"/>
                <a:gd name="T3" fmla="*/ 0 h 50"/>
                <a:gd name="T4" fmla="*/ 38 w 50"/>
                <a:gd name="T5" fmla="*/ 2 h 50"/>
                <a:gd name="T6" fmla="*/ 45 w 50"/>
                <a:gd name="T7" fmla="*/ 7 h 50"/>
                <a:gd name="T8" fmla="*/ 49 w 50"/>
                <a:gd name="T9" fmla="*/ 11 h 50"/>
                <a:gd name="T10" fmla="*/ 50 w 50"/>
                <a:gd name="T11" fmla="*/ 17 h 50"/>
                <a:gd name="T12" fmla="*/ 54 w 50"/>
                <a:gd name="T13" fmla="*/ 22 h 50"/>
                <a:gd name="T14" fmla="*/ 54 w 50"/>
                <a:gd name="T15" fmla="*/ 28 h 50"/>
                <a:gd name="T16" fmla="*/ 56 w 50"/>
                <a:gd name="T17" fmla="*/ 36 h 50"/>
                <a:gd name="T18" fmla="*/ 54 w 50"/>
                <a:gd name="T19" fmla="*/ 43 h 50"/>
                <a:gd name="T20" fmla="*/ 54 w 50"/>
                <a:gd name="T21" fmla="*/ 50 h 50"/>
                <a:gd name="T22" fmla="*/ 50 w 50"/>
                <a:gd name="T23" fmla="*/ 56 h 50"/>
                <a:gd name="T24" fmla="*/ 49 w 50"/>
                <a:gd name="T25" fmla="*/ 63 h 50"/>
                <a:gd name="T26" fmla="*/ 45 w 50"/>
                <a:gd name="T27" fmla="*/ 67 h 50"/>
                <a:gd name="T28" fmla="*/ 38 w 50"/>
                <a:gd name="T29" fmla="*/ 72 h 50"/>
                <a:gd name="T30" fmla="*/ 32 w 50"/>
                <a:gd name="T31" fmla="*/ 72 h 50"/>
                <a:gd name="T32" fmla="*/ 28 w 50"/>
                <a:gd name="T33" fmla="*/ 74 h 50"/>
                <a:gd name="T34" fmla="*/ 23 w 50"/>
                <a:gd name="T35" fmla="*/ 72 h 50"/>
                <a:gd name="T36" fmla="*/ 19 w 50"/>
                <a:gd name="T37" fmla="*/ 72 h 50"/>
                <a:gd name="T38" fmla="*/ 10 w 50"/>
                <a:gd name="T39" fmla="*/ 67 h 50"/>
                <a:gd name="T40" fmla="*/ 8 w 50"/>
                <a:gd name="T41" fmla="*/ 63 h 50"/>
                <a:gd name="T42" fmla="*/ 4 w 50"/>
                <a:gd name="T43" fmla="*/ 56 h 50"/>
                <a:gd name="T44" fmla="*/ 2 w 50"/>
                <a:gd name="T45" fmla="*/ 50 h 50"/>
                <a:gd name="T46" fmla="*/ 0 w 50"/>
                <a:gd name="T47" fmla="*/ 43 h 50"/>
                <a:gd name="T48" fmla="*/ 0 w 50"/>
                <a:gd name="T49" fmla="*/ 36 h 50"/>
                <a:gd name="T50" fmla="*/ 0 w 50"/>
                <a:gd name="T51" fmla="*/ 28 h 50"/>
                <a:gd name="T52" fmla="*/ 2 w 50"/>
                <a:gd name="T53" fmla="*/ 22 h 50"/>
                <a:gd name="T54" fmla="*/ 4 w 50"/>
                <a:gd name="T55" fmla="*/ 17 h 50"/>
                <a:gd name="T56" fmla="*/ 8 w 50"/>
                <a:gd name="T57" fmla="*/ 11 h 50"/>
                <a:gd name="T58" fmla="*/ 10 w 50"/>
                <a:gd name="T59" fmla="*/ 7 h 50"/>
                <a:gd name="T60" fmla="*/ 19 w 50"/>
                <a:gd name="T61" fmla="*/ 2 h 50"/>
                <a:gd name="T62" fmla="*/ 23 w 50"/>
                <a:gd name="T63" fmla="*/ 0 h 50"/>
                <a:gd name="T64" fmla="*/ 28 w 50"/>
                <a:gd name="T65" fmla="*/ 0 h 5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29" y="0"/>
                  </a:lnTo>
                  <a:lnTo>
                    <a:pt x="35" y="2"/>
                  </a:lnTo>
                  <a:lnTo>
                    <a:pt x="39" y="4"/>
                  </a:lnTo>
                  <a:lnTo>
                    <a:pt x="43" y="8"/>
                  </a:lnTo>
                  <a:lnTo>
                    <a:pt x="44" y="11"/>
                  </a:lnTo>
                  <a:lnTo>
                    <a:pt x="48" y="15"/>
                  </a:lnTo>
                  <a:lnTo>
                    <a:pt x="48" y="19"/>
                  </a:lnTo>
                  <a:lnTo>
                    <a:pt x="50" y="25"/>
                  </a:lnTo>
                  <a:lnTo>
                    <a:pt x="48" y="29"/>
                  </a:lnTo>
                  <a:lnTo>
                    <a:pt x="48" y="34"/>
                  </a:lnTo>
                  <a:lnTo>
                    <a:pt x="44" y="38"/>
                  </a:lnTo>
                  <a:lnTo>
                    <a:pt x="43" y="42"/>
                  </a:lnTo>
                  <a:lnTo>
                    <a:pt x="39" y="46"/>
                  </a:lnTo>
                  <a:lnTo>
                    <a:pt x="35" y="48"/>
                  </a:lnTo>
                  <a:lnTo>
                    <a:pt x="29" y="48"/>
                  </a:lnTo>
                  <a:lnTo>
                    <a:pt x="25" y="50"/>
                  </a:lnTo>
                  <a:lnTo>
                    <a:pt x="20" y="48"/>
                  </a:lnTo>
                  <a:lnTo>
                    <a:pt x="16" y="48"/>
                  </a:lnTo>
                  <a:lnTo>
                    <a:pt x="10" y="46"/>
                  </a:lnTo>
                  <a:lnTo>
                    <a:pt x="8" y="42"/>
                  </a:lnTo>
                  <a:lnTo>
                    <a:pt x="4" y="38"/>
                  </a:lnTo>
                  <a:lnTo>
                    <a:pt x="2" y="34"/>
                  </a:lnTo>
                  <a:lnTo>
                    <a:pt x="0" y="29"/>
                  </a:lnTo>
                  <a:lnTo>
                    <a:pt x="0" y="25"/>
                  </a:lnTo>
                  <a:lnTo>
                    <a:pt x="0" y="19"/>
                  </a:lnTo>
                  <a:lnTo>
                    <a:pt x="2" y="15"/>
                  </a:lnTo>
                  <a:lnTo>
                    <a:pt x="4" y="11"/>
                  </a:lnTo>
                  <a:lnTo>
                    <a:pt x="8" y="8"/>
                  </a:lnTo>
                  <a:lnTo>
                    <a:pt x="10" y="4"/>
                  </a:lnTo>
                  <a:lnTo>
                    <a:pt x="16" y="2"/>
                  </a:lnTo>
                  <a:lnTo>
                    <a:pt x="20" y="0"/>
                  </a:lnTo>
                  <a:lnTo>
                    <a:pt x="25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698" name="Freeform 167"/>
            <p:cNvSpPr>
              <a:spLocks/>
            </p:cNvSpPr>
            <p:nvPr/>
          </p:nvSpPr>
          <p:spPr bwMode="auto">
            <a:xfrm>
              <a:off x="1346" y="1768"/>
              <a:ext cx="53" cy="56"/>
            </a:xfrm>
            <a:custGeom>
              <a:avLst/>
              <a:gdLst>
                <a:gd name="T0" fmla="*/ 31 w 50"/>
                <a:gd name="T1" fmla="*/ 0 h 50"/>
                <a:gd name="T2" fmla="*/ 37 w 50"/>
                <a:gd name="T3" fmla="*/ 0 h 50"/>
                <a:gd name="T4" fmla="*/ 40 w 50"/>
                <a:gd name="T5" fmla="*/ 2 h 50"/>
                <a:gd name="T6" fmla="*/ 48 w 50"/>
                <a:gd name="T7" fmla="*/ 4 h 50"/>
                <a:gd name="T8" fmla="*/ 51 w 50"/>
                <a:gd name="T9" fmla="*/ 11 h 50"/>
                <a:gd name="T10" fmla="*/ 55 w 50"/>
                <a:gd name="T11" fmla="*/ 17 h 50"/>
                <a:gd name="T12" fmla="*/ 57 w 50"/>
                <a:gd name="T13" fmla="*/ 22 h 50"/>
                <a:gd name="T14" fmla="*/ 59 w 50"/>
                <a:gd name="T15" fmla="*/ 27 h 50"/>
                <a:gd name="T16" fmla="*/ 59 w 50"/>
                <a:gd name="T17" fmla="*/ 35 h 50"/>
                <a:gd name="T18" fmla="*/ 59 w 50"/>
                <a:gd name="T19" fmla="*/ 44 h 50"/>
                <a:gd name="T20" fmla="*/ 57 w 50"/>
                <a:gd name="T21" fmla="*/ 49 h 50"/>
                <a:gd name="T22" fmla="*/ 55 w 50"/>
                <a:gd name="T23" fmla="*/ 55 h 50"/>
                <a:gd name="T24" fmla="*/ 51 w 50"/>
                <a:gd name="T25" fmla="*/ 59 h 50"/>
                <a:gd name="T26" fmla="*/ 48 w 50"/>
                <a:gd name="T27" fmla="*/ 65 h 50"/>
                <a:gd name="T28" fmla="*/ 40 w 50"/>
                <a:gd name="T29" fmla="*/ 67 h 50"/>
                <a:gd name="T30" fmla="*/ 37 w 50"/>
                <a:gd name="T31" fmla="*/ 71 h 50"/>
                <a:gd name="T32" fmla="*/ 31 w 50"/>
                <a:gd name="T33" fmla="*/ 71 h 50"/>
                <a:gd name="T34" fmla="*/ 24 w 50"/>
                <a:gd name="T35" fmla="*/ 71 h 50"/>
                <a:gd name="T36" fmla="*/ 18 w 50"/>
                <a:gd name="T37" fmla="*/ 67 h 50"/>
                <a:gd name="T38" fmla="*/ 14 w 50"/>
                <a:gd name="T39" fmla="*/ 65 h 50"/>
                <a:gd name="T40" fmla="*/ 8 w 50"/>
                <a:gd name="T41" fmla="*/ 59 h 50"/>
                <a:gd name="T42" fmla="*/ 6 w 50"/>
                <a:gd name="T43" fmla="*/ 55 h 50"/>
                <a:gd name="T44" fmla="*/ 2 w 50"/>
                <a:gd name="T45" fmla="*/ 49 h 50"/>
                <a:gd name="T46" fmla="*/ 2 w 50"/>
                <a:gd name="T47" fmla="*/ 44 h 50"/>
                <a:gd name="T48" fmla="*/ 0 w 50"/>
                <a:gd name="T49" fmla="*/ 35 h 50"/>
                <a:gd name="T50" fmla="*/ 2 w 50"/>
                <a:gd name="T51" fmla="*/ 27 h 50"/>
                <a:gd name="T52" fmla="*/ 2 w 50"/>
                <a:gd name="T53" fmla="*/ 22 h 50"/>
                <a:gd name="T54" fmla="*/ 6 w 50"/>
                <a:gd name="T55" fmla="*/ 17 h 50"/>
                <a:gd name="T56" fmla="*/ 8 w 50"/>
                <a:gd name="T57" fmla="*/ 11 h 50"/>
                <a:gd name="T58" fmla="*/ 14 w 50"/>
                <a:gd name="T59" fmla="*/ 4 h 50"/>
                <a:gd name="T60" fmla="*/ 18 w 50"/>
                <a:gd name="T61" fmla="*/ 2 h 50"/>
                <a:gd name="T62" fmla="*/ 24 w 50"/>
                <a:gd name="T63" fmla="*/ 0 h 50"/>
                <a:gd name="T64" fmla="*/ 31 w 50"/>
                <a:gd name="T65" fmla="*/ 0 h 5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0"/>
                  </a:lnTo>
                  <a:lnTo>
                    <a:pt x="34" y="2"/>
                  </a:lnTo>
                  <a:lnTo>
                    <a:pt x="40" y="4"/>
                  </a:lnTo>
                  <a:lnTo>
                    <a:pt x="42" y="8"/>
                  </a:lnTo>
                  <a:lnTo>
                    <a:pt x="46" y="12"/>
                  </a:lnTo>
                  <a:lnTo>
                    <a:pt x="48" y="16"/>
                  </a:lnTo>
                  <a:lnTo>
                    <a:pt x="50" y="19"/>
                  </a:lnTo>
                  <a:lnTo>
                    <a:pt x="50" y="25"/>
                  </a:lnTo>
                  <a:lnTo>
                    <a:pt x="50" y="31"/>
                  </a:lnTo>
                  <a:lnTo>
                    <a:pt x="48" y="35"/>
                  </a:lnTo>
                  <a:lnTo>
                    <a:pt x="46" y="39"/>
                  </a:lnTo>
                  <a:lnTo>
                    <a:pt x="42" y="42"/>
                  </a:lnTo>
                  <a:lnTo>
                    <a:pt x="40" y="46"/>
                  </a:lnTo>
                  <a:lnTo>
                    <a:pt x="34" y="48"/>
                  </a:lnTo>
                  <a:lnTo>
                    <a:pt x="31" y="50"/>
                  </a:lnTo>
                  <a:lnTo>
                    <a:pt x="25" y="50"/>
                  </a:lnTo>
                  <a:lnTo>
                    <a:pt x="21" y="50"/>
                  </a:lnTo>
                  <a:lnTo>
                    <a:pt x="15" y="48"/>
                  </a:lnTo>
                  <a:lnTo>
                    <a:pt x="11" y="46"/>
                  </a:lnTo>
                  <a:lnTo>
                    <a:pt x="8" y="42"/>
                  </a:lnTo>
                  <a:lnTo>
                    <a:pt x="6" y="39"/>
                  </a:lnTo>
                  <a:lnTo>
                    <a:pt x="2" y="35"/>
                  </a:lnTo>
                  <a:lnTo>
                    <a:pt x="2" y="31"/>
                  </a:lnTo>
                  <a:lnTo>
                    <a:pt x="0" y="25"/>
                  </a:lnTo>
                  <a:lnTo>
                    <a:pt x="2" y="19"/>
                  </a:lnTo>
                  <a:lnTo>
                    <a:pt x="2" y="16"/>
                  </a:lnTo>
                  <a:lnTo>
                    <a:pt x="6" y="12"/>
                  </a:lnTo>
                  <a:lnTo>
                    <a:pt x="8" y="8"/>
                  </a:lnTo>
                  <a:lnTo>
                    <a:pt x="11" y="4"/>
                  </a:lnTo>
                  <a:lnTo>
                    <a:pt x="15" y="2"/>
                  </a:lnTo>
                  <a:lnTo>
                    <a:pt x="21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699" name="Freeform 168"/>
            <p:cNvSpPr>
              <a:spLocks/>
            </p:cNvSpPr>
            <p:nvPr/>
          </p:nvSpPr>
          <p:spPr bwMode="auto">
            <a:xfrm>
              <a:off x="1346" y="1768"/>
              <a:ext cx="53" cy="56"/>
            </a:xfrm>
            <a:custGeom>
              <a:avLst/>
              <a:gdLst>
                <a:gd name="T0" fmla="*/ 31 w 50"/>
                <a:gd name="T1" fmla="*/ 0 h 50"/>
                <a:gd name="T2" fmla="*/ 37 w 50"/>
                <a:gd name="T3" fmla="*/ 0 h 50"/>
                <a:gd name="T4" fmla="*/ 40 w 50"/>
                <a:gd name="T5" fmla="*/ 2 h 50"/>
                <a:gd name="T6" fmla="*/ 48 w 50"/>
                <a:gd name="T7" fmla="*/ 4 h 50"/>
                <a:gd name="T8" fmla="*/ 51 w 50"/>
                <a:gd name="T9" fmla="*/ 11 h 50"/>
                <a:gd name="T10" fmla="*/ 55 w 50"/>
                <a:gd name="T11" fmla="*/ 17 h 50"/>
                <a:gd name="T12" fmla="*/ 57 w 50"/>
                <a:gd name="T13" fmla="*/ 22 h 50"/>
                <a:gd name="T14" fmla="*/ 59 w 50"/>
                <a:gd name="T15" fmla="*/ 27 h 50"/>
                <a:gd name="T16" fmla="*/ 59 w 50"/>
                <a:gd name="T17" fmla="*/ 35 h 50"/>
                <a:gd name="T18" fmla="*/ 59 w 50"/>
                <a:gd name="T19" fmla="*/ 44 h 50"/>
                <a:gd name="T20" fmla="*/ 57 w 50"/>
                <a:gd name="T21" fmla="*/ 49 h 50"/>
                <a:gd name="T22" fmla="*/ 55 w 50"/>
                <a:gd name="T23" fmla="*/ 55 h 50"/>
                <a:gd name="T24" fmla="*/ 51 w 50"/>
                <a:gd name="T25" fmla="*/ 59 h 50"/>
                <a:gd name="T26" fmla="*/ 48 w 50"/>
                <a:gd name="T27" fmla="*/ 65 h 50"/>
                <a:gd name="T28" fmla="*/ 40 w 50"/>
                <a:gd name="T29" fmla="*/ 67 h 50"/>
                <a:gd name="T30" fmla="*/ 37 w 50"/>
                <a:gd name="T31" fmla="*/ 71 h 50"/>
                <a:gd name="T32" fmla="*/ 31 w 50"/>
                <a:gd name="T33" fmla="*/ 71 h 50"/>
                <a:gd name="T34" fmla="*/ 24 w 50"/>
                <a:gd name="T35" fmla="*/ 71 h 50"/>
                <a:gd name="T36" fmla="*/ 18 w 50"/>
                <a:gd name="T37" fmla="*/ 67 h 50"/>
                <a:gd name="T38" fmla="*/ 14 w 50"/>
                <a:gd name="T39" fmla="*/ 65 h 50"/>
                <a:gd name="T40" fmla="*/ 8 w 50"/>
                <a:gd name="T41" fmla="*/ 59 h 50"/>
                <a:gd name="T42" fmla="*/ 6 w 50"/>
                <a:gd name="T43" fmla="*/ 55 h 50"/>
                <a:gd name="T44" fmla="*/ 2 w 50"/>
                <a:gd name="T45" fmla="*/ 49 h 50"/>
                <a:gd name="T46" fmla="*/ 2 w 50"/>
                <a:gd name="T47" fmla="*/ 44 h 50"/>
                <a:gd name="T48" fmla="*/ 0 w 50"/>
                <a:gd name="T49" fmla="*/ 35 h 50"/>
                <a:gd name="T50" fmla="*/ 2 w 50"/>
                <a:gd name="T51" fmla="*/ 27 h 50"/>
                <a:gd name="T52" fmla="*/ 2 w 50"/>
                <a:gd name="T53" fmla="*/ 22 h 50"/>
                <a:gd name="T54" fmla="*/ 6 w 50"/>
                <a:gd name="T55" fmla="*/ 17 h 50"/>
                <a:gd name="T56" fmla="*/ 8 w 50"/>
                <a:gd name="T57" fmla="*/ 11 h 50"/>
                <a:gd name="T58" fmla="*/ 14 w 50"/>
                <a:gd name="T59" fmla="*/ 4 h 50"/>
                <a:gd name="T60" fmla="*/ 18 w 50"/>
                <a:gd name="T61" fmla="*/ 2 h 50"/>
                <a:gd name="T62" fmla="*/ 24 w 50"/>
                <a:gd name="T63" fmla="*/ 0 h 50"/>
                <a:gd name="T64" fmla="*/ 31 w 50"/>
                <a:gd name="T65" fmla="*/ 0 h 5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0"/>
                  </a:lnTo>
                  <a:lnTo>
                    <a:pt x="34" y="2"/>
                  </a:lnTo>
                  <a:lnTo>
                    <a:pt x="40" y="4"/>
                  </a:lnTo>
                  <a:lnTo>
                    <a:pt x="42" y="8"/>
                  </a:lnTo>
                  <a:lnTo>
                    <a:pt x="46" y="12"/>
                  </a:lnTo>
                  <a:lnTo>
                    <a:pt x="48" y="16"/>
                  </a:lnTo>
                  <a:lnTo>
                    <a:pt x="50" y="19"/>
                  </a:lnTo>
                  <a:lnTo>
                    <a:pt x="50" y="25"/>
                  </a:lnTo>
                  <a:lnTo>
                    <a:pt x="50" y="31"/>
                  </a:lnTo>
                  <a:lnTo>
                    <a:pt x="48" y="35"/>
                  </a:lnTo>
                  <a:lnTo>
                    <a:pt x="46" y="39"/>
                  </a:lnTo>
                  <a:lnTo>
                    <a:pt x="42" y="42"/>
                  </a:lnTo>
                  <a:lnTo>
                    <a:pt x="40" y="46"/>
                  </a:lnTo>
                  <a:lnTo>
                    <a:pt x="34" y="48"/>
                  </a:lnTo>
                  <a:lnTo>
                    <a:pt x="31" y="50"/>
                  </a:lnTo>
                  <a:lnTo>
                    <a:pt x="25" y="50"/>
                  </a:lnTo>
                  <a:lnTo>
                    <a:pt x="21" y="50"/>
                  </a:lnTo>
                  <a:lnTo>
                    <a:pt x="15" y="48"/>
                  </a:lnTo>
                  <a:lnTo>
                    <a:pt x="11" y="46"/>
                  </a:lnTo>
                  <a:lnTo>
                    <a:pt x="8" y="42"/>
                  </a:lnTo>
                  <a:lnTo>
                    <a:pt x="6" y="39"/>
                  </a:lnTo>
                  <a:lnTo>
                    <a:pt x="2" y="35"/>
                  </a:lnTo>
                  <a:lnTo>
                    <a:pt x="2" y="31"/>
                  </a:lnTo>
                  <a:lnTo>
                    <a:pt x="0" y="25"/>
                  </a:lnTo>
                  <a:lnTo>
                    <a:pt x="2" y="19"/>
                  </a:lnTo>
                  <a:lnTo>
                    <a:pt x="2" y="16"/>
                  </a:lnTo>
                  <a:lnTo>
                    <a:pt x="6" y="12"/>
                  </a:lnTo>
                  <a:lnTo>
                    <a:pt x="8" y="8"/>
                  </a:lnTo>
                  <a:lnTo>
                    <a:pt x="11" y="4"/>
                  </a:lnTo>
                  <a:lnTo>
                    <a:pt x="15" y="2"/>
                  </a:lnTo>
                  <a:lnTo>
                    <a:pt x="21" y="0"/>
                  </a:lnTo>
                  <a:lnTo>
                    <a:pt x="25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700" name="Freeform 169"/>
            <p:cNvSpPr>
              <a:spLocks/>
            </p:cNvSpPr>
            <p:nvPr/>
          </p:nvSpPr>
          <p:spPr bwMode="auto">
            <a:xfrm>
              <a:off x="1350" y="1840"/>
              <a:ext cx="53" cy="56"/>
            </a:xfrm>
            <a:custGeom>
              <a:avLst/>
              <a:gdLst>
                <a:gd name="T0" fmla="*/ 31 w 50"/>
                <a:gd name="T1" fmla="*/ 0 h 49"/>
                <a:gd name="T2" fmla="*/ 36 w 50"/>
                <a:gd name="T3" fmla="*/ 0 h 49"/>
                <a:gd name="T4" fmla="*/ 40 w 50"/>
                <a:gd name="T5" fmla="*/ 1 h 49"/>
                <a:gd name="T6" fmla="*/ 45 w 50"/>
                <a:gd name="T7" fmla="*/ 3 h 49"/>
                <a:gd name="T8" fmla="*/ 51 w 50"/>
                <a:gd name="T9" fmla="*/ 10 h 49"/>
                <a:gd name="T10" fmla="*/ 55 w 50"/>
                <a:gd name="T11" fmla="*/ 17 h 49"/>
                <a:gd name="T12" fmla="*/ 57 w 50"/>
                <a:gd name="T13" fmla="*/ 22 h 49"/>
                <a:gd name="T14" fmla="*/ 59 w 50"/>
                <a:gd name="T15" fmla="*/ 29 h 49"/>
                <a:gd name="T16" fmla="*/ 59 w 50"/>
                <a:gd name="T17" fmla="*/ 38 h 49"/>
                <a:gd name="T18" fmla="*/ 59 w 50"/>
                <a:gd name="T19" fmla="*/ 45 h 49"/>
                <a:gd name="T20" fmla="*/ 57 w 50"/>
                <a:gd name="T21" fmla="*/ 51 h 49"/>
                <a:gd name="T22" fmla="*/ 55 w 50"/>
                <a:gd name="T23" fmla="*/ 56 h 49"/>
                <a:gd name="T24" fmla="*/ 51 w 50"/>
                <a:gd name="T25" fmla="*/ 63 h 49"/>
                <a:gd name="T26" fmla="*/ 45 w 50"/>
                <a:gd name="T27" fmla="*/ 70 h 49"/>
                <a:gd name="T28" fmla="*/ 40 w 50"/>
                <a:gd name="T29" fmla="*/ 72 h 49"/>
                <a:gd name="T30" fmla="*/ 36 w 50"/>
                <a:gd name="T31" fmla="*/ 73 h 49"/>
                <a:gd name="T32" fmla="*/ 31 w 50"/>
                <a:gd name="T33" fmla="*/ 73 h 49"/>
                <a:gd name="T34" fmla="*/ 22 w 50"/>
                <a:gd name="T35" fmla="*/ 73 h 49"/>
                <a:gd name="T36" fmla="*/ 18 w 50"/>
                <a:gd name="T37" fmla="*/ 72 h 49"/>
                <a:gd name="T38" fmla="*/ 14 w 50"/>
                <a:gd name="T39" fmla="*/ 70 h 49"/>
                <a:gd name="T40" fmla="*/ 7 w 50"/>
                <a:gd name="T41" fmla="*/ 63 h 49"/>
                <a:gd name="T42" fmla="*/ 4 w 50"/>
                <a:gd name="T43" fmla="*/ 56 h 49"/>
                <a:gd name="T44" fmla="*/ 2 w 50"/>
                <a:gd name="T45" fmla="*/ 51 h 49"/>
                <a:gd name="T46" fmla="*/ 0 w 50"/>
                <a:gd name="T47" fmla="*/ 45 h 49"/>
                <a:gd name="T48" fmla="*/ 0 w 50"/>
                <a:gd name="T49" fmla="*/ 38 h 49"/>
                <a:gd name="T50" fmla="*/ 0 w 50"/>
                <a:gd name="T51" fmla="*/ 29 h 49"/>
                <a:gd name="T52" fmla="*/ 2 w 50"/>
                <a:gd name="T53" fmla="*/ 22 h 49"/>
                <a:gd name="T54" fmla="*/ 4 w 50"/>
                <a:gd name="T55" fmla="*/ 17 h 49"/>
                <a:gd name="T56" fmla="*/ 7 w 50"/>
                <a:gd name="T57" fmla="*/ 10 h 49"/>
                <a:gd name="T58" fmla="*/ 14 w 50"/>
                <a:gd name="T59" fmla="*/ 3 h 49"/>
                <a:gd name="T60" fmla="*/ 18 w 50"/>
                <a:gd name="T61" fmla="*/ 1 h 49"/>
                <a:gd name="T62" fmla="*/ 22 w 50"/>
                <a:gd name="T63" fmla="*/ 0 h 49"/>
                <a:gd name="T64" fmla="*/ 31 w 50"/>
                <a:gd name="T65" fmla="*/ 0 h 4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0" y="0"/>
                  </a:lnTo>
                  <a:lnTo>
                    <a:pt x="34" y="1"/>
                  </a:lnTo>
                  <a:lnTo>
                    <a:pt x="38" y="3"/>
                  </a:lnTo>
                  <a:lnTo>
                    <a:pt x="42" y="7"/>
                  </a:lnTo>
                  <a:lnTo>
                    <a:pt x="46" y="11"/>
                  </a:lnTo>
                  <a:lnTo>
                    <a:pt x="48" y="15"/>
                  </a:lnTo>
                  <a:lnTo>
                    <a:pt x="50" y="19"/>
                  </a:lnTo>
                  <a:lnTo>
                    <a:pt x="50" y="25"/>
                  </a:lnTo>
                  <a:lnTo>
                    <a:pt x="50" y="30"/>
                  </a:lnTo>
                  <a:lnTo>
                    <a:pt x="48" y="34"/>
                  </a:lnTo>
                  <a:lnTo>
                    <a:pt x="46" y="38"/>
                  </a:lnTo>
                  <a:lnTo>
                    <a:pt x="42" y="42"/>
                  </a:lnTo>
                  <a:lnTo>
                    <a:pt x="38" y="46"/>
                  </a:lnTo>
                  <a:lnTo>
                    <a:pt x="34" y="48"/>
                  </a:lnTo>
                  <a:lnTo>
                    <a:pt x="30" y="49"/>
                  </a:lnTo>
                  <a:lnTo>
                    <a:pt x="25" y="49"/>
                  </a:lnTo>
                  <a:lnTo>
                    <a:pt x="19" y="49"/>
                  </a:lnTo>
                  <a:lnTo>
                    <a:pt x="15" y="48"/>
                  </a:lnTo>
                  <a:lnTo>
                    <a:pt x="11" y="46"/>
                  </a:lnTo>
                  <a:lnTo>
                    <a:pt x="7" y="42"/>
                  </a:lnTo>
                  <a:lnTo>
                    <a:pt x="4" y="38"/>
                  </a:lnTo>
                  <a:lnTo>
                    <a:pt x="2" y="34"/>
                  </a:lnTo>
                  <a:lnTo>
                    <a:pt x="0" y="30"/>
                  </a:lnTo>
                  <a:lnTo>
                    <a:pt x="0" y="25"/>
                  </a:lnTo>
                  <a:lnTo>
                    <a:pt x="0" y="19"/>
                  </a:lnTo>
                  <a:lnTo>
                    <a:pt x="2" y="15"/>
                  </a:lnTo>
                  <a:lnTo>
                    <a:pt x="4" y="11"/>
                  </a:lnTo>
                  <a:lnTo>
                    <a:pt x="7" y="7"/>
                  </a:lnTo>
                  <a:lnTo>
                    <a:pt x="11" y="3"/>
                  </a:lnTo>
                  <a:lnTo>
                    <a:pt x="15" y="1"/>
                  </a:lnTo>
                  <a:lnTo>
                    <a:pt x="19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701" name="Freeform 170"/>
            <p:cNvSpPr>
              <a:spLocks/>
            </p:cNvSpPr>
            <p:nvPr/>
          </p:nvSpPr>
          <p:spPr bwMode="auto">
            <a:xfrm>
              <a:off x="1350" y="1840"/>
              <a:ext cx="53" cy="56"/>
            </a:xfrm>
            <a:custGeom>
              <a:avLst/>
              <a:gdLst>
                <a:gd name="T0" fmla="*/ 31 w 50"/>
                <a:gd name="T1" fmla="*/ 0 h 49"/>
                <a:gd name="T2" fmla="*/ 36 w 50"/>
                <a:gd name="T3" fmla="*/ 0 h 49"/>
                <a:gd name="T4" fmla="*/ 40 w 50"/>
                <a:gd name="T5" fmla="*/ 1 h 49"/>
                <a:gd name="T6" fmla="*/ 45 w 50"/>
                <a:gd name="T7" fmla="*/ 3 h 49"/>
                <a:gd name="T8" fmla="*/ 51 w 50"/>
                <a:gd name="T9" fmla="*/ 10 h 49"/>
                <a:gd name="T10" fmla="*/ 55 w 50"/>
                <a:gd name="T11" fmla="*/ 17 h 49"/>
                <a:gd name="T12" fmla="*/ 57 w 50"/>
                <a:gd name="T13" fmla="*/ 22 h 49"/>
                <a:gd name="T14" fmla="*/ 59 w 50"/>
                <a:gd name="T15" fmla="*/ 29 h 49"/>
                <a:gd name="T16" fmla="*/ 59 w 50"/>
                <a:gd name="T17" fmla="*/ 38 h 49"/>
                <a:gd name="T18" fmla="*/ 59 w 50"/>
                <a:gd name="T19" fmla="*/ 45 h 49"/>
                <a:gd name="T20" fmla="*/ 57 w 50"/>
                <a:gd name="T21" fmla="*/ 51 h 49"/>
                <a:gd name="T22" fmla="*/ 55 w 50"/>
                <a:gd name="T23" fmla="*/ 56 h 49"/>
                <a:gd name="T24" fmla="*/ 51 w 50"/>
                <a:gd name="T25" fmla="*/ 63 h 49"/>
                <a:gd name="T26" fmla="*/ 45 w 50"/>
                <a:gd name="T27" fmla="*/ 70 h 49"/>
                <a:gd name="T28" fmla="*/ 40 w 50"/>
                <a:gd name="T29" fmla="*/ 72 h 49"/>
                <a:gd name="T30" fmla="*/ 36 w 50"/>
                <a:gd name="T31" fmla="*/ 73 h 49"/>
                <a:gd name="T32" fmla="*/ 31 w 50"/>
                <a:gd name="T33" fmla="*/ 73 h 49"/>
                <a:gd name="T34" fmla="*/ 22 w 50"/>
                <a:gd name="T35" fmla="*/ 73 h 49"/>
                <a:gd name="T36" fmla="*/ 18 w 50"/>
                <a:gd name="T37" fmla="*/ 72 h 49"/>
                <a:gd name="T38" fmla="*/ 14 w 50"/>
                <a:gd name="T39" fmla="*/ 70 h 49"/>
                <a:gd name="T40" fmla="*/ 7 w 50"/>
                <a:gd name="T41" fmla="*/ 63 h 49"/>
                <a:gd name="T42" fmla="*/ 4 w 50"/>
                <a:gd name="T43" fmla="*/ 56 h 49"/>
                <a:gd name="T44" fmla="*/ 2 w 50"/>
                <a:gd name="T45" fmla="*/ 51 h 49"/>
                <a:gd name="T46" fmla="*/ 0 w 50"/>
                <a:gd name="T47" fmla="*/ 45 h 49"/>
                <a:gd name="T48" fmla="*/ 0 w 50"/>
                <a:gd name="T49" fmla="*/ 38 h 49"/>
                <a:gd name="T50" fmla="*/ 0 w 50"/>
                <a:gd name="T51" fmla="*/ 29 h 49"/>
                <a:gd name="T52" fmla="*/ 2 w 50"/>
                <a:gd name="T53" fmla="*/ 22 h 49"/>
                <a:gd name="T54" fmla="*/ 4 w 50"/>
                <a:gd name="T55" fmla="*/ 17 h 49"/>
                <a:gd name="T56" fmla="*/ 7 w 50"/>
                <a:gd name="T57" fmla="*/ 10 h 49"/>
                <a:gd name="T58" fmla="*/ 14 w 50"/>
                <a:gd name="T59" fmla="*/ 3 h 49"/>
                <a:gd name="T60" fmla="*/ 18 w 50"/>
                <a:gd name="T61" fmla="*/ 1 h 49"/>
                <a:gd name="T62" fmla="*/ 22 w 50"/>
                <a:gd name="T63" fmla="*/ 0 h 49"/>
                <a:gd name="T64" fmla="*/ 31 w 50"/>
                <a:gd name="T65" fmla="*/ 0 h 4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0" y="0"/>
                  </a:lnTo>
                  <a:lnTo>
                    <a:pt x="34" y="1"/>
                  </a:lnTo>
                  <a:lnTo>
                    <a:pt x="38" y="3"/>
                  </a:lnTo>
                  <a:lnTo>
                    <a:pt x="42" y="7"/>
                  </a:lnTo>
                  <a:lnTo>
                    <a:pt x="46" y="11"/>
                  </a:lnTo>
                  <a:lnTo>
                    <a:pt x="48" y="15"/>
                  </a:lnTo>
                  <a:lnTo>
                    <a:pt x="50" y="19"/>
                  </a:lnTo>
                  <a:lnTo>
                    <a:pt x="50" y="25"/>
                  </a:lnTo>
                  <a:lnTo>
                    <a:pt x="50" y="30"/>
                  </a:lnTo>
                  <a:lnTo>
                    <a:pt x="48" y="34"/>
                  </a:lnTo>
                  <a:lnTo>
                    <a:pt x="46" y="38"/>
                  </a:lnTo>
                  <a:lnTo>
                    <a:pt x="42" y="42"/>
                  </a:lnTo>
                  <a:lnTo>
                    <a:pt x="38" y="46"/>
                  </a:lnTo>
                  <a:lnTo>
                    <a:pt x="34" y="48"/>
                  </a:lnTo>
                  <a:lnTo>
                    <a:pt x="30" y="49"/>
                  </a:lnTo>
                  <a:lnTo>
                    <a:pt x="25" y="49"/>
                  </a:lnTo>
                  <a:lnTo>
                    <a:pt x="19" y="49"/>
                  </a:lnTo>
                  <a:lnTo>
                    <a:pt x="15" y="48"/>
                  </a:lnTo>
                  <a:lnTo>
                    <a:pt x="11" y="46"/>
                  </a:lnTo>
                  <a:lnTo>
                    <a:pt x="7" y="42"/>
                  </a:lnTo>
                  <a:lnTo>
                    <a:pt x="4" y="38"/>
                  </a:lnTo>
                  <a:lnTo>
                    <a:pt x="2" y="34"/>
                  </a:lnTo>
                  <a:lnTo>
                    <a:pt x="0" y="30"/>
                  </a:lnTo>
                  <a:lnTo>
                    <a:pt x="0" y="25"/>
                  </a:lnTo>
                  <a:lnTo>
                    <a:pt x="0" y="19"/>
                  </a:lnTo>
                  <a:lnTo>
                    <a:pt x="2" y="15"/>
                  </a:lnTo>
                  <a:lnTo>
                    <a:pt x="4" y="11"/>
                  </a:lnTo>
                  <a:lnTo>
                    <a:pt x="7" y="7"/>
                  </a:lnTo>
                  <a:lnTo>
                    <a:pt x="11" y="3"/>
                  </a:lnTo>
                  <a:lnTo>
                    <a:pt x="15" y="1"/>
                  </a:lnTo>
                  <a:lnTo>
                    <a:pt x="19" y="0"/>
                  </a:lnTo>
                  <a:lnTo>
                    <a:pt x="25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702" name="Freeform 171"/>
            <p:cNvSpPr>
              <a:spLocks/>
            </p:cNvSpPr>
            <p:nvPr/>
          </p:nvSpPr>
          <p:spPr bwMode="auto">
            <a:xfrm>
              <a:off x="893" y="1404"/>
              <a:ext cx="53" cy="57"/>
            </a:xfrm>
            <a:custGeom>
              <a:avLst/>
              <a:gdLst>
                <a:gd name="T0" fmla="*/ 31 w 50"/>
                <a:gd name="T1" fmla="*/ 0 h 50"/>
                <a:gd name="T2" fmla="*/ 37 w 50"/>
                <a:gd name="T3" fmla="*/ 2 h 50"/>
                <a:gd name="T4" fmla="*/ 41 w 50"/>
                <a:gd name="T5" fmla="*/ 2 h 50"/>
                <a:gd name="T6" fmla="*/ 45 w 50"/>
                <a:gd name="T7" fmla="*/ 8 h 50"/>
                <a:gd name="T8" fmla="*/ 51 w 50"/>
                <a:gd name="T9" fmla="*/ 10 h 50"/>
                <a:gd name="T10" fmla="*/ 55 w 50"/>
                <a:gd name="T11" fmla="*/ 17 h 50"/>
                <a:gd name="T12" fmla="*/ 57 w 50"/>
                <a:gd name="T13" fmla="*/ 22 h 50"/>
                <a:gd name="T14" fmla="*/ 59 w 50"/>
                <a:gd name="T15" fmla="*/ 31 h 50"/>
                <a:gd name="T16" fmla="*/ 59 w 50"/>
                <a:gd name="T17" fmla="*/ 36 h 50"/>
                <a:gd name="T18" fmla="*/ 59 w 50"/>
                <a:gd name="T19" fmla="*/ 44 h 50"/>
                <a:gd name="T20" fmla="*/ 57 w 50"/>
                <a:gd name="T21" fmla="*/ 50 h 50"/>
                <a:gd name="T22" fmla="*/ 55 w 50"/>
                <a:gd name="T23" fmla="*/ 59 h 50"/>
                <a:gd name="T24" fmla="*/ 51 w 50"/>
                <a:gd name="T25" fmla="*/ 63 h 50"/>
                <a:gd name="T26" fmla="*/ 45 w 50"/>
                <a:gd name="T27" fmla="*/ 67 h 50"/>
                <a:gd name="T28" fmla="*/ 41 w 50"/>
                <a:gd name="T29" fmla="*/ 72 h 50"/>
                <a:gd name="T30" fmla="*/ 37 w 50"/>
                <a:gd name="T31" fmla="*/ 74 h 50"/>
                <a:gd name="T32" fmla="*/ 31 w 50"/>
                <a:gd name="T33" fmla="*/ 74 h 50"/>
                <a:gd name="T34" fmla="*/ 24 w 50"/>
                <a:gd name="T35" fmla="*/ 74 h 50"/>
                <a:gd name="T36" fmla="*/ 18 w 50"/>
                <a:gd name="T37" fmla="*/ 72 h 50"/>
                <a:gd name="T38" fmla="*/ 15 w 50"/>
                <a:gd name="T39" fmla="*/ 67 h 50"/>
                <a:gd name="T40" fmla="*/ 8 w 50"/>
                <a:gd name="T41" fmla="*/ 63 h 50"/>
                <a:gd name="T42" fmla="*/ 4 w 50"/>
                <a:gd name="T43" fmla="*/ 59 h 50"/>
                <a:gd name="T44" fmla="*/ 2 w 50"/>
                <a:gd name="T45" fmla="*/ 50 h 50"/>
                <a:gd name="T46" fmla="*/ 0 w 50"/>
                <a:gd name="T47" fmla="*/ 44 h 50"/>
                <a:gd name="T48" fmla="*/ 0 w 50"/>
                <a:gd name="T49" fmla="*/ 36 h 50"/>
                <a:gd name="T50" fmla="*/ 0 w 50"/>
                <a:gd name="T51" fmla="*/ 31 h 50"/>
                <a:gd name="T52" fmla="*/ 2 w 50"/>
                <a:gd name="T53" fmla="*/ 22 h 50"/>
                <a:gd name="T54" fmla="*/ 4 w 50"/>
                <a:gd name="T55" fmla="*/ 17 h 50"/>
                <a:gd name="T56" fmla="*/ 8 w 50"/>
                <a:gd name="T57" fmla="*/ 10 h 50"/>
                <a:gd name="T58" fmla="*/ 15 w 50"/>
                <a:gd name="T59" fmla="*/ 8 h 50"/>
                <a:gd name="T60" fmla="*/ 18 w 50"/>
                <a:gd name="T61" fmla="*/ 2 h 50"/>
                <a:gd name="T62" fmla="*/ 24 w 50"/>
                <a:gd name="T63" fmla="*/ 2 h 50"/>
                <a:gd name="T64" fmla="*/ 31 w 50"/>
                <a:gd name="T65" fmla="*/ 0 h 5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2"/>
                  </a:lnTo>
                  <a:lnTo>
                    <a:pt x="35" y="2"/>
                  </a:lnTo>
                  <a:lnTo>
                    <a:pt x="38" y="5"/>
                  </a:lnTo>
                  <a:lnTo>
                    <a:pt x="42" y="7"/>
                  </a:lnTo>
                  <a:lnTo>
                    <a:pt x="46" y="11"/>
                  </a:lnTo>
                  <a:lnTo>
                    <a:pt x="48" y="15"/>
                  </a:lnTo>
                  <a:lnTo>
                    <a:pt x="50" y="21"/>
                  </a:lnTo>
                  <a:lnTo>
                    <a:pt x="50" y="25"/>
                  </a:lnTo>
                  <a:lnTo>
                    <a:pt x="50" y="30"/>
                  </a:lnTo>
                  <a:lnTo>
                    <a:pt x="48" y="34"/>
                  </a:lnTo>
                  <a:lnTo>
                    <a:pt x="46" y="40"/>
                  </a:lnTo>
                  <a:lnTo>
                    <a:pt x="42" y="42"/>
                  </a:lnTo>
                  <a:lnTo>
                    <a:pt x="38" y="46"/>
                  </a:lnTo>
                  <a:lnTo>
                    <a:pt x="35" y="48"/>
                  </a:lnTo>
                  <a:lnTo>
                    <a:pt x="31" y="50"/>
                  </a:lnTo>
                  <a:lnTo>
                    <a:pt x="25" y="50"/>
                  </a:lnTo>
                  <a:lnTo>
                    <a:pt x="21" y="50"/>
                  </a:lnTo>
                  <a:lnTo>
                    <a:pt x="15" y="48"/>
                  </a:lnTo>
                  <a:lnTo>
                    <a:pt x="12" y="46"/>
                  </a:lnTo>
                  <a:lnTo>
                    <a:pt x="8" y="42"/>
                  </a:lnTo>
                  <a:lnTo>
                    <a:pt x="4" y="40"/>
                  </a:lnTo>
                  <a:lnTo>
                    <a:pt x="2" y="34"/>
                  </a:lnTo>
                  <a:lnTo>
                    <a:pt x="0" y="30"/>
                  </a:lnTo>
                  <a:lnTo>
                    <a:pt x="0" y="25"/>
                  </a:lnTo>
                  <a:lnTo>
                    <a:pt x="0" y="21"/>
                  </a:lnTo>
                  <a:lnTo>
                    <a:pt x="2" y="15"/>
                  </a:lnTo>
                  <a:lnTo>
                    <a:pt x="4" y="11"/>
                  </a:lnTo>
                  <a:lnTo>
                    <a:pt x="8" y="7"/>
                  </a:lnTo>
                  <a:lnTo>
                    <a:pt x="12" y="5"/>
                  </a:lnTo>
                  <a:lnTo>
                    <a:pt x="15" y="2"/>
                  </a:lnTo>
                  <a:lnTo>
                    <a:pt x="21" y="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703" name="Freeform 172"/>
            <p:cNvSpPr>
              <a:spLocks/>
            </p:cNvSpPr>
            <p:nvPr/>
          </p:nvSpPr>
          <p:spPr bwMode="auto">
            <a:xfrm>
              <a:off x="893" y="1404"/>
              <a:ext cx="53" cy="57"/>
            </a:xfrm>
            <a:custGeom>
              <a:avLst/>
              <a:gdLst>
                <a:gd name="T0" fmla="*/ 31 w 50"/>
                <a:gd name="T1" fmla="*/ 0 h 50"/>
                <a:gd name="T2" fmla="*/ 37 w 50"/>
                <a:gd name="T3" fmla="*/ 2 h 50"/>
                <a:gd name="T4" fmla="*/ 41 w 50"/>
                <a:gd name="T5" fmla="*/ 2 h 50"/>
                <a:gd name="T6" fmla="*/ 45 w 50"/>
                <a:gd name="T7" fmla="*/ 8 h 50"/>
                <a:gd name="T8" fmla="*/ 51 w 50"/>
                <a:gd name="T9" fmla="*/ 10 h 50"/>
                <a:gd name="T10" fmla="*/ 55 w 50"/>
                <a:gd name="T11" fmla="*/ 17 h 50"/>
                <a:gd name="T12" fmla="*/ 57 w 50"/>
                <a:gd name="T13" fmla="*/ 22 h 50"/>
                <a:gd name="T14" fmla="*/ 59 w 50"/>
                <a:gd name="T15" fmla="*/ 31 h 50"/>
                <a:gd name="T16" fmla="*/ 59 w 50"/>
                <a:gd name="T17" fmla="*/ 36 h 50"/>
                <a:gd name="T18" fmla="*/ 59 w 50"/>
                <a:gd name="T19" fmla="*/ 44 h 50"/>
                <a:gd name="T20" fmla="*/ 57 w 50"/>
                <a:gd name="T21" fmla="*/ 50 h 50"/>
                <a:gd name="T22" fmla="*/ 55 w 50"/>
                <a:gd name="T23" fmla="*/ 59 h 50"/>
                <a:gd name="T24" fmla="*/ 51 w 50"/>
                <a:gd name="T25" fmla="*/ 63 h 50"/>
                <a:gd name="T26" fmla="*/ 45 w 50"/>
                <a:gd name="T27" fmla="*/ 67 h 50"/>
                <a:gd name="T28" fmla="*/ 41 w 50"/>
                <a:gd name="T29" fmla="*/ 72 h 50"/>
                <a:gd name="T30" fmla="*/ 37 w 50"/>
                <a:gd name="T31" fmla="*/ 74 h 50"/>
                <a:gd name="T32" fmla="*/ 31 w 50"/>
                <a:gd name="T33" fmla="*/ 74 h 50"/>
                <a:gd name="T34" fmla="*/ 24 w 50"/>
                <a:gd name="T35" fmla="*/ 74 h 50"/>
                <a:gd name="T36" fmla="*/ 18 w 50"/>
                <a:gd name="T37" fmla="*/ 72 h 50"/>
                <a:gd name="T38" fmla="*/ 15 w 50"/>
                <a:gd name="T39" fmla="*/ 67 h 50"/>
                <a:gd name="T40" fmla="*/ 8 w 50"/>
                <a:gd name="T41" fmla="*/ 63 h 50"/>
                <a:gd name="T42" fmla="*/ 4 w 50"/>
                <a:gd name="T43" fmla="*/ 59 h 50"/>
                <a:gd name="T44" fmla="*/ 2 w 50"/>
                <a:gd name="T45" fmla="*/ 50 h 50"/>
                <a:gd name="T46" fmla="*/ 0 w 50"/>
                <a:gd name="T47" fmla="*/ 44 h 50"/>
                <a:gd name="T48" fmla="*/ 0 w 50"/>
                <a:gd name="T49" fmla="*/ 36 h 50"/>
                <a:gd name="T50" fmla="*/ 0 w 50"/>
                <a:gd name="T51" fmla="*/ 31 h 50"/>
                <a:gd name="T52" fmla="*/ 2 w 50"/>
                <a:gd name="T53" fmla="*/ 22 h 50"/>
                <a:gd name="T54" fmla="*/ 4 w 50"/>
                <a:gd name="T55" fmla="*/ 17 h 50"/>
                <a:gd name="T56" fmla="*/ 8 w 50"/>
                <a:gd name="T57" fmla="*/ 10 h 50"/>
                <a:gd name="T58" fmla="*/ 15 w 50"/>
                <a:gd name="T59" fmla="*/ 8 h 50"/>
                <a:gd name="T60" fmla="*/ 18 w 50"/>
                <a:gd name="T61" fmla="*/ 2 h 50"/>
                <a:gd name="T62" fmla="*/ 24 w 50"/>
                <a:gd name="T63" fmla="*/ 2 h 50"/>
                <a:gd name="T64" fmla="*/ 31 w 50"/>
                <a:gd name="T65" fmla="*/ 0 h 5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2"/>
                  </a:lnTo>
                  <a:lnTo>
                    <a:pt x="35" y="2"/>
                  </a:lnTo>
                  <a:lnTo>
                    <a:pt x="38" y="5"/>
                  </a:lnTo>
                  <a:lnTo>
                    <a:pt x="42" y="7"/>
                  </a:lnTo>
                  <a:lnTo>
                    <a:pt x="46" y="11"/>
                  </a:lnTo>
                  <a:lnTo>
                    <a:pt x="48" y="15"/>
                  </a:lnTo>
                  <a:lnTo>
                    <a:pt x="50" y="21"/>
                  </a:lnTo>
                  <a:lnTo>
                    <a:pt x="50" y="25"/>
                  </a:lnTo>
                  <a:lnTo>
                    <a:pt x="50" y="30"/>
                  </a:lnTo>
                  <a:lnTo>
                    <a:pt x="48" y="34"/>
                  </a:lnTo>
                  <a:lnTo>
                    <a:pt x="46" y="40"/>
                  </a:lnTo>
                  <a:lnTo>
                    <a:pt x="42" y="42"/>
                  </a:lnTo>
                  <a:lnTo>
                    <a:pt x="38" y="46"/>
                  </a:lnTo>
                  <a:lnTo>
                    <a:pt x="35" y="48"/>
                  </a:lnTo>
                  <a:lnTo>
                    <a:pt x="31" y="50"/>
                  </a:lnTo>
                  <a:lnTo>
                    <a:pt x="25" y="50"/>
                  </a:lnTo>
                  <a:lnTo>
                    <a:pt x="21" y="50"/>
                  </a:lnTo>
                  <a:lnTo>
                    <a:pt x="15" y="48"/>
                  </a:lnTo>
                  <a:lnTo>
                    <a:pt x="12" y="46"/>
                  </a:lnTo>
                  <a:lnTo>
                    <a:pt x="8" y="42"/>
                  </a:lnTo>
                  <a:lnTo>
                    <a:pt x="4" y="40"/>
                  </a:lnTo>
                  <a:lnTo>
                    <a:pt x="2" y="34"/>
                  </a:lnTo>
                  <a:lnTo>
                    <a:pt x="0" y="30"/>
                  </a:lnTo>
                  <a:lnTo>
                    <a:pt x="0" y="25"/>
                  </a:lnTo>
                  <a:lnTo>
                    <a:pt x="0" y="21"/>
                  </a:lnTo>
                  <a:lnTo>
                    <a:pt x="2" y="15"/>
                  </a:lnTo>
                  <a:lnTo>
                    <a:pt x="4" y="11"/>
                  </a:lnTo>
                  <a:lnTo>
                    <a:pt x="8" y="7"/>
                  </a:lnTo>
                  <a:lnTo>
                    <a:pt x="12" y="5"/>
                  </a:lnTo>
                  <a:lnTo>
                    <a:pt x="15" y="2"/>
                  </a:lnTo>
                  <a:lnTo>
                    <a:pt x="21" y="2"/>
                  </a:lnTo>
                  <a:lnTo>
                    <a:pt x="25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704" name="Freeform 173"/>
            <p:cNvSpPr>
              <a:spLocks/>
            </p:cNvSpPr>
            <p:nvPr/>
          </p:nvSpPr>
          <p:spPr bwMode="auto">
            <a:xfrm>
              <a:off x="736" y="1620"/>
              <a:ext cx="52" cy="57"/>
            </a:xfrm>
            <a:custGeom>
              <a:avLst/>
              <a:gdLst>
                <a:gd name="T0" fmla="*/ 28 w 50"/>
                <a:gd name="T1" fmla="*/ 0 h 50"/>
                <a:gd name="T2" fmla="*/ 34 w 50"/>
                <a:gd name="T3" fmla="*/ 2 h 50"/>
                <a:gd name="T4" fmla="*/ 38 w 50"/>
                <a:gd name="T5" fmla="*/ 7 h 50"/>
                <a:gd name="T6" fmla="*/ 45 w 50"/>
                <a:gd name="T7" fmla="*/ 8 h 50"/>
                <a:gd name="T8" fmla="*/ 49 w 50"/>
                <a:gd name="T9" fmla="*/ 10 h 50"/>
                <a:gd name="T10" fmla="*/ 53 w 50"/>
                <a:gd name="T11" fmla="*/ 17 h 50"/>
                <a:gd name="T12" fmla="*/ 54 w 50"/>
                <a:gd name="T13" fmla="*/ 22 h 50"/>
                <a:gd name="T14" fmla="*/ 56 w 50"/>
                <a:gd name="T15" fmla="*/ 31 h 50"/>
                <a:gd name="T16" fmla="*/ 56 w 50"/>
                <a:gd name="T17" fmla="*/ 36 h 50"/>
                <a:gd name="T18" fmla="*/ 56 w 50"/>
                <a:gd name="T19" fmla="*/ 44 h 50"/>
                <a:gd name="T20" fmla="*/ 54 w 50"/>
                <a:gd name="T21" fmla="*/ 54 h 50"/>
                <a:gd name="T22" fmla="*/ 53 w 50"/>
                <a:gd name="T23" fmla="*/ 59 h 50"/>
                <a:gd name="T24" fmla="*/ 49 w 50"/>
                <a:gd name="T25" fmla="*/ 65 h 50"/>
                <a:gd name="T26" fmla="*/ 45 w 50"/>
                <a:gd name="T27" fmla="*/ 67 h 50"/>
                <a:gd name="T28" fmla="*/ 38 w 50"/>
                <a:gd name="T29" fmla="*/ 72 h 50"/>
                <a:gd name="T30" fmla="*/ 34 w 50"/>
                <a:gd name="T31" fmla="*/ 74 h 50"/>
                <a:gd name="T32" fmla="*/ 28 w 50"/>
                <a:gd name="T33" fmla="*/ 74 h 50"/>
                <a:gd name="T34" fmla="*/ 25 w 50"/>
                <a:gd name="T35" fmla="*/ 74 h 50"/>
                <a:gd name="T36" fmla="*/ 19 w 50"/>
                <a:gd name="T37" fmla="*/ 72 h 50"/>
                <a:gd name="T38" fmla="*/ 12 w 50"/>
                <a:gd name="T39" fmla="*/ 67 h 50"/>
                <a:gd name="T40" fmla="*/ 8 w 50"/>
                <a:gd name="T41" fmla="*/ 65 h 50"/>
                <a:gd name="T42" fmla="*/ 4 w 50"/>
                <a:gd name="T43" fmla="*/ 59 h 50"/>
                <a:gd name="T44" fmla="*/ 2 w 50"/>
                <a:gd name="T45" fmla="*/ 54 h 50"/>
                <a:gd name="T46" fmla="*/ 2 w 50"/>
                <a:gd name="T47" fmla="*/ 44 h 50"/>
                <a:gd name="T48" fmla="*/ 0 w 50"/>
                <a:gd name="T49" fmla="*/ 36 h 50"/>
                <a:gd name="T50" fmla="*/ 2 w 50"/>
                <a:gd name="T51" fmla="*/ 31 h 50"/>
                <a:gd name="T52" fmla="*/ 2 w 50"/>
                <a:gd name="T53" fmla="*/ 22 h 50"/>
                <a:gd name="T54" fmla="*/ 4 w 50"/>
                <a:gd name="T55" fmla="*/ 17 h 50"/>
                <a:gd name="T56" fmla="*/ 8 w 50"/>
                <a:gd name="T57" fmla="*/ 10 h 50"/>
                <a:gd name="T58" fmla="*/ 12 w 50"/>
                <a:gd name="T59" fmla="*/ 8 h 50"/>
                <a:gd name="T60" fmla="*/ 19 w 50"/>
                <a:gd name="T61" fmla="*/ 7 h 50"/>
                <a:gd name="T62" fmla="*/ 25 w 50"/>
                <a:gd name="T63" fmla="*/ 2 h 50"/>
                <a:gd name="T64" fmla="*/ 28 w 50"/>
                <a:gd name="T65" fmla="*/ 0 h 5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2"/>
                  </a:lnTo>
                  <a:lnTo>
                    <a:pt x="35" y="4"/>
                  </a:lnTo>
                  <a:lnTo>
                    <a:pt x="39" y="5"/>
                  </a:lnTo>
                  <a:lnTo>
                    <a:pt x="43" y="7"/>
                  </a:lnTo>
                  <a:lnTo>
                    <a:pt x="47" y="11"/>
                  </a:lnTo>
                  <a:lnTo>
                    <a:pt x="48" y="15"/>
                  </a:lnTo>
                  <a:lnTo>
                    <a:pt x="50" y="21"/>
                  </a:lnTo>
                  <a:lnTo>
                    <a:pt x="50" y="25"/>
                  </a:lnTo>
                  <a:lnTo>
                    <a:pt x="50" y="30"/>
                  </a:lnTo>
                  <a:lnTo>
                    <a:pt x="48" y="36"/>
                  </a:lnTo>
                  <a:lnTo>
                    <a:pt x="47" y="40"/>
                  </a:lnTo>
                  <a:lnTo>
                    <a:pt x="43" y="44"/>
                  </a:lnTo>
                  <a:lnTo>
                    <a:pt x="39" y="46"/>
                  </a:lnTo>
                  <a:lnTo>
                    <a:pt x="35" y="48"/>
                  </a:lnTo>
                  <a:lnTo>
                    <a:pt x="31" y="50"/>
                  </a:lnTo>
                  <a:lnTo>
                    <a:pt x="25" y="50"/>
                  </a:lnTo>
                  <a:lnTo>
                    <a:pt x="22" y="50"/>
                  </a:lnTo>
                  <a:lnTo>
                    <a:pt x="16" y="48"/>
                  </a:lnTo>
                  <a:lnTo>
                    <a:pt x="12" y="46"/>
                  </a:lnTo>
                  <a:lnTo>
                    <a:pt x="8" y="44"/>
                  </a:lnTo>
                  <a:lnTo>
                    <a:pt x="4" y="40"/>
                  </a:lnTo>
                  <a:lnTo>
                    <a:pt x="2" y="36"/>
                  </a:lnTo>
                  <a:lnTo>
                    <a:pt x="2" y="30"/>
                  </a:lnTo>
                  <a:lnTo>
                    <a:pt x="0" y="25"/>
                  </a:lnTo>
                  <a:lnTo>
                    <a:pt x="2" y="21"/>
                  </a:lnTo>
                  <a:lnTo>
                    <a:pt x="2" y="15"/>
                  </a:lnTo>
                  <a:lnTo>
                    <a:pt x="4" y="11"/>
                  </a:lnTo>
                  <a:lnTo>
                    <a:pt x="8" y="7"/>
                  </a:lnTo>
                  <a:lnTo>
                    <a:pt x="12" y="5"/>
                  </a:lnTo>
                  <a:lnTo>
                    <a:pt x="16" y="4"/>
                  </a:lnTo>
                  <a:lnTo>
                    <a:pt x="22" y="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705" name="Freeform 174"/>
            <p:cNvSpPr>
              <a:spLocks/>
            </p:cNvSpPr>
            <p:nvPr/>
          </p:nvSpPr>
          <p:spPr bwMode="auto">
            <a:xfrm>
              <a:off x="736" y="1620"/>
              <a:ext cx="52" cy="57"/>
            </a:xfrm>
            <a:custGeom>
              <a:avLst/>
              <a:gdLst>
                <a:gd name="T0" fmla="*/ 28 w 50"/>
                <a:gd name="T1" fmla="*/ 0 h 50"/>
                <a:gd name="T2" fmla="*/ 34 w 50"/>
                <a:gd name="T3" fmla="*/ 2 h 50"/>
                <a:gd name="T4" fmla="*/ 38 w 50"/>
                <a:gd name="T5" fmla="*/ 7 h 50"/>
                <a:gd name="T6" fmla="*/ 45 w 50"/>
                <a:gd name="T7" fmla="*/ 8 h 50"/>
                <a:gd name="T8" fmla="*/ 49 w 50"/>
                <a:gd name="T9" fmla="*/ 10 h 50"/>
                <a:gd name="T10" fmla="*/ 53 w 50"/>
                <a:gd name="T11" fmla="*/ 17 h 50"/>
                <a:gd name="T12" fmla="*/ 54 w 50"/>
                <a:gd name="T13" fmla="*/ 22 h 50"/>
                <a:gd name="T14" fmla="*/ 56 w 50"/>
                <a:gd name="T15" fmla="*/ 31 h 50"/>
                <a:gd name="T16" fmla="*/ 56 w 50"/>
                <a:gd name="T17" fmla="*/ 36 h 50"/>
                <a:gd name="T18" fmla="*/ 56 w 50"/>
                <a:gd name="T19" fmla="*/ 44 h 50"/>
                <a:gd name="T20" fmla="*/ 54 w 50"/>
                <a:gd name="T21" fmla="*/ 54 h 50"/>
                <a:gd name="T22" fmla="*/ 53 w 50"/>
                <a:gd name="T23" fmla="*/ 59 h 50"/>
                <a:gd name="T24" fmla="*/ 49 w 50"/>
                <a:gd name="T25" fmla="*/ 65 h 50"/>
                <a:gd name="T26" fmla="*/ 45 w 50"/>
                <a:gd name="T27" fmla="*/ 67 h 50"/>
                <a:gd name="T28" fmla="*/ 38 w 50"/>
                <a:gd name="T29" fmla="*/ 72 h 50"/>
                <a:gd name="T30" fmla="*/ 34 w 50"/>
                <a:gd name="T31" fmla="*/ 74 h 50"/>
                <a:gd name="T32" fmla="*/ 28 w 50"/>
                <a:gd name="T33" fmla="*/ 74 h 50"/>
                <a:gd name="T34" fmla="*/ 25 w 50"/>
                <a:gd name="T35" fmla="*/ 74 h 50"/>
                <a:gd name="T36" fmla="*/ 19 w 50"/>
                <a:gd name="T37" fmla="*/ 72 h 50"/>
                <a:gd name="T38" fmla="*/ 12 w 50"/>
                <a:gd name="T39" fmla="*/ 67 h 50"/>
                <a:gd name="T40" fmla="*/ 8 w 50"/>
                <a:gd name="T41" fmla="*/ 65 h 50"/>
                <a:gd name="T42" fmla="*/ 4 w 50"/>
                <a:gd name="T43" fmla="*/ 59 h 50"/>
                <a:gd name="T44" fmla="*/ 2 w 50"/>
                <a:gd name="T45" fmla="*/ 54 h 50"/>
                <a:gd name="T46" fmla="*/ 2 w 50"/>
                <a:gd name="T47" fmla="*/ 44 h 50"/>
                <a:gd name="T48" fmla="*/ 0 w 50"/>
                <a:gd name="T49" fmla="*/ 36 h 50"/>
                <a:gd name="T50" fmla="*/ 2 w 50"/>
                <a:gd name="T51" fmla="*/ 31 h 50"/>
                <a:gd name="T52" fmla="*/ 2 w 50"/>
                <a:gd name="T53" fmla="*/ 22 h 50"/>
                <a:gd name="T54" fmla="*/ 4 w 50"/>
                <a:gd name="T55" fmla="*/ 17 h 50"/>
                <a:gd name="T56" fmla="*/ 8 w 50"/>
                <a:gd name="T57" fmla="*/ 10 h 50"/>
                <a:gd name="T58" fmla="*/ 12 w 50"/>
                <a:gd name="T59" fmla="*/ 8 h 50"/>
                <a:gd name="T60" fmla="*/ 19 w 50"/>
                <a:gd name="T61" fmla="*/ 7 h 50"/>
                <a:gd name="T62" fmla="*/ 25 w 50"/>
                <a:gd name="T63" fmla="*/ 2 h 50"/>
                <a:gd name="T64" fmla="*/ 28 w 50"/>
                <a:gd name="T65" fmla="*/ 0 h 5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2"/>
                  </a:lnTo>
                  <a:lnTo>
                    <a:pt x="35" y="4"/>
                  </a:lnTo>
                  <a:lnTo>
                    <a:pt x="39" y="5"/>
                  </a:lnTo>
                  <a:lnTo>
                    <a:pt x="43" y="7"/>
                  </a:lnTo>
                  <a:lnTo>
                    <a:pt x="47" y="11"/>
                  </a:lnTo>
                  <a:lnTo>
                    <a:pt x="48" y="15"/>
                  </a:lnTo>
                  <a:lnTo>
                    <a:pt x="50" y="21"/>
                  </a:lnTo>
                  <a:lnTo>
                    <a:pt x="50" y="25"/>
                  </a:lnTo>
                  <a:lnTo>
                    <a:pt x="50" y="30"/>
                  </a:lnTo>
                  <a:lnTo>
                    <a:pt x="48" y="36"/>
                  </a:lnTo>
                  <a:lnTo>
                    <a:pt x="47" y="40"/>
                  </a:lnTo>
                  <a:lnTo>
                    <a:pt x="43" y="44"/>
                  </a:lnTo>
                  <a:lnTo>
                    <a:pt x="39" y="46"/>
                  </a:lnTo>
                  <a:lnTo>
                    <a:pt x="35" y="48"/>
                  </a:lnTo>
                  <a:lnTo>
                    <a:pt x="31" y="50"/>
                  </a:lnTo>
                  <a:lnTo>
                    <a:pt x="25" y="50"/>
                  </a:lnTo>
                  <a:lnTo>
                    <a:pt x="22" y="50"/>
                  </a:lnTo>
                  <a:lnTo>
                    <a:pt x="16" y="48"/>
                  </a:lnTo>
                  <a:lnTo>
                    <a:pt x="12" y="46"/>
                  </a:lnTo>
                  <a:lnTo>
                    <a:pt x="8" y="44"/>
                  </a:lnTo>
                  <a:lnTo>
                    <a:pt x="4" y="40"/>
                  </a:lnTo>
                  <a:lnTo>
                    <a:pt x="2" y="36"/>
                  </a:lnTo>
                  <a:lnTo>
                    <a:pt x="2" y="30"/>
                  </a:lnTo>
                  <a:lnTo>
                    <a:pt x="0" y="25"/>
                  </a:lnTo>
                  <a:lnTo>
                    <a:pt x="2" y="21"/>
                  </a:lnTo>
                  <a:lnTo>
                    <a:pt x="2" y="15"/>
                  </a:lnTo>
                  <a:lnTo>
                    <a:pt x="4" y="11"/>
                  </a:lnTo>
                  <a:lnTo>
                    <a:pt x="8" y="7"/>
                  </a:lnTo>
                  <a:lnTo>
                    <a:pt x="12" y="5"/>
                  </a:lnTo>
                  <a:lnTo>
                    <a:pt x="16" y="4"/>
                  </a:lnTo>
                  <a:lnTo>
                    <a:pt x="22" y="2"/>
                  </a:lnTo>
                  <a:lnTo>
                    <a:pt x="25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706" name="Freeform 175"/>
            <p:cNvSpPr>
              <a:spLocks/>
            </p:cNvSpPr>
            <p:nvPr/>
          </p:nvSpPr>
          <p:spPr bwMode="auto">
            <a:xfrm>
              <a:off x="562" y="2121"/>
              <a:ext cx="51" cy="57"/>
            </a:xfrm>
            <a:custGeom>
              <a:avLst/>
              <a:gdLst>
                <a:gd name="T0" fmla="*/ 27 w 49"/>
                <a:gd name="T1" fmla="*/ 0 h 50"/>
                <a:gd name="T2" fmla="*/ 33 w 49"/>
                <a:gd name="T3" fmla="*/ 2 h 50"/>
                <a:gd name="T4" fmla="*/ 37 w 49"/>
                <a:gd name="T5" fmla="*/ 2 h 50"/>
                <a:gd name="T6" fmla="*/ 44 w 49"/>
                <a:gd name="T7" fmla="*/ 7 h 50"/>
                <a:gd name="T8" fmla="*/ 48 w 49"/>
                <a:gd name="T9" fmla="*/ 11 h 50"/>
                <a:gd name="T10" fmla="*/ 52 w 49"/>
                <a:gd name="T11" fmla="*/ 18 h 50"/>
                <a:gd name="T12" fmla="*/ 54 w 49"/>
                <a:gd name="T13" fmla="*/ 24 h 50"/>
                <a:gd name="T14" fmla="*/ 55 w 49"/>
                <a:gd name="T15" fmla="*/ 31 h 50"/>
                <a:gd name="T16" fmla="*/ 55 w 49"/>
                <a:gd name="T17" fmla="*/ 36 h 50"/>
                <a:gd name="T18" fmla="*/ 55 w 49"/>
                <a:gd name="T19" fmla="*/ 46 h 50"/>
                <a:gd name="T20" fmla="*/ 54 w 49"/>
                <a:gd name="T21" fmla="*/ 52 h 50"/>
                <a:gd name="T22" fmla="*/ 52 w 49"/>
                <a:gd name="T23" fmla="*/ 57 h 50"/>
                <a:gd name="T24" fmla="*/ 48 w 49"/>
                <a:gd name="T25" fmla="*/ 63 h 50"/>
                <a:gd name="T26" fmla="*/ 44 w 49"/>
                <a:gd name="T27" fmla="*/ 67 h 50"/>
                <a:gd name="T28" fmla="*/ 37 w 49"/>
                <a:gd name="T29" fmla="*/ 72 h 50"/>
                <a:gd name="T30" fmla="*/ 33 w 49"/>
                <a:gd name="T31" fmla="*/ 74 h 50"/>
                <a:gd name="T32" fmla="*/ 27 w 49"/>
                <a:gd name="T33" fmla="*/ 74 h 50"/>
                <a:gd name="T34" fmla="*/ 22 w 49"/>
                <a:gd name="T35" fmla="*/ 74 h 50"/>
                <a:gd name="T36" fmla="*/ 18 w 49"/>
                <a:gd name="T37" fmla="*/ 72 h 50"/>
                <a:gd name="T38" fmla="*/ 11 w 49"/>
                <a:gd name="T39" fmla="*/ 67 h 50"/>
                <a:gd name="T40" fmla="*/ 7 w 49"/>
                <a:gd name="T41" fmla="*/ 63 h 50"/>
                <a:gd name="T42" fmla="*/ 3 w 49"/>
                <a:gd name="T43" fmla="*/ 57 h 50"/>
                <a:gd name="T44" fmla="*/ 1 w 49"/>
                <a:gd name="T45" fmla="*/ 52 h 50"/>
                <a:gd name="T46" fmla="*/ 0 w 49"/>
                <a:gd name="T47" fmla="*/ 46 h 50"/>
                <a:gd name="T48" fmla="*/ 0 w 49"/>
                <a:gd name="T49" fmla="*/ 36 h 50"/>
                <a:gd name="T50" fmla="*/ 0 w 49"/>
                <a:gd name="T51" fmla="*/ 31 h 50"/>
                <a:gd name="T52" fmla="*/ 1 w 49"/>
                <a:gd name="T53" fmla="*/ 24 h 50"/>
                <a:gd name="T54" fmla="*/ 3 w 49"/>
                <a:gd name="T55" fmla="*/ 18 h 50"/>
                <a:gd name="T56" fmla="*/ 7 w 49"/>
                <a:gd name="T57" fmla="*/ 11 h 50"/>
                <a:gd name="T58" fmla="*/ 11 w 49"/>
                <a:gd name="T59" fmla="*/ 7 h 50"/>
                <a:gd name="T60" fmla="*/ 18 w 49"/>
                <a:gd name="T61" fmla="*/ 2 h 50"/>
                <a:gd name="T62" fmla="*/ 22 w 49"/>
                <a:gd name="T63" fmla="*/ 2 h 50"/>
                <a:gd name="T64" fmla="*/ 27 w 49"/>
                <a:gd name="T65" fmla="*/ 0 h 5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49" h="50">
                  <a:moveTo>
                    <a:pt x="24" y="0"/>
                  </a:moveTo>
                  <a:lnTo>
                    <a:pt x="30" y="2"/>
                  </a:lnTo>
                  <a:lnTo>
                    <a:pt x="34" y="2"/>
                  </a:lnTo>
                  <a:lnTo>
                    <a:pt x="38" y="4"/>
                  </a:lnTo>
                  <a:lnTo>
                    <a:pt x="42" y="8"/>
                  </a:lnTo>
                  <a:lnTo>
                    <a:pt x="46" y="12"/>
                  </a:lnTo>
                  <a:lnTo>
                    <a:pt x="48" y="16"/>
                  </a:lnTo>
                  <a:lnTo>
                    <a:pt x="49" y="21"/>
                  </a:lnTo>
                  <a:lnTo>
                    <a:pt x="49" y="25"/>
                  </a:lnTo>
                  <a:lnTo>
                    <a:pt x="49" y="31"/>
                  </a:lnTo>
                  <a:lnTo>
                    <a:pt x="48" y="35"/>
                  </a:lnTo>
                  <a:lnTo>
                    <a:pt x="46" y="39"/>
                  </a:lnTo>
                  <a:lnTo>
                    <a:pt x="42" y="42"/>
                  </a:lnTo>
                  <a:lnTo>
                    <a:pt x="38" y="46"/>
                  </a:lnTo>
                  <a:lnTo>
                    <a:pt x="34" y="48"/>
                  </a:lnTo>
                  <a:lnTo>
                    <a:pt x="30" y="50"/>
                  </a:lnTo>
                  <a:lnTo>
                    <a:pt x="24" y="50"/>
                  </a:lnTo>
                  <a:lnTo>
                    <a:pt x="19" y="50"/>
                  </a:lnTo>
                  <a:lnTo>
                    <a:pt x="15" y="48"/>
                  </a:lnTo>
                  <a:lnTo>
                    <a:pt x="11" y="46"/>
                  </a:lnTo>
                  <a:lnTo>
                    <a:pt x="7" y="42"/>
                  </a:lnTo>
                  <a:lnTo>
                    <a:pt x="3" y="39"/>
                  </a:lnTo>
                  <a:lnTo>
                    <a:pt x="1" y="35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0" y="21"/>
                  </a:lnTo>
                  <a:lnTo>
                    <a:pt x="1" y="16"/>
                  </a:lnTo>
                  <a:lnTo>
                    <a:pt x="3" y="12"/>
                  </a:lnTo>
                  <a:lnTo>
                    <a:pt x="7" y="8"/>
                  </a:lnTo>
                  <a:lnTo>
                    <a:pt x="11" y="4"/>
                  </a:lnTo>
                  <a:lnTo>
                    <a:pt x="15" y="2"/>
                  </a:lnTo>
                  <a:lnTo>
                    <a:pt x="19" y="2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707" name="Freeform 176"/>
            <p:cNvSpPr>
              <a:spLocks/>
            </p:cNvSpPr>
            <p:nvPr/>
          </p:nvSpPr>
          <p:spPr bwMode="auto">
            <a:xfrm>
              <a:off x="562" y="2121"/>
              <a:ext cx="51" cy="57"/>
            </a:xfrm>
            <a:custGeom>
              <a:avLst/>
              <a:gdLst>
                <a:gd name="T0" fmla="*/ 27 w 49"/>
                <a:gd name="T1" fmla="*/ 0 h 50"/>
                <a:gd name="T2" fmla="*/ 33 w 49"/>
                <a:gd name="T3" fmla="*/ 2 h 50"/>
                <a:gd name="T4" fmla="*/ 37 w 49"/>
                <a:gd name="T5" fmla="*/ 2 h 50"/>
                <a:gd name="T6" fmla="*/ 44 w 49"/>
                <a:gd name="T7" fmla="*/ 7 h 50"/>
                <a:gd name="T8" fmla="*/ 48 w 49"/>
                <a:gd name="T9" fmla="*/ 11 h 50"/>
                <a:gd name="T10" fmla="*/ 52 w 49"/>
                <a:gd name="T11" fmla="*/ 18 h 50"/>
                <a:gd name="T12" fmla="*/ 54 w 49"/>
                <a:gd name="T13" fmla="*/ 24 h 50"/>
                <a:gd name="T14" fmla="*/ 55 w 49"/>
                <a:gd name="T15" fmla="*/ 31 h 50"/>
                <a:gd name="T16" fmla="*/ 55 w 49"/>
                <a:gd name="T17" fmla="*/ 36 h 50"/>
                <a:gd name="T18" fmla="*/ 55 w 49"/>
                <a:gd name="T19" fmla="*/ 46 h 50"/>
                <a:gd name="T20" fmla="*/ 54 w 49"/>
                <a:gd name="T21" fmla="*/ 52 h 50"/>
                <a:gd name="T22" fmla="*/ 52 w 49"/>
                <a:gd name="T23" fmla="*/ 57 h 50"/>
                <a:gd name="T24" fmla="*/ 48 w 49"/>
                <a:gd name="T25" fmla="*/ 63 h 50"/>
                <a:gd name="T26" fmla="*/ 44 w 49"/>
                <a:gd name="T27" fmla="*/ 67 h 50"/>
                <a:gd name="T28" fmla="*/ 37 w 49"/>
                <a:gd name="T29" fmla="*/ 72 h 50"/>
                <a:gd name="T30" fmla="*/ 33 w 49"/>
                <a:gd name="T31" fmla="*/ 74 h 50"/>
                <a:gd name="T32" fmla="*/ 27 w 49"/>
                <a:gd name="T33" fmla="*/ 74 h 50"/>
                <a:gd name="T34" fmla="*/ 22 w 49"/>
                <a:gd name="T35" fmla="*/ 74 h 50"/>
                <a:gd name="T36" fmla="*/ 18 w 49"/>
                <a:gd name="T37" fmla="*/ 72 h 50"/>
                <a:gd name="T38" fmla="*/ 11 w 49"/>
                <a:gd name="T39" fmla="*/ 67 h 50"/>
                <a:gd name="T40" fmla="*/ 7 w 49"/>
                <a:gd name="T41" fmla="*/ 63 h 50"/>
                <a:gd name="T42" fmla="*/ 3 w 49"/>
                <a:gd name="T43" fmla="*/ 57 h 50"/>
                <a:gd name="T44" fmla="*/ 1 w 49"/>
                <a:gd name="T45" fmla="*/ 52 h 50"/>
                <a:gd name="T46" fmla="*/ 0 w 49"/>
                <a:gd name="T47" fmla="*/ 46 h 50"/>
                <a:gd name="T48" fmla="*/ 0 w 49"/>
                <a:gd name="T49" fmla="*/ 36 h 50"/>
                <a:gd name="T50" fmla="*/ 0 w 49"/>
                <a:gd name="T51" fmla="*/ 31 h 50"/>
                <a:gd name="T52" fmla="*/ 1 w 49"/>
                <a:gd name="T53" fmla="*/ 24 h 50"/>
                <a:gd name="T54" fmla="*/ 3 w 49"/>
                <a:gd name="T55" fmla="*/ 18 h 50"/>
                <a:gd name="T56" fmla="*/ 7 w 49"/>
                <a:gd name="T57" fmla="*/ 11 h 50"/>
                <a:gd name="T58" fmla="*/ 11 w 49"/>
                <a:gd name="T59" fmla="*/ 7 h 50"/>
                <a:gd name="T60" fmla="*/ 18 w 49"/>
                <a:gd name="T61" fmla="*/ 2 h 50"/>
                <a:gd name="T62" fmla="*/ 22 w 49"/>
                <a:gd name="T63" fmla="*/ 2 h 50"/>
                <a:gd name="T64" fmla="*/ 27 w 49"/>
                <a:gd name="T65" fmla="*/ 0 h 5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49" h="50">
                  <a:moveTo>
                    <a:pt x="24" y="0"/>
                  </a:moveTo>
                  <a:lnTo>
                    <a:pt x="30" y="2"/>
                  </a:lnTo>
                  <a:lnTo>
                    <a:pt x="34" y="2"/>
                  </a:lnTo>
                  <a:lnTo>
                    <a:pt x="38" y="4"/>
                  </a:lnTo>
                  <a:lnTo>
                    <a:pt x="42" y="8"/>
                  </a:lnTo>
                  <a:lnTo>
                    <a:pt x="46" y="12"/>
                  </a:lnTo>
                  <a:lnTo>
                    <a:pt x="48" y="16"/>
                  </a:lnTo>
                  <a:lnTo>
                    <a:pt x="49" y="21"/>
                  </a:lnTo>
                  <a:lnTo>
                    <a:pt x="49" y="25"/>
                  </a:lnTo>
                  <a:lnTo>
                    <a:pt x="49" y="31"/>
                  </a:lnTo>
                  <a:lnTo>
                    <a:pt x="48" y="35"/>
                  </a:lnTo>
                  <a:lnTo>
                    <a:pt x="46" y="39"/>
                  </a:lnTo>
                  <a:lnTo>
                    <a:pt x="42" y="42"/>
                  </a:lnTo>
                  <a:lnTo>
                    <a:pt x="38" y="46"/>
                  </a:lnTo>
                  <a:lnTo>
                    <a:pt x="34" y="48"/>
                  </a:lnTo>
                  <a:lnTo>
                    <a:pt x="30" y="50"/>
                  </a:lnTo>
                  <a:lnTo>
                    <a:pt x="24" y="50"/>
                  </a:lnTo>
                  <a:lnTo>
                    <a:pt x="19" y="50"/>
                  </a:lnTo>
                  <a:lnTo>
                    <a:pt x="15" y="48"/>
                  </a:lnTo>
                  <a:lnTo>
                    <a:pt x="11" y="46"/>
                  </a:lnTo>
                  <a:lnTo>
                    <a:pt x="7" y="42"/>
                  </a:lnTo>
                  <a:lnTo>
                    <a:pt x="3" y="39"/>
                  </a:lnTo>
                  <a:lnTo>
                    <a:pt x="1" y="35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0" y="21"/>
                  </a:lnTo>
                  <a:lnTo>
                    <a:pt x="1" y="16"/>
                  </a:lnTo>
                  <a:lnTo>
                    <a:pt x="3" y="12"/>
                  </a:lnTo>
                  <a:lnTo>
                    <a:pt x="7" y="8"/>
                  </a:lnTo>
                  <a:lnTo>
                    <a:pt x="11" y="4"/>
                  </a:lnTo>
                  <a:lnTo>
                    <a:pt x="15" y="2"/>
                  </a:lnTo>
                  <a:lnTo>
                    <a:pt x="19" y="2"/>
                  </a:lnTo>
                  <a:lnTo>
                    <a:pt x="24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708" name="Freeform 177"/>
            <p:cNvSpPr>
              <a:spLocks/>
            </p:cNvSpPr>
            <p:nvPr/>
          </p:nvSpPr>
          <p:spPr bwMode="auto">
            <a:xfrm>
              <a:off x="643" y="2154"/>
              <a:ext cx="53" cy="56"/>
            </a:xfrm>
            <a:custGeom>
              <a:avLst/>
              <a:gdLst>
                <a:gd name="T0" fmla="*/ 31 w 50"/>
                <a:gd name="T1" fmla="*/ 0 h 50"/>
                <a:gd name="T2" fmla="*/ 37 w 50"/>
                <a:gd name="T3" fmla="*/ 2 h 50"/>
                <a:gd name="T4" fmla="*/ 41 w 50"/>
                <a:gd name="T5" fmla="*/ 2 h 50"/>
                <a:gd name="T6" fmla="*/ 48 w 50"/>
                <a:gd name="T7" fmla="*/ 9 h 50"/>
                <a:gd name="T8" fmla="*/ 51 w 50"/>
                <a:gd name="T9" fmla="*/ 11 h 50"/>
                <a:gd name="T10" fmla="*/ 55 w 50"/>
                <a:gd name="T11" fmla="*/ 15 h 50"/>
                <a:gd name="T12" fmla="*/ 57 w 50"/>
                <a:gd name="T13" fmla="*/ 21 h 50"/>
                <a:gd name="T14" fmla="*/ 59 w 50"/>
                <a:gd name="T15" fmla="*/ 30 h 50"/>
                <a:gd name="T16" fmla="*/ 59 w 50"/>
                <a:gd name="T17" fmla="*/ 35 h 50"/>
                <a:gd name="T18" fmla="*/ 59 w 50"/>
                <a:gd name="T19" fmla="*/ 44 h 50"/>
                <a:gd name="T20" fmla="*/ 57 w 50"/>
                <a:gd name="T21" fmla="*/ 49 h 50"/>
                <a:gd name="T22" fmla="*/ 55 w 50"/>
                <a:gd name="T23" fmla="*/ 56 h 50"/>
                <a:gd name="T24" fmla="*/ 51 w 50"/>
                <a:gd name="T25" fmla="*/ 59 h 50"/>
                <a:gd name="T26" fmla="*/ 48 w 50"/>
                <a:gd name="T27" fmla="*/ 65 h 50"/>
                <a:gd name="T28" fmla="*/ 41 w 50"/>
                <a:gd name="T29" fmla="*/ 67 h 50"/>
                <a:gd name="T30" fmla="*/ 37 w 50"/>
                <a:gd name="T31" fmla="*/ 71 h 50"/>
                <a:gd name="T32" fmla="*/ 31 w 50"/>
                <a:gd name="T33" fmla="*/ 71 h 50"/>
                <a:gd name="T34" fmla="*/ 24 w 50"/>
                <a:gd name="T35" fmla="*/ 71 h 50"/>
                <a:gd name="T36" fmla="*/ 19 w 50"/>
                <a:gd name="T37" fmla="*/ 67 h 50"/>
                <a:gd name="T38" fmla="*/ 15 w 50"/>
                <a:gd name="T39" fmla="*/ 65 h 50"/>
                <a:gd name="T40" fmla="*/ 8 w 50"/>
                <a:gd name="T41" fmla="*/ 59 h 50"/>
                <a:gd name="T42" fmla="*/ 4 w 50"/>
                <a:gd name="T43" fmla="*/ 56 h 50"/>
                <a:gd name="T44" fmla="*/ 2 w 50"/>
                <a:gd name="T45" fmla="*/ 49 h 50"/>
                <a:gd name="T46" fmla="*/ 2 w 50"/>
                <a:gd name="T47" fmla="*/ 44 h 50"/>
                <a:gd name="T48" fmla="*/ 0 w 50"/>
                <a:gd name="T49" fmla="*/ 35 h 50"/>
                <a:gd name="T50" fmla="*/ 2 w 50"/>
                <a:gd name="T51" fmla="*/ 30 h 50"/>
                <a:gd name="T52" fmla="*/ 2 w 50"/>
                <a:gd name="T53" fmla="*/ 21 h 50"/>
                <a:gd name="T54" fmla="*/ 4 w 50"/>
                <a:gd name="T55" fmla="*/ 15 h 50"/>
                <a:gd name="T56" fmla="*/ 8 w 50"/>
                <a:gd name="T57" fmla="*/ 11 h 50"/>
                <a:gd name="T58" fmla="*/ 15 w 50"/>
                <a:gd name="T59" fmla="*/ 9 h 50"/>
                <a:gd name="T60" fmla="*/ 19 w 50"/>
                <a:gd name="T61" fmla="*/ 2 h 50"/>
                <a:gd name="T62" fmla="*/ 24 w 50"/>
                <a:gd name="T63" fmla="*/ 2 h 50"/>
                <a:gd name="T64" fmla="*/ 31 w 50"/>
                <a:gd name="T65" fmla="*/ 0 h 5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2"/>
                  </a:lnTo>
                  <a:lnTo>
                    <a:pt x="35" y="2"/>
                  </a:lnTo>
                  <a:lnTo>
                    <a:pt x="40" y="6"/>
                  </a:lnTo>
                  <a:lnTo>
                    <a:pt x="42" y="8"/>
                  </a:lnTo>
                  <a:lnTo>
                    <a:pt x="46" y="11"/>
                  </a:lnTo>
                  <a:lnTo>
                    <a:pt x="48" y="15"/>
                  </a:lnTo>
                  <a:lnTo>
                    <a:pt x="50" y="21"/>
                  </a:lnTo>
                  <a:lnTo>
                    <a:pt x="50" y="25"/>
                  </a:lnTo>
                  <a:lnTo>
                    <a:pt x="50" y="31"/>
                  </a:lnTo>
                  <a:lnTo>
                    <a:pt x="48" y="35"/>
                  </a:lnTo>
                  <a:lnTo>
                    <a:pt x="46" y="40"/>
                  </a:lnTo>
                  <a:lnTo>
                    <a:pt x="42" y="42"/>
                  </a:lnTo>
                  <a:lnTo>
                    <a:pt x="40" y="46"/>
                  </a:lnTo>
                  <a:lnTo>
                    <a:pt x="35" y="48"/>
                  </a:lnTo>
                  <a:lnTo>
                    <a:pt x="31" y="50"/>
                  </a:lnTo>
                  <a:lnTo>
                    <a:pt x="25" y="50"/>
                  </a:lnTo>
                  <a:lnTo>
                    <a:pt x="21" y="50"/>
                  </a:lnTo>
                  <a:lnTo>
                    <a:pt x="16" y="48"/>
                  </a:lnTo>
                  <a:lnTo>
                    <a:pt x="12" y="46"/>
                  </a:lnTo>
                  <a:lnTo>
                    <a:pt x="8" y="42"/>
                  </a:lnTo>
                  <a:lnTo>
                    <a:pt x="4" y="40"/>
                  </a:lnTo>
                  <a:lnTo>
                    <a:pt x="2" y="35"/>
                  </a:lnTo>
                  <a:lnTo>
                    <a:pt x="2" y="31"/>
                  </a:lnTo>
                  <a:lnTo>
                    <a:pt x="0" y="25"/>
                  </a:lnTo>
                  <a:lnTo>
                    <a:pt x="2" y="21"/>
                  </a:lnTo>
                  <a:lnTo>
                    <a:pt x="2" y="15"/>
                  </a:lnTo>
                  <a:lnTo>
                    <a:pt x="4" y="11"/>
                  </a:lnTo>
                  <a:lnTo>
                    <a:pt x="8" y="8"/>
                  </a:lnTo>
                  <a:lnTo>
                    <a:pt x="12" y="6"/>
                  </a:lnTo>
                  <a:lnTo>
                    <a:pt x="16" y="2"/>
                  </a:lnTo>
                  <a:lnTo>
                    <a:pt x="21" y="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709" name="Freeform 178"/>
            <p:cNvSpPr>
              <a:spLocks/>
            </p:cNvSpPr>
            <p:nvPr/>
          </p:nvSpPr>
          <p:spPr bwMode="auto">
            <a:xfrm>
              <a:off x="643" y="2154"/>
              <a:ext cx="53" cy="56"/>
            </a:xfrm>
            <a:custGeom>
              <a:avLst/>
              <a:gdLst>
                <a:gd name="T0" fmla="*/ 31 w 50"/>
                <a:gd name="T1" fmla="*/ 0 h 50"/>
                <a:gd name="T2" fmla="*/ 37 w 50"/>
                <a:gd name="T3" fmla="*/ 2 h 50"/>
                <a:gd name="T4" fmla="*/ 41 w 50"/>
                <a:gd name="T5" fmla="*/ 2 h 50"/>
                <a:gd name="T6" fmla="*/ 48 w 50"/>
                <a:gd name="T7" fmla="*/ 9 h 50"/>
                <a:gd name="T8" fmla="*/ 51 w 50"/>
                <a:gd name="T9" fmla="*/ 11 h 50"/>
                <a:gd name="T10" fmla="*/ 55 w 50"/>
                <a:gd name="T11" fmla="*/ 15 h 50"/>
                <a:gd name="T12" fmla="*/ 57 w 50"/>
                <a:gd name="T13" fmla="*/ 21 h 50"/>
                <a:gd name="T14" fmla="*/ 59 w 50"/>
                <a:gd name="T15" fmla="*/ 30 h 50"/>
                <a:gd name="T16" fmla="*/ 59 w 50"/>
                <a:gd name="T17" fmla="*/ 35 h 50"/>
                <a:gd name="T18" fmla="*/ 59 w 50"/>
                <a:gd name="T19" fmla="*/ 44 h 50"/>
                <a:gd name="T20" fmla="*/ 57 w 50"/>
                <a:gd name="T21" fmla="*/ 49 h 50"/>
                <a:gd name="T22" fmla="*/ 55 w 50"/>
                <a:gd name="T23" fmla="*/ 56 h 50"/>
                <a:gd name="T24" fmla="*/ 51 w 50"/>
                <a:gd name="T25" fmla="*/ 59 h 50"/>
                <a:gd name="T26" fmla="*/ 48 w 50"/>
                <a:gd name="T27" fmla="*/ 65 h 50"/>
                <a:gd name="T28" fmla="*/ 41 w 50"/>
                <a:gd name="T29" fmla="*/ 67 h 50"/>
                <a:gd name="T30" fmla="*/ 37 w 50"/>
                <a:gd name="T31" fmla="*/ 71 h 50"/>
                <a:gd name="T32" fmla="*/ 31 w 50"/>
                <a:gd name="T33" fmla="*/ 71 h 50"/>
                <a:gd name="T34" fmla="*/ 24 w 50"/>
                <a:gd name="T35" fmla="*/ 71 h 50"/>
                <a:gd name="T36" fmla="*/ 19 w 50"/>
                <a:gd name="T37" fmla="*/ 67 h 50"/>
                <a:gd name="T38" fmla="*/ 15 w 50"/>
                <a:gd name="T39" fmla="*/ 65 h 50"/>
                <a:gd name="T40" fmla="*/ 8 w 50"/>
                <a:gd name="T41" fmla="*/ 59 h 50"/>
                <a:gd name="T42" fmla="*/ 4 w 50"/>
                <a:gd name="T43" fmla="*/ 56 h 50"/>
                <a:gd name="T44" fmla="*/ 2 w 50"/>
                <a:gd name="T45" fmla="*/ 49 h 50"/>
                <a:gd name="T46" fmla="*/ 2 w 50"/>
                <a:gd name="T47" fmla="*/ 44 h 50"/>
                <a:gd name="T48" fmla="*/ 0 w 50"/>
                <a:gd name="T49" fmla="*/ 35 h 50"/>
                <a:gd name="T50" fmla="*/ 2 w 50"/>
                <a:gd name="T51" fmla="*/ 30 h 50"/>
                <a:gd name="T52" fmla="*/ 2 w 50"/>
                <a:gd name="T53" fmla="*/ 21 h 50"/>
                <a:gd name="T54" fmla="*/ 4 w 50"/>
                <a:gd name="T55" fmla="*/ 15 h 50"/>
                <a:gd name="T56" fmla="*/ 8 w 50"/>
                <a:gd name="T57" fmla="*/ 11 h 50"/>
                <a:gd name="T58" fmla="*/ 15 w 50"/>
                <a:gd name="T59" fmla="*/ 9 h 50"/>
                <a:gd name="T60" fmla="*/ 19 w 50"/>
                <a:gd name="T61" fmla="*/ 2 h 50"/>
                <a:gd name="T62" fmla="*/ 24 w 50"/>
                <a:gd name="T63" fmla="*/ 2 h 50"/>
                <a:gd name="T64" fmla="*/ 31 w 50"/>
                <a:gd name="T65" fmla="*/ 0 h 5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2"/>
                  </a:lnTo>
                  <a:lnTo>
                    <a:pt x="35" y="2"/>
                  </a:lnTo>
                  <a:lnTo>
                    <a:pt x="40" y="6"/>
                  </a:lnTo>
                  <a:lnTo>
                    <a:pt x="42" y="8"/>
                  </a:lnTo>
                  <a:lnTo>
                    <a:pt x="46" y="11"/>
                  </a:lnTo>
                  <a:lnTo>
                    <a:pt x="48" y="15"/>
                  </a:lnTo>
                  <a:lnTo>
                    <a:pt x="50" y="21"/>
                  </a:lnTo>
                  <a:lnTo>
                    <a:pt x="50" y="25"/>
                  </a:lnTo>
                  <a:lnTo>
                    <a:pt x="50" y="31"/>
                  </a:lnTo>
                  <a:lnTo>
                    <a:pt x="48" y="35"/>
                  </a:lnTo>
                  <a:lnTo>
                    <a:pt x="46" y="40"/>
                  </a:lnTo>
                  <a:lnTo>
                    <a:pt x="42" y="42"/>
                  </a:lnTo>
                  <a:lnTo>
                    <a:pt x="40" y="46"/>
                  </a:lnTo>
                  <a:lnTo>
                    <a:pt x="35" y="48"/>
                  </a:lnTo>
                  <a:lnTo>
                    <a:pt x="31" y="50"/>
                  </a:lnTo>
                  <a:lnTo>
                    <a:pt x="25" y="50"/>
                  </a:lnTo>
                  <a:lnTo>
                    <a:pt x="21" y="50"/>
                  </a:lnTo>
                  <a:lnTo>
                    <a:pt x="16" y="48"/>
                  </a:lnTo>
                  <a:lnTo>
                    <a:pt x="12" y="46"/>
                  </a:lnTo>
                  <a:lnTo>
                    <a:pt x="8" y="42"/>
                  </a:lnTo>
                  <a:lnTo>
                    <a:pt x="4" y="40"/>
                  </a:lnTo>
                  <a:lnTo>
                    <a:pt x="2" y="35"/>
                  </a:lnTo>
                  <a:lnTo>
                    <a:pt x="2" y="31"/>
                  </a:lnTo>
                  <a:lnTo>
                    <a:pt x="0" y="25"/>
                  </a:lnTo>
                  <a:lnTo>
                    <a:pt x="2" y="21"/>
                  </a:lnTo>
                  <a:lnTo>
                    <a:pt x="2" y="15"/>
                  </a:lnTo>
                  <a:lnTo>
                    <a:pt x="4" y="11"/>
                  </a:lnTo>
                  <a:lnTo>
                    <a:pt x="8" y="8"/>
                  </a:lnTo>
                  <a:lnTo>
                    <a:pt x="12" y="6"/>
                  </a:lnTo>
                  <a:lnTo>
                    <a:pt x="16" y="2"/>
                  </a:lnTo>
                  <a:lnTo>
                    <a:pt x="21" y="2"/>
                  </a:lnTo>
                  <a:lnTo>
                    <a:pt x="25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710" name="Freeform 179"/>
            <p:cNvSpPr>
              <a:spLocks/>
            </p:cNvSpPr>
            <p:nvPr/>
          </p:nvSpPr>
          <p:spPr bwMode="auto">
            <a:xfrm>
              <a:off x="786" y="2092"/>
              <a:ext cx="53" cy="57"/>
            </a:xfrm>
            <a:custGeom>
              <a:avLst/>
              <a:gdLst>
                <a:gd name="T0" fmla="*/ 31 w 50"/>
                <a:gd name="T1" fmla="*/ 0 h 50"/>
                <a:gd name="T2" fmla="*/ 37 w 50"/>
                <a:gd name="T3" fmla="*/ 0 h 50"/>
                <a:gd name="T4" fmla="*/ 41 w 50"/>
                <a:gd name="T5" fmla="*/ 2 h 50"/>
                <a:gd name="T6" fmla="*/ 46 w 50"/>
                <a:gd name="T7" fmla="*/ 7 h 50"/>
                <a:gd name="T8" fmla="*/ 52 w 50"/>
                <a:gd name="T9" fmla="*/ 11 h 50"/>
                <a:gd name="T10" fmla="*/ 55 w 50"/>
                <a:gd name="T11" fmla="*/ 15 h 50"/>
                <a:gd name="T12" fmla="*/ 57 w 50"/>
                <a:gd name="T13" fmla="*/ 24 h 50"/>
                <a:gd name="T14" fmla="*/ 59 w 50"/>
                <a:gd name="T15" fmla="*/ 28 h 50"/>
                <a:gd name="T16" fmla="*/ 59 w 50"/>
                <a:gd name="T17" fmla="*/ 36 h 50"/>
                <a:gd name="T18" fmla="*/ 59 w 50"/>
                <a:gd name="T19" fmla="*/ 43 h 50"/>
                <a:gd name="T20" fmla="*/ 57 w 50"/>
                <a:gd name="T21" fmla="*/ 52 h 50"/>
                <a:gd name="T22" fmla="*/ 55 w 50"/>
                <a:gd name="T23" fmla="*/ 57 h 50"/>
                <a:gd name="T24" fmla="*/ 52 w 50"/>
                <a:gd name="T25" fmla="*/ 63 h 50"/>
                <a:gd name="T26" fmla="*/ 46 w 50"/>
                <a:gd name="T27" fmla="*/ 65 h 50"/>
                <a:gd name="T28" fmla="*/ 41 w 50"/>
                <a:gd name="T29" fmla="*/ 72 h 50"/>
                <a:gd name="T30" fmla="*/ 37 w 50"/>
                <a:gd name="T31" fmla="*/ 72 h 50"/>
                <a:gd name="T32" fmla="*/ 31 w 50"/>
                <a:gd name="T33" fmla="*/ 74 h 50"/>
                <a:gd name="T34" fmla="*/ 25 w 50"/>
                <a:gd name="T35" fmla="*/ 72 h 50"/>
                <a:gd name="T36" fmla="*/ 19 w 50"/>
                <a:gd name="T37" fmla="*/ 72 h 50"/>
                <a:gd name="T38" fmla="*/ 15 w 50"/>
                <a:gd name="T39" fmla="*/ 65 h 50"/>
                <a:gd name="T40" fmla="*/ 8 w 50"/>
                <a:gd name="T41" fmla="*/ 63 h 50"/>
                <a:gd name="T42" fmla="*/ 4 w 50"/>
                <a:gd name="T43" fmla="*/ 57 h 50"/>
                <a:gd name="T44" fmla="*/ 2 w 50"/>
                <a:gd name="T45" fmla="*/ 52 h 50"/>
                <a:gd name="T46" fmla="*/ 0 w 50"/>
                <a:gd name="T47" fmla="*/ 43 h 50"/>
                <a:gd name="T48" fmla="*/ 0 w 50"/>
                <a:gd name="T49" fmla="*/ 36 h 50"/>
                <a:gd name="T50" fmla="*/ 0 w 50"/>
                <a:gd name="T51" fmla="*/ 28 h 50"/>
                <a:gd name="T52" fmla="*/ 2 w 50"/>
                <a:gd name="T53" fmla="*/ 24 h 50"/>
                <a:gd name="T54" fmla="*/ 4 w 50"/>
                <a:gd name="T55" fmla="*/ 15 h 50"/>
                <a:gd name="T56" fmla="*/ 8 w 50"/>
                <a:gd name="T57" fmla="*/ 11 h 50"/>
                <a:gd name="T58" fmla="*/ 15 w 50"/>
                <a:gd name="T59" fmla="*/ 7 h 50"/>
                <a:gd name="T60" fmla="*/ 19 w 50"/>
                <a:gd name="T61" fmla="*/ 2 h 50"/>
                <a:gd name="T62" fmla="*/ 25 w 50"/>
                <a:gd name="T63" fmla="*/ 0 h 50"/>
                <a:gd name="T64" fmla="*/ 31 w 50"/>
                <a:gd name="T65" fmla="*/ 0 h 5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0"/>
                  </a:lnTo>
                  <a:lnTo>
                    <a:pt x="35" y="2"/>
                  </a:lnTo>
                  <a:lnTo>
                    <a:pt x="39" y="4"/>
                  </a:lnTo>
                  <a:lnTo>
                    <a:pt x="43" y="8"/>
                  </a:lnTo>
                  <a:lnTo>
                    <a:pt x="46" y="10"/>
                  </a:lnTo>
                  <a:lnTo>
                    <a:pt x="48" y="16"/>
                  </a:lnTo>
                  <a:lnTo>
                    <a:pt x="50" y="19"/>
                  </a:lnTo>
                  <a:lnTo>
                    <a:pt x="50" y="25"/>
                  </a:lnTo>
                  <a:lnTo>
                    <a:pt x="50" y="29"/>
                  </a:lnTo>
                  <a:lnTo>
                    <a:pt x="48" y="35"/>
                  </a:lnTo>
                  <a:lnTo>
                    <a:pt x="46" y="39"/>
                  </a:lnTo>
                  <a:lnTo>
                    <a:pt x="43" y="42"/>
                  </a:lnTo>
                  <a:lnTo>
                    <a:pt x="39" y="44"/>
                  </a:lnTo>
                  <a:lnTo>
                    <a:pt x="35" y="48"/>
                  </a:lnTo>
                  <a:lnTo>
                    <a:pt x="31" y="48"/>
                  </a:lnTo>
                  <a:lnTo>
                    <a:pt x="25" y="50"/>
                  </a:lnTo>
                  <a:lnTo>
                    <a:pt x="22" y="48"/>
                  </a:lnTo>
                  <a:lnTo>
                    <a:pt x="16" y="48"/>
                  </a:lnTo>
                  <a:lnTo>
                    <a:pt x="12" y="44"/>
                  </a:lnTo>
                  <a:lnTo>
                    <a:pt x="8" y="42"/>
                  </a:lnTo>
                  <a:lnTo>
                    <a:pt x="4" y="39"/>
                  </a:lnTo>
                  <a:lnTo>
                    <a:pt x="2" y="35"/>
                  </a:lnTo>
                  <a:lnTo>
                    <a:pt x="0" y="29"/>
                  </a:lnTo>
                  <a:lnTo>
                    <a:pt x="0" y="25"/>
                  </a:lnTo>
                  <a:lnTo>
                    <a:pt x="0" y="19"/>
                  </a:lnTo>
                  <a:lnTo>
                    <a:pt x="2" y="16"/>
                  </a:lnTo>
                  <a:lnTo>
                    <a:pt x="4" y="10"/>
                  </a:lnTo>
                  <a:lnTo>
                    <a:pt x="8" y="8"/>
                  </a:lnTo>
                  <a:lnTo>
                    <a:pt x="12" y="4"/>
                  </a:lnTo>
                  <a:lnTo>
                    <a:pt x="16" y="2"/>
                  </a:lnTo>
                  <a:lnTo>
                    <a:pt x="22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711" name="Freeform 180"/>
            <p:cNvSpPr>
              <a:spLocks/>
            </p:cNvSpPr>
            <p:nvPr/>
          </p:nvSpPr>
          <p:spPr bwMode="auto">
            <a:xfrm>
              <a:off x="786" y="2092"/>
              <a:ext cx="53" cy="57"/>
            </a:xfrm>
            <a:custGeom>
              <a:avLst/>
              <a:gdLst>
                <a:gd name="T0" fmla="*/ 31 w 50"/>
                <a:gd name="T1" fmla="*/ 0 h 50"/>
                <a:gd name="T2" fmla="*/ 37 w 50"/>
                <a:gd name="T3" fmla="*/ 0 h 50"/>
                <a:gd name="T4" fmla="*/ 41 w 50"/>
                <a:gd name="T5" fmla="*/ 2 h 50"/>
                <a:gd name="T6" fmla="*/ 46 w 50"/>
                <a:gd name="T7" fmla="*/ 7 h 50"/>
                <a:gd name="T8" fmla="*/ 52 w 50"/>
                <a:gd name="T9" fmla="*/ 11 h 50"/>
                <a:gd name="T10" fmla="*/ 55 w 50"/>
                <a:gd name="T11" fmla="*/ 15 h 50"/>
                <a:gd name="T12" fmla="*/ 57 w 50"/>
                <a:gd name="T13" fmla="*/ 24 h 50"/>
                <a:gd name="T14" fmla="*/ 59 w 50"/>
                <a:gd name="T15" fmla="*/ 28 h 50"/>
                <a:gd name="T16" fmla="*/ 59 w 50"/>
                <a:gd name="T17" fmla="*/ 36 h 50"/>
                <a:gd name="T18" fmla="*/ 59 w 50"/>
                <a:gd name="T19" fmla="*/ 43 h 50"/>
                <a:gd name="T20" fmla="*/ 57 w 50"/>
                <a:gd name="T21" fmla="*/ 52 h 50"/>
                <a:gd name="T22" fmla="*/ 55 w 50"/>
                <a:gd name="T23" fmla="*/ 57 h 50"/>
                <a:gd name="T24" fmla="*/ 52 w 50"/>
                <a:gd name="T25" fmla="*/ 63 h 50"/>
                <a:gd name="T26" fmla="*/ 46 w 50"/>
                <a:gd name="T27" fmla="*/ 65 h 50"/>
                <a:gd name="T28" fmla="*/ 41 w 50"/>
                <a:gd name="T29" fmla="*/ 72 h 50"/>
                <a:gd name="T30" fmla="*/ 37 w 50"/>
                <a:gd name="T31" fmla="*/ 72 h 50"/>
                <a:gd name="T32" fmla="*/ 31 w 50"/>
                <a:gd name="T33" fmla="*/ 74 h 50"/>
                <a:gd name="T34" fmla="*/ 25 w 50"/>
                <a:gd name="T35" fmla="*/ 72 h 50"/>
                <a:gd name="T36" fmla="*/ 19 w 50"/>
                <a:gd name="T37" fmla="*/ 72 h 50"/>
                <a:gd name="T38" fmla="*/ 15 w 50"/>
                <a:gd name="T39" fmla="*/ 65 h 50"/>
                <a:gd name="T40" fmla="*/ 8 w 50"/>
                <a:gd name="T41" fmla="*/ 63 h 50"/>
                <a:gd name="T42" fmla="*/ 4 w 50"/>
                <a:gd name="T43" fmla="*/ 57 h 50"/>
                <a:gd name="T44" fmla="*/ 2 w 50"/>
                <a:gd name="T45" fmla="*/ 52 h 50"/>
                <a:gd name="T46" fmla="*/ 0 w 50"/>
                <a:gd name="T47" fmla="*/ 43 h 50"/>
                <a:gd name="T48" fmla="*/ 0 w 50"/>
                <a:gd name="T49" fmla="*/ 36 h 50"/>
                <a:gd name="T50" fmla="*/ 0 w 50"/>
                <a:gd name="T51" fmla="*/ 28 h 50"/>
                <a:gd name="T52" fmla="*/ 2 w 50"/>
                <a:gd name="T53" fmla="*/ 24 h 50"/>
                <a:gd name="T54" fmla="*/ 4 w 50"/>
                <a:gd name="T55" fmla="*/ 15 h 50"/>
                <a:gd name="T56" fmla="*/ 8 w 50"/>
                <a:gd name="T57" fmla="*/ 11 h 50"/>
                <a:gd name="T58" fmla="*/ 15 w 50"/>
                <a:gd name="T59" fmla="*/ 7 h 50"/>
                <a:gd name="T60" fmla="*/ 19 w 50"/>
                <a:gd name="T61" fmla="*/ 2 h 50"/>
                <a:gd name="T62" fmla="*/ 25 w 50"/>
                <a:gd name="T63" fmla="*/ 0 h 50"/>
                <a:gd name="T64" fmla="*/ 31 w 50"/>
                <a:gd name="T65" fmla="*/ 0 h 5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0"/>
                  </a:lnTo>
                  <a:lnTo>
                    <a:pt x="35" y="2"/>
                  </a:lnTo>
                  <a:lnTo>
                    <a:pt x="39" y="4"/>
                  </a:lnTo>
                  <a:lnTo>
                    <a:pt x="43" y="8"/>
                  </a:lnTo>
                  <a:lnTo>
                    <a:pt x="46" y="10"/>
                  </a:lnTo>
                  <a:lnTo>
                    <a:pt x="48" y="16"/>
                  </a:lnTo>
                  <a:lnTo>
                    <a:pt x="50" y="19"/>
                  </a:lnTo>
                  <a:lnTo>
                    <a:pt x="50" y="25"/>
                  </a:lnTo>
                  <a:lnTo>
                    <a:pt x="50" y="29"/>
                  </a:lnTo>
                  <a:lnTo>
                    <a:pt x="48" y="35"/>
                  </a:lnTo>
                  <a:lnTo>
                    <a:pt x="46" y="39"/>
                  </a:lnTo>
                  <a:lnTo>
                    <a:pt x="43" y="42"/>
                  </a:lnTo>
                  <a:lnTo>
                    <a:pt x="39" y="44"/>
                  </a:lnTo>
                  <a:lnTo>
                    <a:pt x="35" y="48"/>
                  </a:lnTo>
                  <a:lnTo>
                    <a:pt x="31" y="48"/>
                  </a:lnTo>
                  <a:lnTo>
                    <a:pt x="25" y="50"/>
                  </a:lnTo>
                  <a:lnTo>
                    <a:pt x="22" y="48"/>
                  </a:lnTo>
                  <a:lnTo>
                    <a:pt x="16" y="48"/>
                  </a:lnTo>
                  <a:lnTo>
                    <a:pt x="12" y="44"/>
                  </a:lnTo>
                  <a:lnTo>
                    <a:pt x="8" y="42"/>
                  </a:lnTo>
                  <a:lnTo>
                    <a:pt x="4" y="39"/>
                  </a:lnTo>
                  <a:lnTo>
                    <a:pt x="2" y="35"/>
                  </a:lnTo>
                  <a:lnTo>
                    <a:pt x="0" y="29"/>
                  </a:lnTo>
                  <a:lnTo>
                    <a:pt x="0" y="25"/>
                  </a:lnTo>
                  <a:lnTo>
                    <a:pt x="0" y="19"/>
                  </a:lnTo>
                  <a:lnTo>
                    <a:pt x="2" y="16"/>
                  </a:lnTo>
                  <a:lnTo>
                    <a:pt x="4" y="10"/>
                  </a:lnTo>
                  <a:lnTo>
                    <a:pt x="8" y="8"/>
                  </a:lnTo>
                  <a:lnTo>
                    <a:pt x="12" y="4"/>
                  </a:lnTo>
                  <a:lnTo>
                    <a:pt x="16" y="2"/>
                  </a:lnTo>
                  <a:lnTo>
                    <a:pt x="22" y="0"/>
                  </a:lnTo>
                  <a:lnTo>
                    <a:pt x="25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712" name="Freeform 181"/>
            <p:cNvSpPr>
              <a:spLocks/>
            </p:cNvSpPr>
            <p:nvPr/>
          </p:nvSpPr>
          <p:spPr bwMode="auto">
            <a:xfrm>
              <a:off x="658" y="2246"/>
              <a:ext cx="53" cy="55"/>
            </a:xfrm>
            <a:custGeom>
              <a:avLst/>
              <a:gdLst>
                <a:gd name="T0" fmla="*/ 31 w 50"/>
                <a:gd name="T1" fmla="*/ 0 h 49"/>
                <a:gd name="T2" fmla="*/ 36 w 50"/>
                <a:gd name="T3" fmla="*/ 1 h 49"/>
                <a:gd name="T4" fmla="*/ 40 w 50"/>
                <a:gd name="T5" fmla="*/ 1 h 49"/>
                <a:gd name="T6" fmla="*/ 45 w 50"/>
                <a:gd name="T7" fmla="*/ 8 h 49"/>
                <a:gd name="T8" fmla="*/ 51 w 50"/>
                <a:gd name="T9" fmla="*/ 10 h 49"/>
                <a:gd name="T10" fmla="*/ 55 w 50"/>
                <a:gd name="T11" fmla="*/ 15 h 49"/>
                <a:gd name="T12" fmla="*/ 57 w 50"/>
                <a:gd name="T13" fmla="*/ 21 h 49"/>
                <a:gd name="T14" fmla="*/ 59 w 50"/>
                <a:gd name="T15" fmla="*/ 30 h 49"/>
                <a:gd name="T16" fmla="*/ 59 w 50"/>
                <a:gd name="T17" fmla="*/ 35 h 49"/>
                <a:gd name="T18" fmla="*/ 59 w 50"/>
                <a:gd name="T19" fmla="*/ 43 h 49"/>
                <a:gd name="T20" fmla="*/ 57 w 50"/>
                <a:gd name="T21" fmla="*/ 48 h 49"/>
                <a:gd name="T22" fmla="*/ 55 w 50"/>
                <a:gd name="T23" fmla="*/ 57 h 49"/>
                <a:gd name="T24" fmla="*/ 51 w 50"/>
                <a:gd name="T25" fmla="*/ 62 h 49"/>
                <a:gd name="T26" fmla="*/ 45 w 50"/>
                <a:gd name="T27" fmla="*/ 65 h 49"/>
                <a:gd name="T28" fmla="*/ 40 w 50"/>
                <a:gd name="T29" fmla="*/ 68 h 49"/>
                <a:gd name="T30" fmla="*/ 36 w 50"/>
                <a:gd name="T31" fmla="*/ 70 h 49"/>
                <a:gd name="T32" fmla="*/ 31 w 50"/>
                <a:gd name="T33" fmla="*/ 70 h 49"/>
                <a:gd name="T34" fmla="*/ 22 w 50"/>
                <a:gd name="T35" fmla="*/ 70 h 49"/>
                <a:gd name="T36" fmla="*/ 18 w 50"/>
                <a:gd name="T37" fmla="*/ 68 h 49"/>
                <a:gd name="T38" fmla="*/ 14 w 50"/>
                <a:gd name="T39" fmla="*/ 65 h 49"/>
                <a:gd name="T40" fmla="*/ 7 w 50"/>
                <a:gd name="T41" fmla="*/ 62 h 49"/>
                <a:gd name="T42" fmla="*/ 3 w 50"/>
                <a:gd name="T43" fmla="*/ 57 h 49"/>
                <a:gd name="T44" fmla="*/ 2 w 50"/>
                <a:gd name="T45" fmla="*/ 48 h 49"/>
                <a:gd name="T46" fmla="*/ 0 w 50"/>
                <a:gd name="T47" fmla="*/ 43 h 49"/>
                <a:gd name="T48" fmla="*/ 0 w 50"/>
                <a:gd name="T49" fmla="*/ 35 h 49"/>
                <a:gd name="T50" fmla="*/ 0 w 50"/>
                <a:gd name="T51" fmla="*/ 30 h 49"/>
                <a:gd name="T52" fmla="*/ 2 w 50"/>
                <a:gd name="T53" fmla="*/ 21 h 49"/>
                <a:gd name="T54" fmla="*/ 3 w 50"/>
                <a:gd name="T55" fmla="*/ 15 h 49"/>
                <a:gd name="T56" fmla="*/ 7 w 50"/>
                <a:gd name="T57" fmla="*/ 10 h 49"/>
                <a:gd name="T58" fmla="*/ 14 w 50"/>
                <a:gd name="T59" fmla="*/ 8 h 49"/>
                <a:gd name="T60" fmla="*/ 18 w 50"/>
                <a:gd name="T61" fmla="*/ 1 h 49"/>
                <a:gd name="T62" fmla="*/ 22 w 50"/>
                <a:gd name="T63" fmla="*/ 1 h 49"/>
                <a:gd name="T64" fmla="*/ 31 w 50"/>
                <a:gd name="T65" fmla="*/ 0 h 4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0" y="1"/>
                  </a:lnTo>
                  <a:lnTo>
                    <a:pt x="34" y="1"/>
                  </a:lnTo>
                  <a:lnTo>
                    <a:pt x="38" y="5"/>
                  </a:lnTo>
                  <a:lnTo>
                    <a:pt x="42" y="7"/>
                  </a:lnTo>
                  <a:lnTo>
                    <a:pt x="46" y="11"/>
                  </a:lnTo>
                  <a:lnTo>
                    <a:pt x="48" y="15"/>
                  </a:lnTo>
                  <a:lnTo>
                    <a:pt x="50" y="21"/>
                  </a:lnTo>
                  <a:lnTo>
                    <a:pt x="50" y="25"/>
                  </a:lnTo>
                  <a:lnTo>
                    <a:pt x="50" y="30"/>
                  </a:lnTo>
                  <a:lnTo>
                    <a:pt x="48" y="34"/>
                  </a:lnTo>
                  <a:lnTo>
                    <a:pt x="46" y="40"/>
                  </a:lnTo>
                  <a:lnTo>
                    <a:pt x="42" y="44"/>
                  </a:lnTo>
                  <a:lnTo>
                    <a:pt x="38" y="46"/>
                  </a:lnTo>
                  <a:lnTo>
                    <a:pt x="34" y="48"/>
                  </a:lnTo>
                  <a:lnTo>
                    <a:pt x="30" y="49"/>
                  </a:lnTo>
                  <a:lnTo>
                    <a:pt x="25" y="49"/>
                  </a:lnTo>
                  <a:lnTo>
                    <a:pt x="19" y="49"/>
                  </a:lnTo>
                  <a:lnTo>
                    <a:pt x="15" y="48"/>
                  </a:lnTo>
                  <a:lnTo>
                    <a:pt x="11" y="46"/>
                  </a:lnTo>
                  <a:lnTo>
                    <a:pt x="7" y="44"/>
                  </a:lnTo>
                  <a:lnTo>
                    <a:pt x="3" y="40"/>
                  </a:lnTo>
                  <a:lnTo>
                    <a:pt x="2" y="34"/>
                  </a:lnTo>
                  <a:lnTo>
                    <a:pt x="0" y="30"/>
                  </a:lnTo>
                  <a:lnTo>
                    <a:pt x="0" y="25"/>
                  </a:lnTo>
                  <a:lnTo>
                    <a:pt x="0" y="21"/>
                  </a:lnTo>
                  <a:lnTo>
                    <a:pt x="2" y="15"/>
                  </a:lnTo>
                  <a:lnTo>
                    <a:pt x="3" y="11"/>
                  </a:lnTo>
                  <a:lnTo>
                    <a:pt x="7" y="7"/>
                  </a:lnTo>
                  <a:lnTo>
                    <a:pt x="11" y="5"/>
                  </a:lnTo>
                  <a:lnTo>
                    <a:pt x="15" y="1"/>
                  </a:lnTo>
                  <a:lnTo>
                    <a:pt x="19" y="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713" name="Freeform 182"/>
            <p:cNvSpPr>
              <a:spLocks/>
            </p:cNvSpPr>
            <p:nvPr/>
          </p:nvSpPr>
          <p:spPr bwMode="auto">
            <a:xfrm>
              <a:off x="658" y="2246"/>
              <a:ext cx="53" cy="55"/>
            </a:xfrm>
            <a:custGeom>
              <a:avLst/>
              <a:gdLst>
                <a:gd name="T0" fmla="*/ 31 w 50"/>
                <a:gd name="T1" fmla="*/ 0 h 49"/>
                <a:gd name="T2" fmla="*/ 36 w 50"/>
                <a:gd name="T3" fmla="*/ 1 h 49"/>
                <a:gd name="T4" fmla="*/ 40 w 50"/>
                <a:gd name="T5" fmla="*/ 1 h 49"/>
                <a:gd name="T6" fmla="*/ 45 w 50"/>
                <a:gd name="T7" fmla="*/ 8 h 49"/>
                <a:gd name="T8" fmla="*/ 51 w 50"/>
                <a:gd name="T9" fmla="*/ 10 h 49"/>
                <a:gd name="T10" fmla="*/ 55 w 50"/>
                <a:gd name="T11" fmla="*/ 15 h 49"/>
                <a:gd name="T12" fmla="*/ 57 w 50"/>
                <a:gd name="T13" fmla="*/ 21 h 49"/>
                <a:gd name="T14" fmla="*/ 59 w 50"/>
                <a:gd name="T15" fmla="*/ 30 h 49"/>
                <a:gd name="T16" fmla="*/ 59 w 50"/>
                <a:gd name="T17" fmla="*/ 35 h 49"/>
                <a:gd name="T18" fmla="*/ 59 w 50"/>
                <a:gd name="T19" fmla="*/ 43 h 49"/>
                <a:gd name="T20" fmla="*/ 57 w 50"/>
                <a:gd name="T21" fmla="*/ 48 h 49"/>
                <a:gd name="T22" fmla="*/ 55 w 50"/>
                <a:gd name="T23" fmla="*/ 57 h 49"/>
                <a:gd name="T24" fmla="*/ 51 w 50"/>
                <a:gd name="T25" fmla="*/ 62 h 49"/>
                <a:gd name="T26" fmla="*/ 45 w 50"/>
                <a:gd name="T27" fmla="*/ 65 h 49"/>
                <a:gd name="T28" fmla="*/ 40 w 50"/>
                <a:gd name="T29" fmla="*/ 68 h 49"/>
                <a:gd name="T30" fmla="*/ 36 w 50"/>
                <a:gd name="T31" fmla="*/ 70 h 49"/>
                <a:gd name="T32" fmla="*/ 31 w 50"/>
                <a:gd name="T33" fmla="*/ 70 h 49"/>
                <a:gd name="T34" fmla="*/ 22 w 50"/>
                <a:gd name="T35" fmla="*/ 70 h 49"/>
                <a:gd name="T36" fmla="*/ 18 w 50"/>
                <a:gd name="T37" fmla="*/ 68 h 49"/>
                <a:gd name="T38" fmla="*/ 14 w 50"/>
                <a:gd name="T39" fmla="*/ 65 h 49"/>
                <a:gd name="T40" fmla="*/ 7 w 50"/>
                <a:gd name="T41" fmla="*/ 62 h 49"/>
                <a:gd name="T42" fmla="*/ 3 w 50"/>
                <a:gd name="T43" fmla="*/ 57 h 49"/>
                <a:gd name="T44" fmla="*/ 2 w 50"/>
                <a:gd name="T45" fmla="*/ 48 h 49"/>
                <a:gd name="T46" fmla="*/ 0 w 50"/>
                <a:gd name="T47" fmla="*/ 43 h 49"/>
                <a:gd name="T48" fmla="*/ 0 w 50"/>
                <a:gd name="T49" fmla="*/ 35 h 49"/>
                <a:gd name="T50" fmla="*/ 0 w 50"/>
                <a:gd name="T51" fmla="*/ 30 h 49"/>
                <a:gd name="T52" fmla="*/ 2 w 50"/>
                <a:gd name="T53" fmla="*/ 21 h 49"/>
                <a:gd name="T54" fmla="*/ 3 w 50"/>
                <a:gd name="T55" fmla="*/ 15 h 49"/>
                <a:gd name="T56" fmla="*/ 7 w 50"/>
                <a:gd name="T57" fmla="*/ 10 h 49"/>
                <a:gd name="T58" fmla="*/ 14 w 50"/>
                <a:gd name="T59" fmla="*/ 8 h 49"/>
                <a:gd name="T60" fmla="*/ 18 w 50"/>
                <a:gd name="T61" fmla="*/ 1 h 49"/>
                <a:gd name="T62" fmla="*/ 22 w 50"/>
                <a:gd name="T63" fmla="*/ 1 h 49"/>
                <a:gd name="T64" fmla="*/ 31 w 50"/>
                <a:gd name="T65" fmla="*/ 0 h 4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0" y="1"/>
                  </a:lnTo>
                  <a:lnTo>
                    <a:pt x="34" y="1"/>
                  </a:lnTo>
                  <a:lnTo>
                    <a:pt x="38" y="5"/>
                  </a:lnTo>
                  <a:lnTo>
                    <a:pt x="42" y="7"/>
                  </a:lnTo>
                  <a:lnTo>
                    <a:pt x="46" y="11"/>
                  </a:lnTo>
                  <a:lnTo>
                    <a:pt x="48" y="15"/>
                  </a:lnTo>
                  <a:lnTo>
                    <a:pt x="50" y="21"/>
                  </a:lnTo>
                  <a:lnTo>
                    <a:pt x="50" y="25"/>
                  </a:lnTo>
                  <a:lnTo>
                    <a:pt x="50" y="30"/>
                  </a:lnTo>
                  <a:lnTo>
                    <a:pt x="48" y="34"/>
                  </a:lnTo>
                  <a:lnTo>
                    <a:pt x="46" y="40"/>
                  </a:lnTo>
                  <a:lnTo>
                    <a:pt x="42" y="44"/>
                  </a:lnTo>
                  <a:lnTo>
                    <a:pt x="38" y="46"/>
                  </a:lnTo>
                  <a:lnTo>
                    <a:pt x="34" y="48"/>
                  </a:lnTo>
                  <a:lnTo>
                    <a:pt x="30" y="49"/>
                  </a:lnTo>
                  <a:lnTo>
                    <a:pt x="25" y="49"/>
                  </a:lnTo>
                  <a:lnTo>
                    <a:pt x="19" y="49"/>
                  </a:lnTo>
                  <a:lnTo>
                    <a:pt x="15" y="48"/>
                  </a:lnTo>
                  <a:lnTo>
                    <a:pt x="11" y="46"/>
                  </a:lnTo>
                  <a:lnTo>
                    <a:pt x="7" y="44"/>
                  </a:lnTo>
                  <a:lnTo>
                    <a:pt x="3" y="40"/>
                  </a:lnTo>
                  <a:lnTo>
                    <a:pt x="2" y="34"/>
                  </a:lnTo>
                  <a:lnTo>
                    <a:pt x="0" y="30"/>
                  </a:lnTo>
                  <a:lnTo>
                    <a:pt x="0" y="25"/>
                  </a:lnTo>
                  <a:lnTo>
                    <a:pt x="0" y="21"/>
                  </a:lnTo>
                  <a:lnTo>
                    <a:pt x="2" y="15"/>
                  </a:lnTo>
                  <a:lnTo>
                    <a:pt x="3" y="11"/>
                  </a:lnTo>
                  <a:lnTo>
                    <a:pt x="7" y="7"/>
                  </a:lnTo>
                  <a:lnTo>
                    <a:pt x="11" y="5"/>
                  </a:lnTo>
                  <a:lnTo>
                    <a:pt x="15" y="1"/>
                  </a:lnTo>
                  <a:lnTo>
                    <a:pt x="19" y="1"/>
                  </a:lnTo>
                  <a:lnTo>
                    <a:pt x="25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714" name="Freeform 183"/>
            <p:cNvSpPr>
              <a:spLocks/>
            </p:cNvSpPr>
            <p:nvPr/>
          </p:nvSpPr>
          <p:spPr bwMode="auto">
            <a:xfrm>
              <a:off x="1088" y="1739"/>
              <a:ext cx="53" cy="57"/>
            </a:xfrm>
            <a:custGeom>
              <a:avLst/>
              <a:gdLst>
                <a:gd name="T0" fmla="*/ 31 w 50"/>
                <a:gd name="T1" fmla="*/ 0 h 50"/>
                <a:gd name="T2" fmla="*/ 37 w 50"/>
                <a:gd name="T3" fmla="*/ 0 h 50"/>
                <a:gd name="T4" fmla="*/ 41 w 50"/>
                <a:gd name="T5" fmla="*/ 2 h 50"/>
                <a:gd name="T6" fmla="*/ 49 w 50"/>
                <a:gd name="T7" fmla="*/ 7 h 50"/>
                <a:gd name="T8" fmla="*/ 51 w 50"/>
                <a:gd name="T9" fmla="*/ 11 h 50"/>
                <a:gd name="T10" fmla="*/ 55 w 50"/>
                <a:gd name="T11" fmla="*/ 18 h 50"/>
                <a:gd name="T12" fmla="*/ 57 w 50"/>
                <a:gd name="T13" fmla="*/ 24 h 50"/>
                <a:gd name="T14" fmla="*/ 59 w 50"/>
                <a:gd name="T15" fmla="*/ 28 h 50"/>
                <a:gd name="T16" fmla="*/ 59 w 50"/>
                <a:gd name="T17" fmla="*/ 36 h 50"/>
                <a:gd name="T18" fmla="*/ 59 w 50"/>
                <a:gd name="T19" fmla="*/ 46 h 50"/>
                <a:gd name="T20" fmla="*/ 57 w 50"/>
                <a:gd name="T21" fmla="*/ 52 h 50"/>
                <a:gd name="T22" fmla="*/ 55 w 50"/>
                <a:gd name="T23" fmla="*/ 57 h 50"/>
                <a:gd name="T24" fmla="*/ 51 w 50"/>
                <a:gd name="T25" fmla="*/ 64 h 50"/>
                <a:gd name="T26" fmla="*/ 49 w 50"/>
                <a:gd name="T27" fmla="*/ 67 h 50"/>
                <a:gd name="T28" fmla="*/ 41 w 50"/>
                <a:gd name="T29" fmla="*/ 72 h 50"/>
                <a:gd name="T30" fmla="*/ 37 w 50"/>
                <a:gd name="T31" fmla="*/ 74 h 50"/>
                <a:gd name="T32" fmla="*/ 31 w 50"/>
                <a:gd name="T33" fmla="*/ 74 h 50"/>
                <a:gd name="T34" fmla="*/ 24 w 50"/>
                <a:gd name="T35" fmla="*/ 74 h 50"/>
                <a:gd name="T36" fmla="*/ 19 w 50"/>
                <a:gd name="T37" fmla="*/ 72 h 50"/>
                <a:gd name="T38" fmla="*/ 15 w 50"/>
                <a:gd name="T39" fmla="*/ 67 h 50"/>
                <a:gd name="T40" fmla="*/ 8 w 50"/>
                <a:gd name="T41" fmla="*/ 64 h 50"/>
                <a:gd name="T42" fmla="*/ 4 w 50"/>
                <a:gd name="T43" fmla="*/ 57 h 50"/>
                <a:gd name="T44" fmla="*/ 2 w 50"/>
                <a:gd name="T45" fmla="*/ 52 h 50"/>
                <a:gd name="T46" fmla="*/ 2 w 50"/>
                <a:gd name="T47" fmla="*/ 46 h 50"/>
                <a:gd name="T48" fmla="*/ 0 w 50"/>
                <a:gd name="T49" fmla="*/ 36 h 50"/>
                <a:gd name="T50" fmla="*/ 2 w 50"/>
                <a:gd name="T51" fmla="*/ 28 h 50"/>
                <a:gd name="T52" fmla="*/ 2 w 50"/>
                <a:gd name="T53" fmla="*/ 24 h 50"/>
                <a:gd name="T54" fmla="*/ 4 w 50"/>
                <a:gd name="T55" fmla="*/ 18 h 50"/>
                <a:gd name="T56" fmla="*/ 8 w 50"/>
                <a:gd name="T57" fmla="*/ 11 h 50"/>
                <a:gd name="T58" fmla="*/ 15 w 50"/>
                <a:gd name="T59" fmla="*/ 7 h 50"/>
                <a:gd name="T60" fmla="*/ 19 w 50"/>
                <a:gd name="T61" fmla="*/ 2 h 50"/>
                <a:gd name="T62" fmla="*/ 24 w 50"/>
                <a:gd name="T63" fmla="*/ 0 h 50"/>
                <a:gd name="T64" fmla="*/ 31 w 50"/>
                <a:gd name="T65" fmla="*/ 0 h 5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0"/>
                  </a:lnTo>
                  <a:lnTo>
                    <a:pt x="35" y="2"/>
                  </a:lnTo>
                  <a:lnTo>
                    <a:pt x="41" y="4"/>
                  </a:lnTo>
                  <a:lnTo>
                    <a:pt x="42" y="8"/>
                  </a:lnTo>
                  <a:lnTo>
                    <a:pt x="46" y="12"/>
                  </a:lnTo>
                  <a:lnTo>
                    <a:pt x="48" y="16"/>
                  </a:lnTo>
                  <a:lnTo>
                    <a:pt x="50" y="19"/>
                  </a:lnTo>
                  <a:lnTo>
                    <a:pt x="50" y="25"/>
                  </a:lnTo>
                  <a:lnTo>
                    <a:pt x="50" y="31"/>
                  </a:lnTo>
                  <a:lnTo>
                    <a:pt x="48" y="35"/>
                  </a:lnTo>
                  <a:lnTo>
                    <a:pt x="46" y="39"/>
                  </a:lnTo>
                  <a:lnTo>
                    <a:pt x="42" y="43"/>
                  </a:lnTo>
                  <a:lnTo>
                    <a:pt x="41" y="46"/>
                  </a:lnTo>
                  <a:lnTo>
                    <a:pt x="35" y="48"/>
                  </a:lnTo>
                  <a:lnTo>
                    <a:pt x="31" y="50"/>
                  </a:lnTo>
                  <a:lnTo>
                    <a:pt x="25" y="50"/>
                  </a:lnTo>
                  <a:lnTo>
                    <a:pt x="21" y="50"/>
                  </a:lnTo>
                  <a:lnTo>
                    <a:pt x="16" y="48"/>
                  </a:lnTo>
                  <a:lnTo>
                    <a:pt x="12" y="46"/>
                  </a:lnTo>
                  <a:lnTo>
                    <a:pt x="8" y="43"/>
                  </a:lnTo>
                  <a:lnTo>
                    <a:pt x="4" y="39"/>
                  </a:lnTo>
                  <a:lnTo>
                    <a:pt x="2" y="35"/>
                  </a:lnTo>
                  <a:lnTo>
                    <a:pt x="2" y="31"/>
                  </a:lnTo>
                  <a:lnTo>
                    <a:pt x="0" y="25"/>
                  </a:lnTo>
                  <a:lnTo>
                    <a:pt x="2" y="19"/>
                  </a:lnTo>
                  <a:lnTo>
                    <a:pt x="2" y="16"/>
                  </a:lnTo>
                  <a:lnTo>
                    <a:pt x="4" y="12"/>
                  </a:lnTo>
                  <a:lnTo>
                    <a:pt x="8" y="8"/>
                  </a:lnTo>
                  <a:lnTo>
                    <a:pt x="12" y="4"/>
                  </a:lnTo>
                  <a:lnTo>
                    <a:pt x="16" y="2"/>
                  </a:lnTo>
                  <a:lnTo>
                    <a:pt x="21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715" name="Freeform 184"/>
            <p:cNvSpPr>
              <a:spLocks/>
            </p:cNvSpPr>
            <p:nvPr/>
          </p:nvSpPr>
          <p:spPr bwMode="auto">
            <a:xfrm>
              <a:off x="1088" y="1739"/>
              <a:ext cx="53" cy="57"/>
            </a:xfrm>
            <a:custGeom>
              <a:avLst/>
              <a:gdLst>
                <a:gd name="T0" fmla="*/ 31 w 50"/>
                <a:gd name="T1" fmla="*/ 0 h 50"/>
                <a:gd name="T2" fmla="*/ 37 w 50"/>
                <a:gd name="T3" fmla="*/ 0 h 50"/>
                <a:gd name="T4" fmla="*/ 41 w 50"/>
                <a:gd name="T5" fmla="*/ 2 h 50"/>
                <a:gd name="T6" fmla="*/ 49 w 50"/>
                <a:gd name="T7" fmla="*/ 7 h 50"/>
                <a:gd name="T8" fmla="*/ 51 w 50"/>
                <a:gd name="T9" fmla="*/ 11 h 50"/>
                <a:gd name="T10" fmla="*/ 55 w 50"/>
                <a:gd name="T11" fmla="*/ 18 h 50"/>
                <a:gd name="T12" fmla="*/ 57 w 50"/>
                <a:gd name="T13" fmla="*/ 24 h 50"/>
                <a:gd name="T14" fmla="*/ 59 w 50"/>
                <a:gd name="T15" fmla="*/ 28 h 50"/>
                <a:gd name="T16" fmla="*/ 59 w 50"/>
                <a:gd name="T17" fmla="*/ 36 h 50"/>
                <a:gd name="T18" fmla="*/ 59 w 50"/>
                <a:gd name="T19" fmla="*/ 46 h 50"/>
                <a:gd name="T20" fmla="*/ 57 w 50"/>
                <a:gd name="T21" fmla="*/ 52 h 50"/>
                <a:gd name="T22" fmla="*/ 55 w 50"/>
                <a:gd name="T23" fmla="*/ 57 h 50"/>
                <a:gd name="T24" fmla="*/ 51 w 50"/>
                <a:gd name="T25" fmla="*/ 64 h 50"/>
                <a:gd name="T26" fmla="*/ 49 w 50"/>
                <a:gd name="T27" fmla="*/ 67 h 50"/>
                <a:gd name="T28" fmla="*/ 41 w 50"/>
                <a:gd name="T29" fmla="*/ 72 h 50"/>
                <a:gd name="T30" fmla="*/ 37 w 50"/>
                <a:gd name="T31" fmla="*/ 74 h 50"/>
                <a:gd name="T32" fmla="*/ 31 w 50"/>
                <a:gd name="T33" fmla="*/ 74 h 50"/>
                <a:gd name="T34" fmla="*/ 24 w 50"/>
                <a:gd name="T35" fmla="*/ 74 h 50"/>
                <a:gd name="T36" fmla="*/ 19 w 50"/>
                <a:gd name="T37" fmla="*/ 72 h 50"/>
                <a:gd name="T38" fmla="*/ 15 w 50"/>
                <a:gd name="T39" fmla="*/ 67 h 50"/>
                <a:gd name="T40" fmla="*/ 8 w 50"/>
                <a:gd name="T41" fmla="*/ 64 h 50"/>
                <a:gd name="T42" fmla="*/ 4 w 50"/>
                <a:gd name="T43" fmla="*/ 57 h 50"/>
                <a:gd name="T44" fmla="*/ 2 w 50"/>
                <a:gd name="T45" fmla="*/ 52 h 50"/>
                <a:gd name="T46" fmla="*/ 2 w 50"/>
                <a:gd name="T47" fmla="*/ 46 h 50"/>
                <a:gd name="T48" fmla="*/ 0 w 50"/>
                <a:gd name="T49" fmla="*/ 36 h 50"/>
                <a:gd name="T50" fmla="*/ 2 w 50"/>
                <a:gd name="T51" fmla="*/ 28 h 50"/>
                <a:gd name="T52" fmla="*/ 2 w 50"/>
                <a:gd name="T53" fmla="*/ 24 h 50"/>
                <a:gd name="T54" fmla="*/ 4 w 50"/>
                <a:gd name="T55" fmla="*/ 18 h 50"/>
                <a:gd name="T56" fmla="*/ 8 w 50"/>
                <a:gd name="T57" fmla="*/ 11 h 50"/>
                <a:gd name="T58" fmla="*/ 15 w 50"/>
                <a:gd name="T59" fmla="*/ 7 h 50"/>
                <a:gd name="T60" fmla="*/ 19 w 50"/>
                <a:gd name="T61" fmla="*/ 2 h 50"/>
                <a:gd name="T62" fmla="*/ 24 w 50"/>
                <a:gd name="T63" fmla="*/ 0 h 50"/>
                <a:gd name="T64" fmla="*/ 31 w 50"/>
                <a:gd name="T65" fmla="*/ 0 h 5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0"/>
                  </a:lnTo>
                  <a:lnTo>
                    <a:pt x="35" y="2"/>
                  </a:lnTo>
                  <a:lnTo>
                    <a:pt x="41" y="4"/>
                  </a:lnTo>
                  <a:lnTo>
                    <a:pt x="42" y="8"/>
                  </a:lnTo>
                  <a:lnTo>
                    <a:pt x="46" y="12"/>
                  </a:lnTo>
                  <a:lnTo>
                    <a:pt x="48" y="16"/>
                  </a:lnTo>
                  <a:lnTo>
                    <a:pt x="50" y="19"/>
                  </a:lnTo>
                  <a:lnTo>
                    <a:pt x="50" y="25"/>
                  </a:lnTo>
                  <a:lnTo>
                    <a:pt x="50" y="31"/>
                  </a:lnTo>
                  <a:lnTo>
                    <a:pt x="48" y="35"/>
                  </a:lnTo>
                  <a:lnTo>
                    <a:pt x="46" y="39"/>
                  </a:lnTo>
                  <a:lnTo>
                    <a:pt x="42" y="43"/>
                  </a:lnTo>
                  <a:lnTo>
                    <a:pt x="41" y="46"/>
                  </a:lnTo>
                  <a:lnTo>
                    <a:pt x="35" y="48"/>
                  </a:lnTo>
                  <a:lnTo>
                    <a:pt x="31" y="50"/>
                  </a:lnTo>
                  <a:lnTo>
                    <a:pt x="25" y="50"/>
                  </a:lnTo>
                  <a:lnTo>
                    <a:pt x="21" y="50"/>
                  </a:lnTo>
                  <a:lnTo>
                    <a:pt x="16" y="48"/>
                  </a:lnTo>
                  <a:lnTo>
                    <a:pt x="12" y="46"/>
                  </a:lnTo>
                  <a:lnTo>
                    <a:pt x="8" y="43"/>
                  </a:lnTo>
                  <a:lnTo>
                    <a:pt x="4" y="39"/>
                  </a:lnTo>
                  <a:lnTo>
                    <a:pt x="2" y="35"/>
                  </a:lnTo>
                  <a:lnTo>
                    <a:pt x="2" y="31"/>
                  </a:lnTo>
                  <a:lnTo>
                    <a:pt x="0" y="25"/>
                  </a:lnTo>
                  <a:lnTo>
                    <a:pt x="2" y="19"/>
                  </a:lnTo>
                  <a:lnTo>
                    <a:pt x="2" y="16"/>
                  </a:lnTo>
                  <a:lnTo>
                    <a:pt x="4" y="12"/>
                  </a:lnTo>
                  <a:lnTo>
                    <a:pt x="8" y="8"/>
                  </a:lnTo>
                  <a:lnTo>
                    <a:pt x="12" y="4"/>
                  </a:lnTo>
                  <a:lnTo>
                    <a:pt x="16" y="2"/>
                  </a:lnTo>
                  <a:lnTo>
                    <a:pt x="21" y="0"/>
                  </a:lnTo>
                  <a:lnTo>
                    <a:pt x="25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716" name="Freeform 185"/>
            <p:cNvSpPr>
              <a:spLocks/>
            </p:cNvSpPr>
            <p:nvPr/>
          </p:nvSpPr>
          <p:spPr bwMode="auto">
            <a:xfrm>
              <a:off x="557" y="2145"/>
              <a:ext cx="53" cy="56"/>
            </a:xfrm>
            <a:custGeom>
              <a:avLst/>
              <a:gdLst>
                <a:gd name="T0" fmla="*/ 31 w 50"/>
                <a:gd name="T1" fmla="*/ 0 h 50"/>
                <a:gd name="T2" fmla="*/ 36 w 50"/>
                <a:gd name="T3" fmla="*/ 0 h 50"/>
                <a:gd name="T4" fmla="*/ 40 w 50"/>
                <a:gd name="T5" fmla="*/ 2 h 50"/>
                <a:gd name="T6" fmla="*/ 45 w 50"/>
                <a:gd name="T7" fmla="*/ 4 h 50"/>
                <a:gd name="T8" fmla="*/ 51 w 50"/>
                <a:gd name="T9" fmla="*/ 11 h 50"/>
                <a:gd name="T10" fmla="*/ 55 w 50"/>
                <a:gd name="T11" fmla="*/ 17 h 50"/>
                <a:gd name="T12" fmla="*/ 57 w 50"/>
                <a:gd name="T13" fmla="*/ 22 h 50"/>
                <a:gd name="T14" fmla="*/ 59 w 50"/>
                <a:gd name="T15" fmla="*/ 27 h 50"/>
                <a:gd name="T16" fmla="*/ 59 w 50"/>
                <a:gd name="T17" fmla="*/ 35 h 50"/>
                <a:gd name="T18" fmla="*/ 59 w 50"/>
                <a:gd name="T19" fmla="*/ 40 h 50"/>
                <a:gd name="T20" fmla="*/ 57 w 50"/>
                <a:gd name="T21" fmla="*/ 49 h 50"/>
                <a:gd name="T22" fmla="*/ 55 w 50"/>
                <a:gd name="T23" fmla="*/ 55 h 50"/>
                <a:gd name="T24" fmla="*/ 51 w 50"/>
                <a:gd name="T25" fmla="*/ 60 h 50"/>
                <a:gd name="T26" fmla="*/ 45 w 50"/>
                <a:gd name="T27" fmla="*/ 65 h 50"/>
                <a:gd name="T28" fmla="*/ 40 w 50"/>
                <a:gd name="T29" fmla="*/ 67 h 50"/>
                <a:gd name="T30" fmla="*/ 36 w 50"/>
                <a:gd name="T31" fmla="*/ 71 h 50"/>
                <a:gd name="T32" fmla="*/ 31 w 50"/>
                <a:gd name="T33" fmla="*/ 71 h 50"/>
                <a:gd name="T34" fmla="*/ 22 w 50"/>
                <a:gd name="T35" fmla="*/ 71 h 50"/>
                <a:gd name="T36" fmla="*/ 18 w 50"/>
                <a:gd name="T37" fmla="*/ 67 h 50"/>
                <a:gd name="T38" fmla="*/ 14 w 50"/>
                <a:gd name="T39" fmla="*/ 65 h 50"/>
                <a:gd name="T40" fmla="*/ 7 w 50"/>
                <a:gd name="T41" fmla="*/ 60 h 50"/>
                <a:gd name="T42" fmla="*/ 4 w 50"/>
                <a:gd name="T43" fmla="*/ 55 h 50"/>
                <a:gd name="T44" fmla="*/ 2 w 50"/>
                <a:gd name="T45" fmla="*/ 49 h 50"/>
                <a:gd name="T46" fmla="*/ 0 w 50"/>
                <a:gd name="T47" fmla="*/ 40 h 50"/>
                <a:gd name="T48" fmla="*/ 0 w 50"/>
                <a:gd name="T49" fmla="*/ 35 h 50"/>
                <a:gd name="T50" fmla="*/ 0 w 50"/>
                <a:gd name="T51" fmla="*/ 27 h 50"/>
                <a:gd name="T52" fmla="*/ 2 w 50"/>
                <a:gd name="T53" fmla="*/ 22 h 50"/>
                <a:gd name="T54" fmla="*/ 4 w 50"/>
                <a:gd name="T55" fmla="*/ 17 h 50"/>
                <a:gd name="T56" fmla="*/ 7 w 50"/>
                <a:gd name="T57" fmla="*/ 11 h 50"/>
                <a:gd name="T58" fmla="*/ 14 w 50"/>
                <a:gd name="T59" fmla="*/ 4 h 50"/>
                <a:gd name="T60" fmla="*/ 18 w 50"/>
                <a:gd name="T61" fmla="*/ 2 h 50"/>
                <a:gd name="T62" fmla="*/ 22 w 50"/>
                <a:gd name="T63" fmla="*/ 0 h 50"/>
                <a:gd name="T64" fmla="*/ 31 w 50"/>
                <a:gd name="T65" fmla="*/ 0 h 5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0"/>
                  </a:lnTo>
                  <a:lnTo>
                    <a:pt x="34" y="2"/>
                  </a:lnTo>
                  <a:lnTo>
                    <a:pt x="38" y="4"/>
                  </a:lnTo>
                  <a:lnTo>
                    <a:pt x="42" y="8"/>
                  </a:lnTo>
                  <a:lnTo>
                    <a:pt x="46" y="12"/>
                  </a:lnTo>
                  <a:lnTo>
                    <a:pt x="48" y="16"/>
                  </a:lnTo>
                  <a:lnTo>
                    <a:pt x="50" y="19"/>
                  </a:lnTo>
                  <a:lnTo>
                    <a:pt x="50" y="25"/>
                  </a:lnTo>
                  <a:lnTo>
                    <a:pt x="50" y="29"/>
                  </a:lnTo>
                  <a:lnTo>
                    <a:pt x="48" y="35"/>
                  </a:lnTo>
                  <a:lnTo>
                    <a:pt x="46" y="39"/>
                  </a:lnTo>
                  <a:lnTo>
                    <a:pt x="42" y="43"/>
                  </a:lnTo>
                  <a:lnTo>
                    <a:pt x="38" y="46"/>
                  </a:lnTo>
                  <a:lnTo>
                    <a:pt x="34" y="48"/>
                  </a:lnTo>
                  <a:lnTo>
                    <a:pt x="30" y="50"/>
                  </a:lnTo>
                  <a:lnTo>
                    <a:pt x="25" y="50"/>
                  </a:lnTo>
                  <a:lnTo>
                    <a:pt x="19" y="50"/>
                  </a:lnTo>
                  <a:lnTo>
                    <a:pt x="15" y="48"/>
                  </a:lnTo>
                  <a:lnTo>
                    <a:pt x="11" y="46"/>
                  </a:lnTo>
                  <a:lnTo>
                    <a:pt x="7" y="43"/>
                  </a:lnTo>
                  <a:lnTo>
                    <a:pt x="4" y="39"/>
                  </a:lnTo>
                  <a:lnTo>
                    <a:pt x="2" y="35"/>
                  </a:lnTo>
                  <a:lnTo>
                    <a:pt x="0" y="29"/>
                  </a:lnTo>
                  <a:lnTo>
                    <a:pt x="0" y="25"/>
                  </a:lnTo>
                  <a:lnTo>
                    <a:pt x="0" y="19"/>
                  </a:lnTo>
                  <a:lnTo>
                    <a:pt x="2" y="16"/>
                  </a:lnTo>
                  <a:lnTo>
                    <a:pt x="4" y="12"/>
                  </a:lnTo>
                  <a:lnTo>
                    <a:pt x="7" y="8"/>
                  </a:lnTo>
                  <a:lnTo>
                    <a:pt x="11" y="4"/>
                  </a:lnTo>
                  <a:lnTo>
                    <a:pt x="15" y="2"/>
                  </a:lnTo>
                  <a:lnTo>
                    <a:pt x="19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717" name="Freeform 186"/>
            <p:cNvSpPr>
              <a:spLocks/>
            </p:cNvSpPr>
            <p:nvPr/>
          </p:nvSpPr>
          <p:spPr bwMode="auto">
            <a:xfrm>
              <a:off x="557" y="2145"/>
              <a:ext cx="53" cy="56"/>
            </a:xfrm>
            <a:custGeom>
              <a:avLst/>
              <a:gdLst>
                <a:gd name="T0" fmla="*/ 31 w 50"/>
                <a:gd name="T1" fmla="*/ 0 h 50"/>
                <a:gd name="T2" fmla="*/ 36 w 50"/>
                <a:gd name="T3" fmla="*/ 0 h 50"/>
                <a:gd name="T4" fmla="*/ 40 w 50"/>
                <a:gd name="T5" fmla="*/ 2 h 50"/>
                <a:gd name="T6" fmla="*/ 45 w 50"/>
                <a:gd name="T7" fmla="*/ 4 h 50"/>
                <a:gd name="T8" fmla="*/ 51 w 50"/>
                <a:gd name="T9" fmla="*/ 11 h 50"/>
                <a:gd name="T10" fmla="*/ 55 w 50"/>
                <a:gd name="T11" fmla="*/ 17 h 50"/>
                <a:gd name="T12" fmla="*/ 57 w 50"/>
                <a:gd name="T13" fmla="*/ 22 h 50"/>
                <a:gd name="T14" fmla="*/ 59 w 50"/>
                <a:gd name="T15" fmla="*/ 27 h 50"/>
                <a:gd name="T16" fmla="*/ 59 w 50"/>
                <a:gd name="T17" fmla="*/ 35 h 50"/>
                <a:gd name="T18" fmla="*/ 59 w 50"/>
                <a:gd name="T19" fmla="*/ 40 h 50"/>
                <a:gd name="T20" fmla="*/ 57 w 50"/>
                <a:gd name="T21" fmla="*/ 49 h 50"/>
                <a:gd name="T22" fmla="*/ 55 w 50"/>
                <a:gd name="T23" fmla="*/ 55 h 50"/>
                <a:gd name="T24" fmla="*/ 51 w 50"/>
                <a:gd name="T25" fmla="*/ 60 h 50"/>
                <a:gd name="T26" fmla="*/ 45 w 50"/>
                <a:gd name="T27" fmla="*/ 65 h 50"/>
                <a:gd name="T28" fmla="*/ 40 w 50"/>
                <a:gd name="T29" fmla="*/ 67 h 50"/>
                <a:gd name="T30" fmla="*/ 36 w 50"/>
                <a:gd name="T31" fmla="*/ 71 h 50"/>
                <a:gd name="T32" fmla="*/ 31 w 50"/>
                <a:gd name="T33" fmla="*/ 71 h 50"/>
                <a:gd name="T34" fmla="*/ 22 w 50"/>
                <a:gd name="T35" fmla="*/ 71 h 50"/>
                <a:gd name="T36" fmla="*/ 18 w 50"/>
                <a:gd name="T37" fmla="*/ 67 h 50"/>
                <a:gd name="T38" fmla="*/ 14 w 50"/>
                <a:gd name="T39" fmla="*/ 65 h 50"/>
                <a:gd name="T40" fmla="*/ 7 w 50"/>
                <a:gd name="T41" fmla="*/ 60 h 50"/>
                <a:gd name="T42" fmla="*/ 4 w 50"/>
                <a:gd name="T43" fmla="*/ 55 h 50"/>
                <a:gd name="T44" fmla="*/ 2 w 50"/>
                <a:gd name="T45" fmla="*/ 49 h 50"/>
                <a:gd name="T46" fmla="*/ 0 w 50"/>
                <a:gd name="T47" fmla="*/ 40 h 50"/>
                <a:gd name="T48" fmla="*/ 0 w 50"/>
                <a:gd name="T49" fmla="*/ 35 h 50"/>
                <a:gd name="T50" fmla="*/ 0 w 50"/>
                <a:gd name="T51" fmla="*/ 27 h 50"/>
                <a:gd name="T52" fmla="*/ 2 w 50"/>
                <a:gd name="T53" fmla="*/ 22 h 50"/>
                <a:gd name="T54" fmla="*/ 4 w 50"/>
                <a:gd name="T55" fmla="*/ 17 h 50"/>
                <a:gd name="T56" fmla="*/ 7 w 50"/>
                <a:gd name="T57" fmla="*/ 11 h 50"/>
                <a:gd name="T58" fmla="*/ 14 w 50"/>
                <a:gd name="T59" fmla="*/ 4 h 50"/>
                <a:gd name="T60" fmla="*/ 18 w 50"/>
                <a:gd name="T61" fmla="*/ 2 h 50"/>
                <a:gd name="T62" fmla="*/ 22 w 50"/>
                <a:gd name="T63" fmla="*/ 0 h 50"/>
                <a:gd name="T64" fmla="*/ 31 w 50"/>
                <a:gd name="T65" fmla="*/ 0 h 5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0"/>
                  </a:lnTo>
                  <a:lnTo>
                    <a:pt x="34" y="2"/>
                  </a:lnTo>
                  <a:lnTo>
                    <a:pt x="38" y="4"/>
                  </a:lnTo>
                  <a:lnTo>
                    <a:pt x="42" y="8"/>
                  </a:lnTo>
                  <a:lnTo>
                    <a:pt x="46" y="12"/>
                  </a:lnTo>
                  <a:lnTo>
                    <a:pt x="48" y="16"/>
                  </a:lnTo>
                  <a:lnTo>
                    <a:pt x="50" y="19"/>
                  </a:lnTo>
                  <a:lnTo>
                    <a:pt x="50" y="25"/>
                  </a:lnTo>
                  <a:lnTo>
                    <a:pt x="50" y="29"/>
                  </a:lnTo>
                  <a:lnTo>
                    <a:pt x="48" y="35"/>
                  </a:lnTo>
                  <a:lnTo>
                    <a:pt x="46" y="39"/>
                  </a:lnTo>
                  <a:lnTo>
                    <a:pt x="42" y="43"/>
                  </a:lnTo>
                  <a:lnTo>
                    <a:pt x="38" y="46"/>
                  </a:lnTo>
                  <a:lnTo>
                    <a:pt x="34" y="48"/>
                  </a:lnTo>
                  <a:lnTo>
                    <a:pt x="30" y="50"/>
                  </a:lnTo>
                  <a:lnTo>
                    <a:pt x="25" y="50"/>
                  </a:lnTo>
                  <a:lnTo>
                    <a:pt x="19" y="50"/>
                  </a:lnTo>
                  <a:lnTo>
                    <a:pt x="15" y="48"/>
                  </a:lnTo>
                  <a:lnTo>
                    <a:pt x="11" y="46"/>
                  </a:lnTo>
                  <a:lnTo>
                    <a:pt x="7" y="43"/>
                  </a:lnTo>
                  <a:lnTo>
                    <a:pt x="4" y="39"/>
                  </a:lnTo>
                  <a:lnTo>
                    <a:pt x="2" y="35"/>
                  </a:lnTo>
                  <a:lnTo>
                    <a:pt x="0" y="29"/>
                  </a:lnTo>
                  <a:lnTo>
                    <a:pt x="0" y="25"/>
                  </a:lnTo>
                  <a:lnTo>
                    <a:pt x="0" y="19"/>
                  </a:lnTo>
                  <a:lnTo>
                    <a:pt x="2" y="16"/>
                  </a:lnTo>
                  <a:lnTo>
                    <a:pt x="4" y="12"/>
                  </a:lnTo>
                  <a:lnTo>
                    <a:pt x="7" y="8"/>
                  </a:lnTo>
                  <a:lnTo>
                    <a:pt x="11" y="4"/>
                  </a:lnTo>
                  <a:lnTo>
                    <a:pt x="15" y="2"/>
                  </a:lnTo>
                  <a:lnTo>
                    <a:pt x="19" y="0"/>
                  </a:lnTo>
                  <a:lnTo>
                    <a:pt x="25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718" name="Freeform 187"/>
            <p:cNvSpPr>
              <a:spLocks/>
            </p:cNvSpPr>
            <p:nvPr/>
          </p:nvSpPr>
          <p:spPr bwMode="auto">
            <a:xfrm>
              <a:off x="560" y="2171"/>
              <a:ext cx="52" cy="57"/>
            </a:xfrm>
            <a:custGeom>
              <a:avLst/>
              <a:gdLst>
                <a:gd name="T0" fmla="*/ 28 w 50"/>
                <a:gd name="T1" fmla="*/ 0 h 50"/>
                <a:gd name="T2" fmla="*/ 33 w 50"/>
                <a:gd name="T3" fmla="*/ 0 h 50"/>
                <a:gd name="T4" fmla="*/ 37 w 50"/>
                <a:gd name="T5" fmla="*/ 2 h 50"/>
                <a:gd name="T6" fmla="*/ 44 w 50"/>
                <a:gd name="T7" fmla="*/ 7 h 50"/>
                <a:gd name="T8" fmla="*/ 48 w 50"/>
                <a:gd name="T9" fmla="*/ 9 h 50"/>
                <a:gd name="T10" fmla="*/ 52 w 50"/>
                <a:gd name="T11" fmla="*/ 15 h 50"/>
                <a:gd name="T12" fmla="*/ 54 w 50"/>
                <a:gd name="T13" fmla="*/ 24 h 50"/>
                <a:gd name="T14" fmla="*/ 56 w 50"/>
                <a:gd name="T15" fmla="*/ 30 h 50"/>
                <a:gd name="T16" fmla="*/ 56 w 50"/>
                <a:gd name="T17" fmla="*/ 36 h 50"/>
                <a:gd name="T18" fmla="*/ 56 w 50"/>
                <a:gd name="T19" fmla="*/ 43 h 50"/>
                <a:gd name="T20" fmla="*/ 54 w 50"/>
                <a:gd name="T21" fmla="*/ 52 h 50"/>
                <a:gd name="T22" fmla="*/ 52 w 50"/>
                <a:gd name="T23" fmla="*/ 57 h 50"/>
                <a:gd name="T24" fmla="*/ 48 w 50"/>
                <a:gd name="T25" fmla="*/ 64 h 50"/>
                <a:gd name="T26" fmla="*/ 44 w 50"/>
                <a:gd name="T27" fmla="*/ 65 h 50"/>
                <a:gd name="T28" fmla="*/ 37 w 50"/>
                <a:gd name="T29" fmla="*/ 72 h 50"/>
                <a:gd name="T30" fmla="*/ 33 w 50"/>
                <a:gd name="T31" fmla="*/ 72 h 50"/>
                <a:gd name="T32" fmla="*/ 28 w 50"/>
                <a:gd name="T33" fmla="*/ 74 h 50"/>
                <a:gd name="T34" fmla="*/ 22 w 50"/>
                <a:gd name="T35" fmla="*/ 72 h 50"/>
                <a:gd name="T36" fmla="*/ 18 w 50"/>
                <a:gd name="T37" fmla="*/ 72 h 50"/>
                <a:gd name="T38" fmla="*/ 11 w 50"/>
                <a:gd name="T39" fmla="*/ 65 h 50"/>
                <a:gd name="T40" fmla="*/ 7 w 50"/>
                <a:gd name="T41" fmla="*/ 64 h 50"/>
                <a:gd name="T42" fmla="*/ 3 w 50"/>
                <a:gd name="T43" fmla="*/ 57 h 50"/>
                <a:gd name="T44" fmla="*/ 2 w 50"/>
                <a:gd name="T45" fmla="*/ 52 h 50"/>
                <a:gd name="T46" fmla="*/ 0 w 50"/>
                <a:gd name="T47" fmla="*/ 43 h 50"/>
                <a:gd name="T48" fmla="*/ 0 w 50"/>
                <a:gd name="T49" fmla="*/ 36 h 50"/>
                <a:gd name="T50" fmla="*/ 0 w 50"/>
                <a:gd name="T51" fmla="*/ 30 h 50"/>
                <a:gd name="T52" fmla="*/ 2 w 50"/>
                <a:gd name="T53" fmla="*/ 24 h 50"/>
                <a:gd name="T54" fmla="*/ 3 w 50"/>
                <a:gd name="T55" fmla="*/ 15 h 50"/>
                <a:gd name="T56" fmla="*/ 7 w 50"/>
                <a:gd name="T57" fmla="*/ 9 h 50"/>
                <a:gd name="T58" fmla="*/ 11 w 50"/>
                <a:gd name="T59" fmla="*/ 7 h 50"/>
                <a:gd name="T60" fmla="*/ 18 w 50"/>
                <a:gd name="T61" fmla="*/ 2 h 50"/>
                <a:gd name="T62" fmla="*/ 22 w 50"/>
                <a:gd name="T63" fmla="*/ 0 h 50"/>
                <a:gd name="T64" fmla="*/ 28 w 50"/>
                <a:gd name="T65" fmla="*/ 0 h 5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0"/>
                  </a:lnTo>
                  <a:lnTo>
                    <a:pt x="34" y="2"/>
                  </a:lnTo>
                  <a:lnTo>
                    <a:pt x="38" y="4"/>
                  </a:lnTo>
                  <a:lnTo>
                    <a:pt x="42" y="6"/>
                  </a:lnTo>
                  <a:lnTo>
                    <a:pt x="46" y="10"/>
                  </a:lnTo>
                  <a:lnTo>
                    <a:pt x="48" y="16"/>
                  </a:lnTo>
                  <a:lnTo>
                    <a:pt x="50" y="20"/>
                  </a:lnTo>
                  <a:lnTo>
                    <a:pt x="50" y="25"/>
                  </a:lnTo>
                  <a:lnTo>
                    <a:pt x="50" y="29"/>
                  </a:lnTo>
                  <a:lnTo>
                    <a:pt x="48" y="35"/>
                  </a:lnTo>
                  <a:lnTo>
                    <a:pt x="46" y="39"/>
                  </a:lnTo>
                  <a:lnTo>
                    <a:pt x="42" y="43"/>
                  </a:lnTo>
                  <a:lnTo>
                    <a:pt x="38" y="44"/>
                  </a:lnTo>
                  <a:lnTo>
                    <a:pt x="34" y="48"/>
                  </a:lnTo>
                  <a:lnTo>
                    <a:pt x="30" y="48"/>
                  </a:lnTo>
                  <a:lnTo>
                    <a:pt x="25" y="50"/>
                  </a:lnTo>
                  <a:lnTo>
                    <a:pt x="19" y="48"/>
                  </a:lnTo>
                  <a:lnTo>
                    <a:pt x="15" y="48"/>
                  </a:lnTo>
                  <a:lnTo>
                    <a:pt x="11" y="44"/>
                  </a:lnTo>
                  <a:lnTo>
                    <a:pt x="7" y="43"/>
                  </a:lnTo>
                  <a:lnTo>
                    <a:pt x="3" y="39"/>
                  </a:lnTo>
                  <a:lnTo>
                    <a:pt x="2" y="35"/>
                  </a:lnTo>
                  <a:lnTo>
                    <a:pt x="0" y="29"/>
                  </a:lnTo>
                  <a:lnTo>
                    <a:pt x="0" y="25"/>
                  </a:lnTo>
                  <a:lnTo>
                    <a:pt x="0" y="20"/>
                  </a:lnTo>
                  <a:lnTo>
                    <a:pt x="2" y="16"/>
                  </a:lnTo>
                  <a:lnTo>
                    <a:pt x="3" y="10"/>
                  </a:lnTo>
                  <a:lnTo>
                    <a:pt x="7" y="6"/>
                  </a:lnTo>
                  <a:lnTo>
                    <a:pt x="11" y="4"/>
                  </a:lnTo>
                  <a:lnTo>
                    <a:pt x="15" y="2"/>
                  </a:lnTo>
                  <a:lnTo>
                    <a:pt x="19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719" name="Freeform 188"/>
            <p:cNvSpPr>
              <a:spLocks/>
            </p:cNvSpPr>
            <p:nvPr/>
          </p:nvSpPr>
          <p:spPr bwMode="auto">
            <a:xfrm>
              <a:off x="560" y="2171"/>
              <a:ext cx="52" cy="57"/>
            </a:xfrm>
            <a:custGeom>
              <a:avLst/>
              <a:gdLst>
                <a:gd name="T0" fmla="*/ 28 w 50"/>
                <a:gd name="T1" fmla="*/ 0 h 50"/>
                <a:gd name="T2" fmla="*/ 33 w 50"/>
                <a:gd name="T3" fmla="*/ 0 h 50"/>
                <a:gd name="T4" fmla="*/ 37 w 50"/>
                <a:gd name="T5" fmla="*/ 2 h 50"/>
                <a:gd name="T6" fmla="*/ 44 w 50"/>
                <a:gd name="T7" fmla="*/ 7 h 50"/>
                <a:gd name="T8" fmla="*/ 48 w 50"/>
                <a:gd name="T9" fmla="*/ 9 h 50"/>
                <a:gd name="T10" fmla="*/ 52 w 50"/>
                <a:gd name="T11" fmla="*/ 15 h 50"/>
                <a:gd name="T12" fmla="*/ 54 w 50"/>
                <a:gd name="T13" fmla="*/ 24 h 50"/>
                <a:gd name="T14" fmla="*/ 56 w 50"/>
                <a:gd name="T15" fmla="*/ 30 h 50"/>
                <a:gd name="T16" fmla="*/ 56 w 50"/>
                <a:gd name="T17" fmla="*/ 36 h 50"/>
                <a:gd name="T18" fmla="*/ 56 w 50"/>
                <a:gd name="T19" fmla="*/ 43 h 50"/>
                <a:gd name="T20" fmla="*/ 54 w 50"/>
                <a:gd name="T21" fmla="*/ 52 h 50"/>
                <a:gd name="T22" fmla="*/ 52 w 50"/>
                <a:gd name="T23" fmla="*/ 57 h 50"/>
                <a:gd name="T24" fmla="*/ 48 w 50"/>
                <a:gd name="T25" fmla="*/ 64 h 50"/>
                <a:gd name="T26" fmla="*/ 44 w 50"/>
                <a:gd name="T27" fmla="*/ 65 h 50"/>
                <a:gd name="T28" fmla="*/ 37 w 50"/>
                <a:gd name="T29" fmla="*/ 72 h 50"/>
                <a:gd name="T30" fmla="*/ 33 w 50"/>
                <a:gd name="T31" fmla="*/ 72 h 50"/>
                <a:gd name="T32" fmla="*/ 28 w 50"/>
                <a:gd name="T33" fmla="*/ 74 h 50"/>
                <a:gd name="T34" fmla="*/ 22 w 50"/>
                <a:gd name="T35" fmla="*/ 72 h 50"/>
                <a:gd name="T36" fmla="*/ 18 w 50"/>
                <a:gd name="T37" fmla="*/ 72 h 50"/>
                <a:gd name="T38" fmla="*/ 11 w 50"/>
                <a:gd name="T39" fmla="*/ 65 h 50"/>
                <a:gd name="T40" fmla="*/ 7 w 50"/>
                <a:gd name="T41" fmla="*/ 64 h 50"/>
                <a:gd name="T42" fmla="*/ 3 w 50"/>
                <a:gd name="T43" fmla="*/ 57 h 50"/>
                <a:gd name="T44" fmla="*/ 2 w 50"/>
                <a:gd name="T45" fmla="*/ 52 h 50"/>
                <a:gd name="T46" fmla="*/ 0 w 50"/>
                <a:gd name="T47" fmla="*/ 43 h 50"/>
                <a:gd name="T48" fmla="*/ 0 w 50"/>
                <a:gd name="T49" fmla="*/ 36 h 50"/>
                <a:gd name="T50" fmla="*/ 0 w 50"/>
                <a:gd name="T51" fmla="*/ 30 h 50"/>
                <a:gd name="T52" fmla="*/ 2 w 50"/>
                <a:gd name="T53" fmla="*/ 24 h 50"/>
                <a:gd name="T54" fmla="*/ 3 w 50"/>
                <a:gd name="T55" fmla="*/ 15 h 50"/>
                <a:gd name="T56" fmla="*/ 7 w 50"/>
                <a:gd name="T57" fmla="*/ 9 h 50"/>
                <a:gd name="T58" fmla="*/ 11 w 50"/>
                <a:gd name="T59" fmla="*/ 7 h 50"/>
                <a:gd name="T60" fmla="*/ 18 w 50"/>
                <a:gd name="T61" fmla="*/ 2 h 50"/>
                <a:gd name="T62" fmla="*/ 22 w 50"/>
                <a:gd name="T63" fmla="*/ 0 h 50"/>
                <a:gd name="T64" fmla="*/ 28 w 50"/>
                <a:gd name="T65" fmla="*/ 0 h 5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0"/>
                  </a:lnTo>
                  <a:lnTo>
                    <a:pt x="34" y="2"/>
                  </a:lnTo>
                  <a:lnTo>
                    <a:pt x="38" y="4"/>
                  </a:lnTo>
                  <a:lnTo>
                    <a:pt x="42" y="6"/>
                  </a:lnTo>
                  <a:lnTo>
                    <a:pt x="46" y="10"/>
                  </a:lnTo>
                  <a:lnTo>
                    <a:pt x="48" y="16"/>
                  </a:lnTo>
                  <a:lnTo>
                    <a:pt x="50" y="20"/>
                  </a:lnTo>
                  <a:lnTo>
                    <a:pt x="50" y="25"/>
                  </a:lnTo>
                  <a:lnTo>
                    <a:pt x="50" y="29"/>
                  </a:lnTo>
                  <a:lnTo>
                    <a:pt x="48" y="35"/>
                  </a:lnTo>
                  <a:lnTo>
                    <a:pt x="46" y="39"/>
                  </a:lnTo>
                  <a:lnTo>
                    <a:pt x="42" y="43"/>
                  </a:lnTo>
                  <a:lnTo>
                    <a:pt x="38" y="44"/>
                  </a:lnTo>
                  <a:lnTo>
                    <a:pt x="34" y="48"/>
                  </a:lnTo>
                  <a:lnTo>
                    <a:pt x="30" y="48"/>
                  </a:lnTo>
                  <a:lnTo>
                    <a:pt x="25" y="50"/>
                  </a:lnTo>
                  <a:lnTo>
                    <a:pt x="19" y="48"/>
                  </a:lnTo>
                  <a:lnTo>
                    <a:pt x="15" y="48"/>
                  </a:lnTo>
                  <a:lnTo>
                    <a:pt x="11" y="44"/>
                  </a:lnTo>
                  <a:lnTo>
                    <a:pt x="7" y="43"/>
                  </a:lnTo>
                  <a:lnTo>
                    <a:pt x="3" y="39"/>
                  </a:lnTo>
                  <a:lnTo>
                    <a:pt x="2" y="35"/>
                  </a:lnTo>
                  <a:lnTo>
                    <a:pt x="0" y="29"/>
                  </a:lnTo>
                  <a:lnTo>
                    <a:pt x="0" y="25"/>
                  </a:lnTo>
                  <a:lnTo>
                    <a:pt x="0" y="20"/>
                  </a:lnTo>
                  <a:lnTo>
                    <a:pt x="2" y="16"/>
                  </a:lnTo>
                  <a:lnTo>
                    <a:pt x="3" y="10"/>
                  </a:lnTo>
                  <a:lnTo>
                    <a:pt x="7" y="6"/>
                  </a:lnTo>
                  <a:lnTo>
                    <a:pt x="11" y="4"/>
                  </a:lnTo>
                  <a:lnTo>
                    <a:pt x="15" y="2"/>
                  </a:lnTo>
                  <a:lnTo>
                    <a:pt x="19" y="0"/>
                  </a:lnTo>
                  <a:lnTo>
                    <a:pt x="25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720" name="Freeform 189"/>
            <p:cNvSpPr>
              <a:spLocks/>
            </p:cNvSpPr>
            <p:nvPr/>
          </p:nvSpPr>
          <p:spPr bwMode="auto">
            <a:xfrm>
              <a:off x="772" y="2301"/>
              <a:ext cx="53" cy="57"/>
            </a:xfrm>
            <a:custGeom>
              <a:avLst/>
              <a:gdLst>
                <a:gd name="T0" fmla="*/ 31 w 50"/>
                <a:gd name="T1" fmla="*/ 0 h 50"/>
                <a:gd name="T2" fmla="*/ 37 w 50"/>
                <a:gd name="T3" fmla="*/ 0 h 50"/>
                <a:gd name="T4" fmla="*/ 41 w 50"/>
                <a:gd name="T5" fmla="*/ 2 h 50"/>
                <a:gd name="T6" fmla="*/ 45 w 50"/>
                <a:gd name="T7" fmla="*/ 7 h 50"/>
                <a:gd name="T8" fmla="*/ 51 w 50"/>
                <a:gd name="T9" fmla="*/ 11 h 50"/>
                <a:gd name="T10" fmla="*/ 55 w 50"/>
                <a:gd name="T11" fmla="*/ 18 h 50"/>
                <a:gd name="T12" fmla="*/ 57 w 50"/>
                <a:gd name="T13" fmla="*/ 24 h 50"/>
                <a:gd name="T14" fmla="*/ 59 w 50"/>
                <a:gd name="T15" fmla="*/ 30 h 50"/>
                <a:gd name="T16" fmla="*/ 59 w 50"/>
                <a:gd name="T17" fmla="*/ 36 h 50"/>
                <a:gd name="T18" fmla="*/ 59 w 50"/>
                <a:gd name="T19" fmla="*/ 43 h 50"/>
                <a:gd name="T20" fmla="*/ 57 w 50"/>
                <a:gd name="T21" fmla="*/ 52 h 50"/>
                <a:gd name="T22" fmla="*/ 55 w 50"/>
                <a:gd name="T23" fmla="*/ 57 h 50"/>
                <a:gd name="T24" fmla="*/ 51 w 50"/>
                <a:gd name="T25" fmla="*/ 64 h 50"/>
                <a:gd name="T26" fmla="*/ 45 w 50"/>
                <a:gd name="T27" fmla="*/ 71 h 50"/>
                <a:gd name="T28" fmla="*/ 41 w 50"/>
                <a:gd name="T29" fmla="*/ 72 h 50"/>
                <a:gd name="T30" fmla="*/ 37 w 50"/>
                <a:gd name="T31" fmla="*/ 72 h 50"/>
                <a:gd name="T32" fmla="*/ 31 w 50"/>
                <a:gd name="T33" fmla="*/ 74 h 50"/>
                <a:gd name="T34" fmla="*/ 24 w 50"/>
                <a:gd name="T35" fmla="*/ 72 h 50"/>
                <a:gd name="T36" fmla="*/ 18 w 50"/>
                <a:gd name="T37" fmla="*/ 72 h 50"/>
                <a:gd name="T38" fmla="*/ 15 w 50"/>
                <a:gd name="T39" fmla="*/ 71 h 50"/>
                <a:gd name="T40" fmla="*/ 8 w 50"/>
                <a:gd name="T41" fmla="*/ 64 h 50"/>
                <a:gd name="T42" fmla="*/ 4 w 50"/>
                <a:gd name="T43" fmla="*/ 57 h 50"/>
                <a:gd name="T44" fmla="*/ 2 w 50"/>
                <a:gd name="T45" fmla="*/ 52 h 50"/>
                <a:gd name="T46" fmla="*/ 0 w 50"/>
                <a:gd name="T47" fmla="*/ 43 h 50"/>
                <a:gd name="T48" fmla="*/ 0 w 50"/>
                <a:gd name="T49" fmla="*/ 36 h 50"/>
                <a:gd name="T50" fmla="*/ 0 w 50"/>
                <a:gd name="T51" fmla="*/ 30 h 50"/>
                <a:gd name="T52" fmla="*/ 2 w 50"/>
                <a:gd name="T53" fmla="*/ 24 h 50"/>
                <a:gd name="T54" fmla="*/ 4 w 50"/>
                <a:gd name="T55" fmla="*/ 18 h 50"/>
                <a:gd name="T56" fmla="*/ 8 w 50"/>
                <a:gd name="T57" fmla="*/ 11 h 50"/>
                <a:gd name="T58" fmla="*/ 15 w 50"/>
                <a:gd name="T59" fmla="*/ 7 h 50"/>
                <a:gd name="T60" fmla="*/ 18 w 50"/>
                <a:gd name="T61" fmla="*/ 2 h 50"/>
                <a:gd name="T62" fmla="*/ 24 w 50"/>
                <a:gd name="T63" fmla="*/ 0 h 50"/>
                <a:gd name="T64" fmla="*/ 31 w 50"/>
                <a:gd name="T65" fmla="*/ 0 h 5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0"/>
                  </a:lnTo>
                  <a:lnTo>
                    <a:pt x="35" y="2"/>
                  </a:lnTo>
                  <a:lnTo>
                    <a:pt x="38" y="4"/>
                  </a:lnTo>
                  <a:lnTo>
                    <a:pt x="42" y="8"/>
                  </a:lnTo>
                  <a:lnTo>
                    <a:pt x="46" y="12"/>
                  </a:lnTo>
                  <a:lnTo>
                    <a:pt x="48" y="16"/>
                  </a:lnTo>
                  <a:lnTo>
                    <a:pt x="50" y="20"/>
                  </a:lnTo>
                  <a:lnTo>
                    <a:pt x="50" y="25"/>
                  </a:lnTo>
                  <a:lnTo>
                    <a:pt x="50" y="29"/>
                  </a:lnTo>
                  <a:lnTo>
                    <a:pt x="48" y="35"/>
                  </a:lnTo>
                  <a:lnTo>
                    <a:pt x="46" y="39"/>
                  </a:lnTo>
                  <a:lnTo>
                    <a:pt x="42" y="43"/>
                  </a:lnTo>
                  <a:lnTo>
                    <a:pt x="38" y="47"/>
                  </a:lnTo>
                  <a:lnTo>
                    <a:pt x="35" y="48"/>
                  </a:lnTo>
                  <a:lnTo>
                    <a:pt x="31" y="48"/>
                  </a:lnTo>
                  <a:lnTo>
                    <a:pt x="25" y="50"/>
                  </a:lnTo>
                  <a:lnTo>
                    <a:pt x="21" y="48"/>
                  </a:lnTo>
                  <a:lnTo>
                    <a:pt x="15" y="48"/>
                  </a:lnTo>
                  <a:lnTo>
                    <a:pt x="12" y="47"/>
                  </a:lnTo>
                  <a:lnTo>
                    <a:pt x="8" y="43"/>
                  </a:lnTo>
                  <a:lnTo>
                    <a:pt x="4" y="39"/>
                  </a:lnTo>
                  <a:lnTo>
                    <a:pt x="2" y="35"/>
                  </a:lnTo>
                  <a:lnTo>
                    <a:pt x="0" y="29"/>
                  </a:lnTo>
                  <a:lnTo>
                    <a:pt x="0" y="25"/>
                  </a:lnTo>
                  <a:lnTo>
                    <a:pt x="0" y="20"/>
                  </a:lnTo>
                  <a:lnTo>
                    <a:pt x="2" y="16"/>
                  </a:lnTo>
                  <a:lnTo>
                    <a:pt x="4" y="12"/>
                  </a:lnTo>
                  <a:lnTo>
                    <a:pt x="8" y="8"/>
                  </a:lnTo>
                  <a:lnTo>
                    <a:pt x="12" y="4"/>
                  </a:lnTo>
                  <a:lnTo>
                    <a:pt x="15" y="2"/>
                  </a:lnTo>
                  <a:lnTo>
                    <a:pt x="21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721" name="Freeform 190"/>
            <p:cNvSpPr>
              <a:spLocks/>
            </p:cNvSpPr>
            <p:nvPr/>
          </p:nvSpPr>
          <p:spPr bwMode="auto">
            <a:xfrm>
              <a:off x="772" y="2301"/>
              <a:ext cx="53" cy="57"/>
            </a:xfrm>
            <a:custGeom>
              <a:avLst/>
              <a:gdLst>
                <a:gd name="T0" fmla="*/ 31 w 50"/>
                <a:gd name="T1" fmla="*/ 0 h 50"/>
                <a:gd name="T2" fmla="*/ 37 w 50"/>
                <a:gd name="T3" fmla="*/ 0 h 50"/>
                <a:gd name="T4" fmla="*/ 41 w 50"/>
                <a:gd name="T5" fmla="*/ 2 h 50"/>
                <a:gd name="T6" fmla="*/ 45 w 50"/>
                <a:gd name="T7" fmla="*/ 7 h 50"/>
                <a:gd name="T8" fmla="*/ 51 w 50"/>
                <a:gd name="T9" fmla="*/ 11 h 50"/>
                <a:gd name="T10" fmla="*/ 55 w 50"/>
                <a:gd name="T11" fmla="*/ 18 h 50"/>
                <a:gd name="T12" fmla="*/ 57 w 50"/>
                <a:gd name="T13" fmla="*/ 24 h 50"/>
                <a:gd name="T14" fmla="*/ 59 w 50"/>
                <a:gd name="T15" fmla="*/ 30 h 50"/>
                <a:gd name="T16" fmla="*/ 59 w 50"/>
                <a:gd name="T17" fmla="*/ 36 h 50"/>
                <a:gd name="T18" fmla="*/ 59 w 50"/>
                <a:gd name="T19" fmla="*/ 43 h 50"/>
                <a:gd name="T20" fmla="*/ 57 w 50"/>
                <a:gd name="T21" fmla="*/ 52 h 50"/>
                <a:gd name="T22" fmla="*/ 55 w 50"/>
                <a:gd name="T23" fmla="*/ 57 h 50"/>
                <a:gd name="T24" fmla="*/ 51 w 50"/>
                <a:gd name="T25" fmla="*/ 64 h 50"/>
                <a:gd name="T26" fmla="*/ 45 w 50"/>
                <a:gd name="T27" fmla="*/ 71 h 50"/>
                <a:gd name="T28" fmla="*/ 41 w 50"/>
                <a:gd name="T29" fmla="*/ 72 h 50"/>
                <a:gd name="T30" fmla="*/ 37 w 50"/>
                <a:gd name="T31" fmla="*/ 72 h 50"/>
                <a:gd name="T32" fmla="*/ 31 w 50"/>
                <a:gd name="T33" fmla="*/ 74 h 50"/>
                <a:gd name="T34" fmla="*/ 24 w 50"/>
                <a:gd name="T35" fmla="*/ 72 h 50"/>
                <a:gd name="T36" fmla="*/ 18 w 50"/>
                <a:gd name="T37" fmla="*/ 72 h 50"/>
                <a:gd name="T38" fmla="*/ 15 w 50"/>
                <a:gd name="T39" fmla="*/ 71 h 50"/>
                <a:gd name="T40" fmla="*/ 8 w 50"/>
                <a:gd name="T41" fmla="*/ 64 h 50"/>
                <a:gd name="T42" fmla="*/ 4 w 50"/>
                <a:gd name="T43" fmla="*/ 57 h 50"/>
                <a:gd name="T44" fmla="*/ 2 w 50"/>
                <a:gd name="T45" fmla="*/ 52 h 50"/>
                <a:gd name="T46" fmla="*/ 0 w 50"/>
                <a:gd name="T47" fmla="*/ 43 h 50"/>
                <a:gd name="T48" fmla="*/ 0 w 50"/>
                <a:gd name="T49" fmla="*/ 36 h 50"/>
                <a:gd name="T50" fmla="*/ 0 w 50"/>
                <a:gd name="T51" fmla="*/ 30 h 50"/>
                <a:gd name="T52" fmla="*/ 2 w 50"/>
                <a:gd name="T53" fmla="*/ 24 h 50"/>
                <a:gd name="T54" fmla="*/ 4 w 50"/>
                <a:gd name="T55" fmla="*/ 18 h 50"/>
                <a:gd name="T56" fmla="*/ 8 w 50"/>
                <a:gd name="T57" fmla="*/ 11 h 50"/>
                <a:gd name="T58" fmla="*/ 15 w 50"/>
                <a:gd name="T59" fmla="*/ 7 h 50"/>
                <a:gd name="T60" fmla="*/ 18 w 50"/>
                <a:gd name="T61" fmla="*/ 2 h 50"/>
                <a:gd name="T62" fmla="*/ 24 w 50"/>
                <a:gd name="T63" fmla="*/ 0 h 50"/>
                <a:gd name="T64" fmla="*/ 31 w 50"/>
                <a:gd name="T65" fmla="*/ 0 h 5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0"/>
                  </a:lnTo>
                  <a:lnTo>
                    <a:pt x="35" y="2"/>
                  </a:lnTo>
                  <a:lnTo>
                    <a:pt x="38" y="4"/>
                  </a:lnTo>
                  <a:lnTo>
                    <a:pt x="42" y="8"/>
                  </a:lnTo>
                  <a:lnTo>
                    <a:pt x="46" y="12"/>
                  </a:lnTo>
                  <a:lnTo>
                    <a:pt x="48" y="16"/>
                  </a:lnTo>
                  <a:lnTo>
                    <a:pt x="50" y="20"/>
                  </a:lnTo>
                  <a:lnTo>
                    <a:pt x="50" y="25"/>
                  </a:lnTo>
                  <a:lnTo>
                    <a:pt x="50" y="29"/>
                  </a:lnTo>
                  <a:lnTo>
                    <a:pt x="48" y="35"/>
                  </a:lnTo>
                  <a:lnTo>
                    <a:pt x="46" y="39"/>
                  </a:lnTo>
                  <a:lnTo>
                    <a:pt x="42" y="43"/>
                  </a:lnTo>
                  <a:lnTo>
                    <a:pt x="38" y="47"/>
                  </a:lnTo>
                  <a:lnTo>
                    <a:pt x="35" y="48"/>
                  </a:lnTo>
                  <a:lnTo>
                    <a:pt x="31" y="48"/>
                  </a:lnTo>
                  <a:lnTo>
                    <a:pt x="25" y="50"/>
                  </a:lnTo>
                  <a:lnTo>
                    <a:pt x="21" y="48"/>
                  </a:lnTo>
                  <a:lnTo>
                    <a:pt x="15" y="48"/>
                  </a:lnTo>
                  <a:lnTo>
                    <a:pt x="12" y="47"/>
                  </a:lnTo>
                  <a:lnTo>
                    <a:pt x="8" y="43"/>
                  </a:lnTo>
                  <a:lnTo>
                    <a:pt x="4" y="39"/>
                  </a:lnTo>
                  <a:lnTo>
                    <a:pt x="2" y="35"/>
                  </a:lnTo>
                  <a:lnTo>
                    <a:pt x="0" y="29"/>
                  </a:lnTo>
                  <a:lnTo>
                    <a:pt x="0" y="25"/>
                  </a:lnTo>
                  <a:lnTo>
                    <a:pt x="0" y="20"/>
                  </a:lnTo>
                  <a:lnTo>
                    <a:pt x="2" y="16"/>
                  </a:lnTo>
                  <a:lnTo>
                    <a:pt x="4" y="12"/>
                  </a:lnTo>
                  <a:lnTo>
                    <a:pt x="8" y="8"/>
                  </a:lnTo>
                  <a:lnTo>
                    <a:pt x="12" y="4"/>
                  </a:lnTo>
                  <a:lnTo>
                    <a:pt x="15" y="2"/>
                  </a:lnTo>
                  <a:lnTo>
                    <a:pt x="21" y="0"/>
                  </a:lnTo>
                  <a:lnTo>
                    <a:pt x="25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722" name="Freeform 191"/>
            <p:cNvSpPr>
              <a:spLocks/>
            </p:cNvSpPr>
            <p:nvPr/>
          </p:nvSpPr>
          <p:spPr bwMode="auto">
            <a:xfrm>
              <a:off x="538" y="2611"/>
              <a:ext cx="51" cy="57"/>
            </a:xfrm>
            <a:custGeom>
              <a:avLst/>
              <a:gdLst>
                <a:gd name="T0" fmla="*/ 27 w 49"/>
                <a:gd name="T1" fmla="*/ 0 h 50"/>
                <a:gd name="T2" fmla="*/ 31 w 49"/>
                <a:gd name="T3" fmla="*/ 0 h 50"/>
                <a:gd name="T4" fmla="*/ 37 w 49"/>
                <a:gd name="T5" fmla="*/ 2 h 50"/>
                <a:gd name="T6" fmla="*/ 44 w 49"/>
                <a:gd name="T7" fmla="*/ 7 h 50"/>
                <a:gd name="T8" fmla="*/ 48 w 49"/>
                <a:gd name="T9" fmla="*/ 9 h 50"/>
                <a:gd name="T10" fmla="*/ 50 w 49"/>
                <a:gd name="T11" fmla="*/ 15 h 50"/>
                <a:gd name="T12" fmla="*/ 53 w 49"/>
                <a:gd name="T13" fmla="*/ 22 h 50"/>
                <a:gd name="T14" fmla="*/ 53 w 49"/>
                <a:gd name="T15" fmla="*/ 28 h 50"/>
                <a:gd name="T16" fmla="*/ 55 w 49"/>
                <a:gd name="T17" fmla="*/ 36 h 50"/>
                <a:gd name="T18" fmla="*/ 53 w 49"/>
                <a:gd name="T19" fmla="*/ 43 h 50"/>
                <a:gd name="T20" fmla="*/ 53 w 49"/>
                <a:gd name="T21" fmla="*/ 52 h 50"/>
                <a:gd name="T22" fmla="*/ 50 w 49"/>
                <a:gd name="T23" fmla="*/ 56 h 50"/>
                <a:gd name="T24" fmla="*/ 48 w 49"/>
                <a:gd name="T25" fmla="*/ 63 h 50"/>
                <a:gd name="T26" fmla="*/ 44 w 49"/>
                <a:gd name="T27" fmla="*/ 65 h 50"/>
                <a:gd name="T28" fmla="*/ 37 w 49"/>
                <a:gd name="T29" fmla="*/ 72 h 50"/>
                <a:gd name="T30" fmla="*/ 31 w 49"/>
                <a:gd name="T31" fmla="*/ 72 h 50"/>
                <a:gd name="T32" fmla="*/ 27 w 49"/>
                <a:gd name="T33" fmla="*/ 74 h 50"/>
                <a:gd name="T34" fmla="*/ 22 w 49"/>
                <a:gd name="T35" fmla="*/ 72 h 50"/>
                <a:gd name="T36" fmla="*/ 18 w 49"/>
                <a:gd name="T37" fmla="*/ 72 h 50"/>
                <a:gd name="T38" fmla="*/ 9 w 49"/>
                <a:gd name="T39" fmla="*/ 65 h 50"/>
                <a:gd name="T40" fmla="*/ 7 w 49"/>
                <a:gd name="T41" fmla="*/ 63 h 50"/>
                <a:gd name="T42" fmla="*/ 3 w 49"/>
                <a:gd name="T43" fmla="*/ 56 h 50"/>
                <a:gd name="T44" fmla="*/ 1 w 49"/>
                <a:gd name="T45" fmla="*/ 52 h 50"/>
                <a:gd name="T46" fmla="*/ 0 w 49"/>
                <a:gd name="T47" fmla="*/ 43 h 50"/>
                <a:gd name="T48" fmla="*/ 0 w 49"/>
                <a:gd name="T49" fmla="*/ 36 h 50"/>
                <a:gd name="T50" fmla="*/ 0 w 49"/>
                <a:gd name="T51" fmla="*/ 28 h 50"/>
                <a:gd name="T52" fmla="*/ 1 w 49"/>
                <a:gd name="T53" fmla="*/ 22 h 50"/>
                <a:gd name="T54" fmla="*/ 3 w 49"/>
                <a:gd name="T55" fmla="*/ 15 h 50"/>
                <a:gd name="T56" fmla="*/ 7 w 49"/>
                <a:gd name="T57" fmla="*/ 9 h 50"/>
                <a:gd name="T58" fmla="*/ 9 w 49"/>
                <a:gd name="T59" fmla="*/ 7 h 50"/>
                <a:gd name="T60" fmla="*/ 18 w 49"/>
                <a:gd name="T61" fmla="*/ 2 h 50"/>
                <a:gd name="T62" fmla="*/ 22 w 49"/>
                <a:gd name="T63" fmla="*/ 0 h 50"/>
                <a:gd name="T64" fmla="*/ 27 w 49"/>
                <a:gd name="T65" fmla="*/ 0 h 5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49" h="50">
                  <a:moveTo>
                    <a:pt x="24" y="0"/>
                  </a:moveTo>
                  <a:lnTo>
                    <a:pt x="28" y="0"/>
                  </a:lnTo>
                  <a:lnTo>
                    <a:pt x="34" y="2"/>
                  </a:lnTo>
                  <a:lnTo>
                    <a:pt x="38" y="4"/>
                  </a:lnTo>
                  <a:lnTo>
                    <a:pt x="42" y="6"/>
                  </a:lnTo>
                  <a:lnTo>
                    <a:pt x="44" y="10"/>
                  </a:lnTo>
                  <a:lnTo>
                    <a:pt x="47" y="15"/>
                  </a:lnTo>
                  <a:lnTo>
                    <a:pt x="47" y="19"/>
                  </a:lnTo>
                  <a:lnTo>
                    <a:pt x="49" y="25"/>
                  </a:lnTo>
                  <a:lnTo>
                    <a:pt x="47" y="29"/>
                  </a:lnTo>
                  <a:lnTo>
                    <a:pt x="47" y="35"/>
                  </a:lnTo>
                  <a:lnTo>
                    <a:pt x="44" y="38"/>
                  </a:lnTo>
                  <a:lnTo>
                    <a:pt x="42" y="42"/>
                  </a:lnTo>
                  <a:lnTo>
                    <a:pt x="38" y="44"/>
                  </a:lnTo>
                  <a:lnTo>
                    <a:pt x="34" y="48"/>
                  </a:lnTo>
                  <a:lnTo>
                    <a:pt x="28" y="48"/>
                  </a:lnTo>
                  <a:lnTo>
                    <a:pt x="24" y="50"/>
                  </a:lnTo>
                  <a:lnTo>
                    <a:pt x="19" y="48"/>
                  </a:lnTo>
                  <a:lnTo>
                    <a:pt x="15" y="48"/>
                  </a:lnTo>
                  <a:lnTo>
                    <a:pt x="9" y="44"/>
                  </a:lnTo>
                  <a:lnTo>
                    <a:pt x="7" y="42"/>
                  </a:lnTo>
                  <a:lnTo>
                    <a:pt x="3" y="38"/>
                  </a:lnTo>
                  <a:lnTo>
                    <a:pt x="1" y="35"/>
                  </a:lnTo>
                  <a:lnTo>
                    <a:pt x="0" y="29"/>
                  </a:lnTo>
                  <a:lnTo>
                    <a:pt x="0" y="25"/>
                  </a:lnTo>
                  <a:lnTo>
                    <a:pt x="0" y="19"/>
                  </a:lnTo>
                  <a:lnTo>
                    <a:pt x="1" y="15"/>
                  </a:lnTo>
                  <a:lnTo>
                    <a:pt x="3" y="10"/>
                  </a:lnTo>
                  <a:lnTo>
                    <a:pt x="7" y="6"/>
                  </a:lnTo>
                  <a:lnTo>
                    <a:pt x="9" y="4"/>
                  </a:lnTo>
                  <a:lnTo>
                    <a:pt x="15" y="2"/>
                  </a:lnTo>
                  <a:lnTo>
                    <a:pt x="19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723" name="Freeform 192"/>
            <p:cNvSpPr>
              <a:spLocks/>
            </p:cNvSpPr>
            <p:nvPr/>
          </p:nvSpPr>
          <p:spPr bwMode="auto">
            <a:xfrm>
              <a:off x="538" y="2611"/>
              <a:ext cx="51" cy="57"/>
            </a:xfrm>
            <a:custGeom>
              <a:avLst/>
              <a:gdLst>
                <a:gd name="T0" fmla="*/ 27 w 49"/>
                <a:gd name="T1" fmla="*/ 0 h 50"/>
                <a:gd name="T2" fmla="*/ 31 w 49"/>
                <a:gd name="T3" fmla="*/ 0 h 50"/>
                <a:gd name="T4" fmla="*/ 37 w 49"/>
                <a:gd name="T5" fmla="*/ 2 h 50"/>
                <a:gd name="T6" fmla="*/ 44 w 49"/>
                <a:gd name="T7" fmla="*/ 7 h 50"/>
                <a:gd name="T8" fmla="*/ 48 w 49"/>
                <a:gd name="T9" fmla="*/ 9 h 50"/>
                <a:gd name="T10" fmla="*/ 50 w 49"/>
                <a:gd name="T11" fmla="*/ 15 h 50"/>
                <a:gd name="T12" fmla="*/ 53 w 49"/>
                <a:gd name="T13" fmla="*/ 22 h 50"/>
                <a:gd name="T14" fmla="*/ 53 w 49"/>
                <a:gd name="T15" fmla="*/ 28 h 50"/>
                <a:gd name="T16" fmla="*/ 55 w 49"/>
                <a:gd name="T17" fmla="*/ 36 h 50"/>
                <a:gd name="T18" fmla="*/ 53 w 49"/>
                <a:gd name="T19" fmla="*/ 43 h 50"/>
                <a:gd name="T20" fmla="*/ 53 w 49"/>
                <a:gd name="T21" fmla="*/ 52 h 50"/>
                <a:gd name="T22" fmla="*/ 50 w 49"/>
                <a:gd name="T23" fmla="*/ 56 h 50"/>
                <a:gd name="T24" fmla="*/ 48 w 49"/>
                <a:gd name="T25" fmla="*/ 63 h 50"/>
                <a:gd name="T26" fmla="*/ 44 w 49"/>
                <a:gd name="T27" fmla="*/ 65 h 50"/>
                <a:gd name="T28" fmla="*/ 37 w 49"/>
                <a:gd name="T29" fmla="*/ 72 h 50"/>
                <a:gd name="T30" fmla="*/ 31 w 49"/>
                <a:gd name="T31" fmla="*/ 72 h 50"/>
                <a:gd name="T32" fmla="*/ 27 w 49"/>
                <a:gd name="T33" fmla="*/ 74 h 50"/>
                <a:gd name="T34" fmla="*/ 22 w 49"/>
                <a:gd name="T35" fmla="*/ 72 h 50"/>
                <a:gd name="T36" fmla="*/ 18 w 49"/>
                <a:gd name="T37" fmla="*/ 72 h 50"/>
                <a:gd name="T38" fmla="*/ 9 w 49"/>
                <a:gd name="T39" fmla="*/ 65 h 50"/>
                <a:gd name="T40" fmla="*/ 7 w 49"/>
                <a:gd name="T41" fmla="*/ 63 h 50"/>
                <a:gd name="T42" fmla="*/ 3 w 49"/>
                <a:gd name="T43" fmla="*/ 56 h 50"/>
                <a:gd name="T44" fmla="*/ 1 w 49"/>
                <a:gd name="T45" fmla="*/ 52 h 50"/>
                <a:gd name="T46" fmla="*/ 0 w 49"/>
                <a:gd name="T47" fmla="*/ 43 h 50"/>
                <a:gd name="T48" fmla="*/ 0 w 49"/>
                <a:gd name="T49" fmla="*/ 36 h 50"/>
                <a:gd name="T50" fmla="*/ 0 w 49"/>
                <a:gd name="T51" fmla="*/ 28 h 50"/>
                <a:gd name="T52" fmla="*/ 1 w 49"/>
                <a:gd name="T53" fmla="*/ 22 h 50"/>
                <a:gd name="T54" fmla="*/ 3 w 49"/>
                <a:gd name="T55" fmla="*/ 15 h 50"/>
                <a:gd name="T56" fmla="*/ 7 w 49"/>
                <a:gd name="T57" fmla="*/ 9 h 50"/>
                <a:gd name="T58" fmla="*/ 9 w 49"/>
                <a:gd name="T59" fmla="*/ 7 h 50"/>
                <a:gd name="T60" fmla="*/ 18 w 49"/>
                <a:gd name="T61" fmla="*/ 2 h 50"/>
                <a:gd name="T62" fmla="*/ 22 w 49"/>
                <a:gd name="T63" fmla="*/ 0 h 50"/>
                <a:gd name="T64" fmla="*/ 27 w 49"/>
                <a:gd name="T65" fmla="*/ 0 h 5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49" h="50">
                  <a:moveTo>
                    <a:pt x="24" y="0"/>
                  </a:moveTo>
                  <a:lnTo>
                    <a:pt x="28" y="0"/>
                  </a:lnTo>
                  <a:lnTo>
                    <a:pt x="34" y="2"/>
                  </a:lnTo>
                  <a:lnTo>
                    <a:pt x="38" y="4"/>
                  </a:lnTo>
                  <a:lnTo>
                    <a:pt x="42" y="6"/>
                  </a:lnTo>
                  <a:lnTo>
                    <a:pt x="44" y="10"/>
                  </a:lnTo>
                  <a:lnTo>
                    <a:pt x="47" y="15"/>
                  </a:lnTo>
                  <a:lnTo>
                    <a:pt x="47" y="19"/>
                  </a:lnTo>
                  <a:lnTo>
                    <a:pt x="49" y="25"/>
                  </a:lnTo>
                  <a:lnTo>
                    <a:pt x="47" y="29"/>
                  </a:lnTo>
                  <a:lnTo>
                    <a:pt x="47" y="35"/>
                  </a:lnTo>
                  <a:lnTo>
                    <a:pt x="44" y="38"/>
                  </a:lnTo>
                  <a:lnTo>
                    <a:pt x="42" y="42"/>
                  </a:lnTo>
                  <a:lnTo>
                    <a:pt x="38" y="44"/>
                  </a:lnTo>
                  <a:lnTo>
                    <a:pt x="34" y="48"/>
                  </a:lnTo>
                  <a:lnTo>
                    <a:pt x="28" y="48"/>
                  </a:lnTo>
                  <a:lnTo>
                    <a:pt x="24" y="50"/>
                  </a:lnTo>
                  <a:lnTo>
                    <a:pt x="19" y="48"/>
                  </a:lnTo>
                  <a:lnTo>
                    <a:pt x="15" y="48"/>
                  </a:lnTo>
                  <a:lnTo>
                    <a:pt x="9" y="44"/>
                  </a:lnTo>
                  <a:lnTo>
                    <a:pt x="7" y="42"/>
                  </a:lnTo>
                  <a:lnTo>
                    <a:pt x="3" y="38"/>
                  </a:lnTo>
                  <a:lnTo>
                    <a:pt x="1" y="35"/>
                  </a:lnTo>
                  <a:lnTo>
                    <a:pt x="0" y="29"/>
                  </a:lnTo>
                  <a:lnTo>
                    <a:pt x="0" y="25"/>
                  </a:lnTo>
                  <a:lnTo>
                    <a:pt x="0" y="19"/>
                  </a:lnTo>
                  <a:lnTo>
                    <a:pt x="1" y="15"/>
                  </a:lnTo>
                  <a:lnTo>
                    <a:pt x="3" y="10"/>
                  </a:lnTo>
                  <a:lnTo>
                    <a:pt x="7" y="6"/>
                  </a:lnTo>
                  <a:lnTo>
                    <a:pt x="9" y="4"/>
                  </a:lnTo>
                  <a:lnTo>
                    <a:pt x="15" y="2"/>
                  </a:lnTo>
                  <a:lnTo>
                    <a:pt x="19" y="0"/>
                  </a:lnTo>
                  <a:lnTo>
                    <a:pt x="24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724" name="Freeform 193"/>
            <p:cNvSpPr>
              <a:spLocks/>
            </p:cNvSpPr>
            <p:nvPr/>
          </p:nvSpPr>
          <p:spPr bwMode="auto">
            <a:xfrm>
              <a:off x="569" y="2215"/>
              <a:ext cx="52" cy="57"/>
            </a:xfrm>
            <a:custGeom>
              <a:avLst/>
              <a:gdLst>
                <a:gd name="T0" fmla="*/ 28 w 50"/>
                <a:gd name="T1" fmla="*/ 0 h 50"/>
                <a:gd name="T2" fmla="*/ 32 w 50"/>
                <a:gd name="T3" fmla="*/ 0 h 50"/>
                <a:gd name="T4" fmla="*/ 38 w 50"/>
                <a:gd name="T5" fmla="*/ 2 h 50"/>
                <a:gd name="T6" fmla="*/ 45 w 50"/>
                <a:gd name="T7" fmla="*/ 7 h 50"/>
                <a:gd name="T8" fmla="*/ 48 w 50"/>
                <a:gd name="T9" fmla="*/ 8 h 50"/>
                <a:gd name="T10" fmla="*/ 50 w 50"/>
                <a:gd name="T11" fmla="*/ 13 h 50"/>
                <a:gd name="T12" fmla="*/ 54 w 50"/>
                <a:gd name="T13" fmla="*/ 19 h 50"/>
                <a:gd name="T14" fmla="*/ 54 w 50"/>
                <a:gd name="T15" fmla="*/ 28 h 50"/>
                <a:gd name="T16" fmla="*/ 56 w 50"/>
                <a:gd name="T17" fmla="*/ 36 h 50"/>
                <a:gd name="T18" fmla="*/ 54 w 50"/>
                <a:gd name="T19" fmla="*/ 41 h 50"/>
                <a:gd name="T20" fmla="*/ 54 w 50"/>
                <a:gd name="T21" fmla="*/ 50 h 50"/>
                <a:gd name="T22" fmla="*/ 50 w 50"/>
                <a:gd name="T23" fmla="*/ 56 h 50"/>
                <a:gd name="T24" fmla="*/ 48 w 50"/>
                <a:gd name="T25" fmla="*/ 63 h 50"/>
                <a:gd name="T26" fmla="*/ 45 w 50"/>
                <a:gd name="T27" fmla="*/ 65 h 50"/>
                <a:gd name="T28" fmla="*/ 38 w 50"/>
                <a:gd name="T29" fmla="*/ 72 h 50"/>
                <a:gd name="T30" fmla="*/ 32 w 50"/>
                <a:gd name="T31" fmla="*/ 72 h 50"/>
                <a:gd name="T32" fmla="*/ 28 w 50"/>
                <a:gd name="T33" fmla="*/ 74 h 50"/>
                <a:gd name="T34" fmla="*/ 22 w 50"/>
                <a:gd name="T35" fmla="*/ 72 h 50"/>
                <a:gd name="T36" fmla="*/ 19 w 50"/>
                <a:gd name="T37" fmla="*/ 72 h 50"/>
                <a:gd name="T38" fmla="*/ 10 w 50"/>
                <a:gd name="T39" fmla="*/ 65 h 50"/>
                <a:gd name="T40" fmla="*/ 6 w 50"/>
                <a:gd name="T41" fmla="*/ 63 h 50"/>
                <a:gd name="T42" fmla="*/ 4 w 50"/>
                <a:gd name="T43" fmla="*/ 56 h 50"/>
                <a:gd name="T44" fmla="*/ 2 w 50"/>
                <a:gd name="T45" fmla="*/ 50 h 50"/>
                <a:gd name="T46" fmla="*/ 0 w 50"/>
                <a:gd name="T47" fmla="*/ 41 h 50"/>
                <a:gd name="T48" fmla="*/ 0 w 50"/>
                <a:gd name="T49" fmla="*/ 36 h 50"/>
                <a:gd name="T50" fmla="*/ 0 w 50"/>
                <a:gd name="T51" fmla="*/ 28 h 50"/>
                <a:gd name="T52" fmla="*/ 2 w 50"/>
                <a:gd name="T53" fmla="*/ 19 h 50"/>
                <a:gd name="T54" fmla="*/ 4 w 50"/>
                <a:gd name="T55" fmla="*/ 13 h 50"/>
                <a:gd name="T56" fmla="*/ 6 w 50"/>
                <a:gd name="T57" fmla="*/ 8 h 50"/>
                <a:gd name="T58" fmla="*/ 10 w 50"/>
                <a:gd name="T59" fmla="*/ 7 h 50"/>
                <a:gd name="T60" fmla="*/ 19 w 50"/>
                <a:gd name="T61" fmla="*/ 2 h 50"/>
                <a:gd name="T62" fmla="*/ 22 w 50"/>
                <a:gd name="T63" fmla="*/ 0 h 50"/>
                <a:gd name="T64" fmla="*/ 28 w 50"/>
                <a:gd name="T65" fmla="*/ 0 h 5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29" y="0"/>
                  </a:lnTo>
                  <a:lnTo>
                    <a:pt x="35" y="2"/>
                  </a:lnTo>
                  <a:lnTo>
                    <a:pt x="39" y="4"/>
                  </a:lnTo>
                  <a:lnTo>
                    <a:pt x="42" y="5"/>
                  </a:lnTo>
                  <a:lnTo>
                    <a:pt x="44" y="9"/>
                  </a:lnTo>
                  <a:lnTo>
                    <a:pt x="48" y="13"/>
                  </a:lnTo>
                  <a:lnTo>
                    <a:pt x="48" y="19"/>
                  </a:lnTo>
                  <a:lnTo>
                    <a:pt x="50" y="25"/>
                  </a:lnTo>
                  <a:lnTo>
                    <a:pt x="48" y="28"/>
                  </a:lnTo>
                  <a:lnTo>
                    <a:pt x="48" y="34"/>
                  </a:lnTo>
                  <a:lnTo>
                    <a:pt x="44" y="38"/>
                  </a:lnTo>
                  <a:lnTo>
                    <a:pt x="42" y="42"/>
                  </a:lnTo>
                  <a:lnTo>
                    <a:pt x="39" y="44"/>
                  </a:lnTo>
                  <a:lnTo>
                    <a:pt x="35" y="48"/>
                  </a:lnTo>
                  <a:lnTo>
                    <a:pt x="29" y="48"/>
                  </a:lnTo>
                  <a:lnTo>
                    <a:pt x="25" y="50"/>
                  </a:lnTo>
                  <a:lnTo>
                    <a:pt x="19" y="48"/>
                  </a:lnTo>
                  <a:lnTo>
                    <a:pt x="16" y="48"/>
                  </a:lnTo>
                  <a:lnTo>
                    <a:pt x="10" y="44"/>
                  </a:lnTo>
                  <a:lnTo>
                    <a:pt x="6" y="42"/>
                  </a:lnTo>
                  <a:lnTo>
                    <a:pt x="4" y="38"/>
                  </a:lnTo>
                  <a:lnTo>
                    <a:pt x="2" y="34"/>
                  </a:lnTo>
                  <a:lnTo>
                    <a:pt x="0" y="28"/>
                  </a:lnTo>
                  <a:lnTo>
                    <a:pt x="0" y="25"/>
                  </a:lnTo>
                  <a:lnTo>
                    <a:pt x="0" y="19"/>
                  </a:lnTo>
                  <a:lnTo>
                    <a:pt x="2" y="13"/>
                  </a:lnTo>
                  <a:lnTo>
                    <a:pt x="4" y="9"/>
                  </a:lnTo>
                  <a:lnTo>
                    <a:pt x="6" y="5"/>
                  </a:lnTo>
                  <a:lnTo>
                    <a:pt x="10" y="4"/>
                  </a:lnTo>
                  <a:lnTo>
                    <a:pt x="16" y="2"/>
                  </a:lnTo>
                  <a:lnTo>
                    <a:pt x="19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725" name="Freeform 194"/>
            <p:cNvSpPr>
              <a:spLocks/>
            </p:cNvSpPr>
            <p:nvPr/>
          </p:nvSpPr>
          <p:spPr bwMode="auto">
            <a:xfrm>
              <a:off x="569" y="2215"/>
              <a:ext cx="52" cy="57"/>
            </a:xfrm>
            <a:custGeom>
              <a:avLst/>
              <a:gdLst>
                <a:gd name="T0" fmla="*/ 28 w 50"/>
                <a:gd name="T1" fmla="*/ 0 h 50"/>
                <a:gd name="T2" fmla="*/ 32 w 50"/>
                <a:gd name="T3" fmla="*/ 0 h 50"/>
                <a:gd name="T4" fmla="*/ 38 w 50"/>
                <a:gd name="T5" fmla="*/ 2 h 50"/>
                <a:gd name="T6" fmla="*/ 45 w 50"/>
                <a:gd name="T7" fmla="*/ 7 h 50"/>
                <a:gd name="T8" fmla="*/ 48 w 50"/>
                <a:gd name="T9" fmla="*/ 8 h 50"/>
                <a:gd name="T10" fmla="*/ 50 w 50"/>
                <a:gd name="T11" fmla="*/ 13 h 50"/>
                <a:gd name="T12" fmla="*/ 54 w 50"/>
                <a:gd name="T13" fmla="*/ 19 h 50"/>
                <a:gd name="T14" fmla="*/ 54 w 50"/>
                <a:gd name="T15" fmla="*/ 28 h 50"/>
                <a:gd name="T16" fmla="*/ 56 w 50"/>
                <a:gd name="T17" fmla="*/ 36 h 50"/>
                <a:gd name="T18" fmla="*/ 54 w 50"/>
                <a:gd name="T19" fmla="*/ 41 h 50"/>
                <a:gd name="T20" fmla="*/ 54 w 50"/>
                <a:gd name="T21" fmla="*/ 50 h 50"/>
                <a:gd name="T22" fmla="*/ 50 w 50"/>
                <a:gd name="T23" fmla="*/ 56 h 50"/>
                <a:gd name="T24" fmla="*/ 48 w 50"/>
                <a:gd name="T25" fmla="*/ 63 h 50"/>
                <a:gd name="T26" fmla="*/ 45 w 50"/>
                <a:gd name="T27" fmla="*/ 65 h 50"/>
                <a:gd name="T28" fmla="*/ 38 w 50"/>
                <a:gd name="T29" fmla="*/ 72 h 50"/>
                <a:gd name="T30" fmla="*/ 32 w 50"/>
                <a:gd name="T31" fmla="*/ 72 h 50"/>
                <a:gd name="T32" fmla="*/ 28 w 50"/>
                <a:gd name="T33" fmla="*/ 74 h 50"/>
                <a:gd name="T34" fmla="*/ 22 w 50"/>
                <a:gd name="T35" fmla="*/ 72 h 50"/>
                <a:gd name="T36" fmla="*/ 19 w 50"/>
                <a:gd name="T37" fmla="*/ 72 h 50"/>
                <a:gd name="T38" fmla="*/ 10 w 50"/>
                <a:gd name="T39" fmla="*/ 65 h 50"/>
                <a:gd name="T40" fmla="*/ 6 w 50"/>
                <a:gd name="T41" fmla="*/ 63 h 50"/>
                <a:gd name="T42" fmla="*/ 4 w 50"/>
                <a:gd name="T43" fmla="*/ 56 h 50"/>
                <a:gd name="T44" fmla="*/ 2 w 50"/>
                <a:gd name="T45" fmla="*/ 50 h 50"/>
                <a:gd name="T46" fmla="*/ 0 w 50"/>
                <a:gd name="T47" fmla="*/ 41 h 50"/>
                <a:gd name="T48" fmla="*/ 0 w 50"/>
                <a:gd name="T49" fmla="*/ 36 h 50"/>
                <a:gd name="T50" fmla="*/ 0 w 50"/>
                <a:gd name="T51" fmla="*/ 28 h 50"/>
                <a:gd name="T52" fmla="*/ 2 w 50"/>
                <a:gd name="T53" fmla="*/ 19 h 50"/>
                <a:gd name="T54" fmla="*/ 4 w 50"/>
                <a:gd name="T55" fmla="*/ 13 h 50"/>
                <a:gd name="T56" fmla="*/ 6 w 50"/>
                <a:gd name="T57" fmla="*/ 8 h 50"/>
                <a:gd name="T58" fmla="*/ 10 w 50"/>
                <a:gd name="T59" fmla="*/ 7 h 50"/>
                <a:gd name="T60" fmla="*/ 19 w 50"/>
                <a:gd name="T61" fmla="*/ 2 h 50"/>
                <a:gd name="T62" fmla="*/ 22 w 50"/>
                <a:gd name="T63" fmla="*/ 0 h 50"/>
                <a:gd name="T64" fmla="*/ 28 w 50"/>
                <a:gd name="T65" fmla="*/ 0 h 5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29" y="0"/>
                  </a:lnTo>
                  <a:lnTo>
                    <a:pt x="35" y="2"/>
                  </a:lnTo>
                  <a:lnTo>
                    <a:pt x="39" y="4"/>
                  </a:lnTo>
                  <a:lnTo>
                    <a:pt x="42" y="5"/>
                  </a:lnTo>
                  <a:lnTo>
                    <a:pt x="44" y="9"/>
                  </a:lnTo>
                  <a:lnTo>
                    <a:pt x="48" y="13"/>
                  </a:lnTo>
                  <a:lnTo>
                    <a:pt x="48" y="19"/>
                  </a:lnTo>
                  <a:lnTo>
                    <a:pt x="50" y="25"/>
                  </a:lnTo>
                  <a:lnTo>
                    <a:pt x="48" y="28"/>
                  </a:lnTo>
                  <a:lnTo>
                    <a:pt x="48" y="34"/>
                  </a:lnTo>
                  <a:lnTo>
                    <a:pt x="44" y="38"/>
                  </a:lnTo>
                  <a:lnTo>
                    <a:pt x="42" y="42"/>
                  </a:lnTo>
                  <a:lnTo>
                    <a:pt x="39" y="44"/>
                  </a:lnTo>
                  <a:lnTo>
                    <a:pt x="35" y="48"/>
                  </a:lnTo>
                  <a:lnTo>
                    <a:pt x="29" y="48"/>
                  </a:lnTo>
                  <a:lnTo>
                    <a:pt x="25" y="50"/>
                  </a:lnTo>
                  <a:lnTo>
                    <a:pt x="19" y="48"/>
                  </a:lnTo>
                  <a:lnTo>
                    <a:pt x="16" y="48"/>
                  </a:lnTo>
                  <a:lnTo>
                    <a:pt x="10" y="44"/>
                  </a:lnTo>
                  <a:lnTo>
                    <a:pt x="6" y="42"/>
                  </a:lnTo>
                  <a:lnTo>
                    <a:pt x="4" y="38"/>
                  </a:lnTo>
                  <a:lnTo>
                    <a:pt x="2" y="34"/>
                  </a:lnTo>
                  <a:lnTo>
                    <a:pt x="0" y="28"/>
                  </a:lnTo>
                  <a:lnTo>
                    <a:pt x="0" y="25"/>
                  </a:lnTo>
                  <a:lnTo>
                    <a:pt x="0" y="19"/>
                  </a:lnTo>
                  <a:lnTo>
                    <a:pt x="2" y="13"/>
                  </a:lnTo>
                  <a:lnTo>
                    <a:pt x="4" y="9"/>
                  </a:lnTo>
                  <a:lnTo>
                    <a:pt x="6" y="5"/>
                  </a:lnTo>
                  <a:lnTo>
                    <a:pt x="10" y="4"/>
                  </a:lnTo>
                  <a:lnTo>
                    <a:pt x="16" y="2"/>
                  </a:lnTo>
                  <a:lnTo>
                    <a:pt x="19" y="0"/>
                  </a:lnTo>
                  <a:lnTo>
                    <a:pt x="25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726" name="Freeform 195"/>
            <p:cNvSpPr>
              <a:spLocks/>
            </p:cNvSpPr>
            <p:nvPr/>
          </p:nvSpPr>
          <p:spPr bwMode="auto">
            <a:xfrm>
              <a:off x="479" y="1748"/>
              <a:ext cx="52" cy="57"/>
            </a:xfrm>
            <a:custGeom>
              <a:avLst/>
              <a:gdLst>
                <a:gd name="T0" fmla="*/ 28 w 50"/>
                <a:gd name="T1" fmla="*/ 0 h 50"/>
                <a:gd name="T2" fmla="*/ 32 w 50"/>
                <a:gd name="T3" fmla="*/ 2 h 50"/>
                <a:gd name="T4" fmla="*/ 37 w 50"/>
                <a:gd name="T5" fmla="*/ 2 h 50"/>
                <a:gd name="T6" fmla="*/ 44 w 50"/>
                <a:gd name="T7" fmla="*/ 9 h 50"/>
                <a:gd name="T8" fmla="*/ 48 w 50"/>
                <a:gd name="T9" fmla="*/ 11 h 50"/>
                <a:gd name="T10" fmla="*/ 50 w 50"/>
                <a:gd name="T11" fmla="*/ 17 h 50"/>
                <a:gd name="T12" fmla="*/ 54 w 50"/>
                <a:gd name="T13" fmla="*/ 22 h 50"/>
                <a:gd name="T14" fmla="*/ 54 w 50"/>
                <a:gd name="T15" fmla="*/ 31 h 50"/>
                <a:gd name="T16" fmla="*/ 56 w 50"/>
                <a:gd name="T17" fmla="*/ 36 h 50"/>
                <a:gd name="T18" fmla="*/ 54 w 50"/>
                <a:gd name="T19" fmla="*/ 46 h 50"/>
                <a:gd name="T20" fmla="*/ 54 w 50"/>
                <a:gd name="T21" fmla="*/ 52 h 50"/>
                <a:gd name="T22" fmla="*/ 50 w 50"/>
                <a:gd name="T23" fmla="*/ 59 h 50"/>
                <a:gd name="T24" fmla="*/ 48 w 50"/>
                <a:gd name="T25" fmla="*/ 65 h 50"/>
                <a:gd name="T26" fmla="*/ 44 w 50"/>
                <a:gd name="T27" fmla="*/ 67 h 50"/>
                <a:gd name="T28" fmla="*/ 37 w 50"/>
                <a:gd name="T29" fmla="*/ 72 h 50"/>
                <a:gd name="T30" fmla="*/ 32 w 50"/>
                <a:gd name="T31" fmla="*/ 74 h 50"/>
                <a:gd name="T32" fmla="*/ 28 w 50"/>
                <a:gd name="T33" fmla="*/ 74 h 50"/>
                <a:gd name="T34" fmla="*/ 22 w 50"/>
                <a:gd name="T35" fmla="*/ 74 h 50"/>
                <a:gd name="T36" fmla="*/ 18 w 50"/>
                <a:gd name="T37" fmla="*/ 72 h 50"/>
                <a:gd name="T38" fmla="*/ 9 w 50"/>
                <a:gd name="T39" fmla="*/ 67 h 50"/>
                <a:gd name="T40" fmla="*/ 8 w 50"/>
                <a:gd name="T41" fmla="*/ 65 h 50"/>
                <a:gd name="T42" fmla="*/ 4 w 50"/>
                <a:gd name="T43" fmla="*/ 59 h 50"/>
                <a:gd name="T44" fmla="*/ 2 w 50"/>
                <a:gd name="T45" fmla="*/ 52 h 50"/>
                <a:gd name="T46" fmla="*/ 0 w 50"/>
                <a:gd name="T47" fmla="*/ 46 h 50"/>
                <a:gd name="T48" fmla="*/ 0 w 50"/>
                <a:gd name="T49" fmla="*/ 36 h 50"/>
                <a:gd name="T50" fmla="*/ 0 w 50"/>
                <a:gd name="T51" fmla="*/ 31 h 50"/>
                <a:gd name="T52" fmla="*/ 2 w 50"/>
                <a:gd name="T53" fmla="*/ 22 h 50"/>
                <a:gd name="T54" fmla="*/ 4 w 50"/>
                <a:gd name="T55" fmla="*/ 17 h 50"/>
                <a:gd name="T56" fmla="*/ 8 w 50"/>
                <a:gd name="T57" fmla="*/ 11 h 50"/>
                <a:gd name="T58" fmla="*/ 9 w 50"/>
                <a:gd name="T59" fmla="*/ 9 h 50"/>
                <a:gd name="T60" fmla="*/ 18 w 50"/>
                <a:gd name="T61" fmla="*/ 2 h 50"/>
                <a:gd name="T62" fmla="*/ 22 w 50"/>
                <a:gd name="T63" fmla="*/ 2 h 50"/>
                <a:gd name="T64" fmla="*/ 28 w 50"/>
                <a:gd name="T65" fmla="*/ 0 h 5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29" y="2"/>
                  </a:lnTo>
                  <a:lnTo>
                    <a:pt x="34" y="2"/>
                  </a:lnTo>
                  <a:lnTo>
                    <a:pt x="38" y="6"/>
                  </a:lnTo>
                  <a:lnTo>
                    <a:pt x="42" y="8"/>
                  </a:lnTo>
                  <a:lnTo>
                    <a:pt x="44" y="11"/>
                  </a:lnTo>
                  <a:lnTo>
                    <a:pt x="48" y="15"/>
                  </a:lnTo>
                  <a:lnTo>
                    <a:pt x="48" y="21"/>
                  </a:lnTo>
                  <a:lnTo>
                    <a:pt x="50" y="25"/>
                  </a:lnTo>
                  <a:lnTo>
                    <a:pt x="48" y="31"/>
                  </a:lnTo>
                  <a:lnTo>
                    <a:pt x="48" y="35"/>
                  </a:lnTo>
                  <a:lnTo>
                    <a:pt x="44" y="40"/>
                  </a:lnTo>
                  <a:lnTo>
                    <a:pt x="42" y="44"/>
                  </a:lnTo>
                  <a:lnTo>
                    <a:pt x="38" y="46"/>
                  </a:lnTo>
                  <a:lnTo>
                    <a:pt x="34" y="48"/>
                  </a:lnTo>
                  <a:lnTo>
                    <a:pt x="29" y="50"/>
                  </a:lnTo>
                  <a:lnTo>
                    <a:pt x="25" y="50"/>
                  </a:lnTo>
                  <a:lnTo>
                    <a:pt x="19" y="50"/>
                  </a:lnTo>
                  <a:lnTo>
                    <a:pt x="15" y="48"/>
                  </a:lnTo>
                  <a:lnTo>
                    <a:pt x="9" y="46"/>
                  </a:lnTo>
                  <a:lnTo>
                    <a:pt x="8" y="44"/>
                  </a:lnTo>
                  <a:lnTo>
                    <a:pt x="4" y="40"/>
                  </a:lnTo>
                  <a:lnTo>
                    <a:pt x="2" y="35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0" y="21"/>
                  </a:lnTo>
                  <a:lnTo>
                    <a:pt x="2" y="15"/>
                  </a:lnTo>
                  <a:lnTo>
                    <a:pt x="4" y="11"/>
                  </a:lnTo>
                  <a:lnTo>
                    <a:pt x="8" y="8"/>
                  </a:lnTo>
                  <a:lnTo>
                    <a:pt x="9" y="6"/>
                  </a:lnTo>
                  <a:lnTo>
                    <a:pt x="15" y="2"/>
                  </a:lnTo>
                  <a:lnTo>
                    <a:pt x="19" y="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727" name="Freeform 196"/>
            <p:cNvSpPr>
              <a:spLocks/>
            </p:cNvSpPr>
            <p:nvPr/>
          </p:nvSpPr>
          <p:spPr bwMode="auto">
            <a:xfrm>
              <a:off x="479" y="1748"/>
              <a:ext cx="52" cy="57"/>
            </a:xfrm>
            <a:custGeom>
              <a:avLst/>
              <a:gdLst>
                <a:gd name="T0" fmla="*/ 28 w 50"/>
                <a:gd name="T1" fmla="*/ 0 h 50"/>
                <a:gd name="T2" fmla="*/ 32 w 50"/>
                <a:gd name="T3" fmla="*/ 2 h 50"/>
                <a:gd name="T4" fmla="*/ 37 w 50"/>
                <a:gd name="T5" fmla="*/ 2 h 50"/>
                <a:gd name="T6" fmla="*/ 44 w 50"/>
                <a:gd name="T7" fmla="*/ 9 h 50"/>
                <a:gd name="T8" fmla="*/ 48 w 50"/>
                <a:gd name="T9" fmla="*/ 11 h 50"/>
                <a:gd name="T10" fmla="*/ 50 w 50"/>
                <a:gd name="T11" fmla="*/ 17 h 50"/>
                <a:gd name="T12" fmla="*/ 54 w 50"/>
                <a:gd name="T13" fmla="*/ 22 h 50"/>
                <a:gd name="T14" fmla="*/ 54 w 50"/>
                <a:gd name="T15" fmla="*/ 31 h 50"/>
                <a:gd name="T16" fmla="*/ 56 w 50"/>
                <a:gd name="T17" fmla="*/ 36 h 50"/>
                <a:gd name="T18" fmla="*/ 54 w 50"/>
                <a:gd name="T19" fmla="*/ 46 h 50"/>
                <a:gd name="T20" fmla="*/ 54 w 50"/>
                <a:gd name="T21" fmla="*/ 52 h 50"/>
                <a:gd name="T22" fmla="*/ 50 w 50"/>
                <a:gd name="T23" fmla="*/ 59 h 50"/>
                <a:gd name="T24" fmla="*/ 48 w 50"/>
                <a:gd name="T25" fmla="*/ 65 h 50"/>
                <a:gd name="T26" fmla="*/ 44 w 50"/>
                <a:gd name="T27" fmla="*/ 67 h 50"/>
                <a:gd name="T28" fmla="*/ 37 w 50"/>
                <a:gd name="T29" fmla="*/ 72 h 50"/>
                <a:gd name="T30" fmla="*/ 32 w 50"/>
                <a:gd name="T31" fmla="*/ 74 h 50"/>
                <a:gd name="T32" fmla="*/ 28 w 50"/>
                <a:gd name="T33" fmla="*/ 74 h 50"/>
                <a:gd name="T34" fmla="*/ 22 w 50"/>
                <a:gd name="T35" fmla="*/ 74 h 50"/>
                <a:gd name="T36" fmla="*/ 18 w 50"/>
                <a:gd name="T37" fmla="*/ 72 h 50"/>
                <a:gd name="T38" fmla="*/ 9 w 50"/>
                <a:gd name="T39" fmla="*/ 67 h 50"/>
                <a:gd name="T40" fmla="*/ 8 w 50"/>
                <a:gd name="T41" fmla="*/ 65 h 50"/>
                <a:gd name="T42" fmla="*/ 4 w 50"/>
                <a:gd name="T43" fmla="*/ 59 h 50"/>
                <a:gd name="T44" fmla="*/ 2 w 50"/>
                <a:gd name="T45" fmla="*/ 52 h 50"/>
                <a:gd name="T46" fmla="*/ 0 w 50"/>
                <a:gd name="T47" fmla="*/ 46 h 50"/>
                <a:gd name="T48" fmla="*/ 0 w 50"/>
                <a:gd name="T49" fmla="*/ 36 h 50"/>
                <a:gd name="T50" fmla="*/ 0 w 50"/>
                <a:gd name="T51" fmla="*/ 31 h 50"/>
                <a:gd name="T52" fmla="*/ 2 w 50"/>
                <a:gd name="T53" fmla="*/ 22 h 50"/>
                <a:gd name="T54" fmla="*/ 4 w 50"/>
                <a:gd name="T55" fmla="*/ 17 h 50"/>
                <a:gd name="T56" fmla="*/ 8 w 50"/>
                <a:gd name="T57" fmla="*/ 11 h 50"/>
                <a:gd name="T58" fmla="*/ 9 w 50"/>
                <a:gd name="T59" fmla="*/ 9 h 50"/>
                <a:gd name="T60" fmla="*/ 18 w 50"/>
                <a:gd name="T61" fmla="*/ 2 h 50"/>
                <a:gd name="T62" fmla="*/ 22 w 50"/>
                <a:gd name="T63" fmla="*/ 2 h 50"/>
                <a:gd name="T64" fmla="*/ 28 w 50"/>
                <a:gd name="T65" fmla="*/ 0 h 5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29" y="2"/>
                  </a:lnTo>
                  <a:lnTo>
                    <a:pt x="34" y="2"/>
                  </a:lnTo>
                  <a:lnTo>
                    <a:pt x="38" y="6"/>
                  </a:lnTo>
                  <a:lnTo>
                    <a:pt x="42" y="8"/>
                  </a:lnTo>
                  <a:lnTo>
                    <a:pt x="44" y="11"/>
                  </a:lnTo>
                  <a:lnTo>
                    <a:pt x="48" y="15"/>
                  </a:lnTo>
                  <a:lnTo>
                    <a:pt x="48" y="21"/>
                  </a:lnTo>
                  <a:lnTo>
                    <a:pt x="50" y="25"/>
                  </a:lnTo>
                  <a:lnTo>
                    <a:pt x="48" y="31"/>
                  </a:lnTo>
                  <a:lnTo>
                    <a:pt x="48" y="35"/>
                  </a:lnTo>
                  <a:lnTo>
                    <a:pt x="44" y="40"/>
                  </a:lnTo>
                  <a:lnTo>
                    <a:pt x="42" y="44"/>
                  </a:lnTo>
                  <a:lnTo>
                    <a:pt x="38" y="46"/>
                  </a:lnTo>
                  <a:lnTo>
                    <a:pt x="34" y="48"/>
                  </a:lnTo>
                  <a:lnTo>
                    <a:pt x="29" y="50"/>
                  </a:lnTo>
                  <a:lnTo>
                    <a:pt x="25" y="50"/>
                  </a:lnTo>
                  <a:lnTo>
                    <a:pt x="19" y="50"/>
                  </a:lnTo>
                  <a:lnTo>
                    <a:pt x="15" y="48"/>
                  </a:lnTo>
                  <a:lnTo>
                    <a:pt x="9" y="46"/>
                  </a:lnTo>
                  <a:lnTo>
                    <a:pt x="8" y="44"/>
                  </a:lnTo>
                  <a:lnTo>
                    <a:pt x="4" y="40"/>
                  </a:lnTo>
                  <a:lnTo>
                    <a:pt x="2" y="35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0" y="21"/>
                  </a:lnTo>
                  <a:lnTo>
                    <a:pt x="2" y="15"/>
                  </a:lnTo>
                  <a:lnTo>
                    <a:pt x="4" y="11"/>
                  </a:lnTo>
                  <a:lnTo>
                    <a:pt x="8" y="8"/>
                  </a:lnTo>
                  <a:lnTo>
                    <a:pt x="9" y="6"/>
                  </a:lnTo>
                  <a:lnTo>
                    <a:pt x="15" y="2"/>
                  </a:lnTo>
                  <a:lnTo>
                    <a:pt x="19" y="2"/>
                  </a:lnTo>
                  <a:lnTo>
                    <a:pt x="25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728" name="Freeform 197"/>
            <p:cNvSpPr>
              <a:spLocks/>
            </p:cNvSpPr>
            <p:nvPr/>
          </p:nvSpPr>
          <p:spPr bwMode="auto">
            <a:xfrm>
              <a:off x="672" y="1999"/>
              <a:ext cx="52" cy="57"/>
            </a:xfrm>
            <a:custGeom>
              <a:avLst/>
              <a:gdLst>
                <a:gd name="T0" fmla="*/ 28 w 50"/>
                <a:gd name="T1" fmla="*/ 0 h 50"/>
                <a:gd name="T2" fmla="*/ 34 w 50"/>
                <a:gd name="T3" fmla="*/ 2 h 50"/>
                <a:gd name="T4" fmla="*/ 38 w 50"/>
                <a:gd name="T5" fmla="*/ 2 h 50"/>
                <a:gd name="T6" fmla="*/ 46 w 50"/>
                <a:gd name="T7" fmla="*/ 8 h 50"/>
                <a:gd name="T8" fmla="*/ 50 w 50"/>
                <a:gd name="T9" fmla="*/ 10 h 50"/>
                <a:gd name="T10" fmla="*/ 52 w 50"/>
                <a:gd name="T11" fmla="*/ 17 h 50"/>
                <a:gd name="T12" fmla="*/ 54 w 50"/>
                <a:gd name="T13" fmla="*/ 22 h 50"/>
                <a:gd name="T14" fmla="*/ 56 w 50"/>
                <a:gd name="T15" fmla="*/ 31 h 50"/>
                <a:gd name="T16" fmla="*/ 56 w 50"/>
                <a:gd name="T17" fmla="*/ 36 h 50"/>
                <a:gd name="T18" fmla="*/ 56 w 50"/>
                <a:gd name="T19" fmla="*/ 44 h 50"/>
                <a:gd name="T20" fmla="*/ 54 w 50"/>
                <a:gd name="T21" fmla="*/ 50 h 50"/>
                <a:gd name="T22" fmla="*/ 52 w 50"/>
                <a:gd name="T23" fmla="*/ 59 h 50"/>
                <a:gd name="T24" fmla="*/ 50 w 50"/>
                <a:gd name="T25" fmla="*/ 65 h 50"/>
                <a:gd name="T26" fmla="*/ 46 w 50"/>
                <a:gd name="T27" fmla="*/ 67 h 50"/>
                <a:gd name="T28" fmla="*/ 38 w 50"/>
                <a:gd name="T29" fmla="*/ 72 h 50"/>
                <a:gd name="T30" fmla="*/ 34 w 50"/>
                <a:gd name="T31" fmla="*/ 74 h 50"/>
                <a:gd name="T32" fmla="*/ 28 w 50"/>
                <a:gd name="T33" fmla="*/ 74 h 50"/>
                <a:gd name="T34" fmla="*/ 24 w 50"/>
                <a:gd name="T35" fmla="*/ 74 h 50"/>
                <a:gd name="T36" fmla="*/ 18 w 50"/>
                <a:gd name="T37" fmla="*/ 72 h 50"/>
                <a:gd name="T38" fmla="*/ 12 w 50"/>
                <a:gd name="T39" fmla="*/ 67 h 50"/>
                <a:gd name="T40" fmla="*/ 8 w 50"/>
                <a:gd name="T41" fmla="*/ 65 h 50"/>
                <a:gd name="T42" fmla="*/ 6 w 50"/>
                <a:gd name="T43" fmla="*/ 59 h 50"/>
                <a:gd name="T44" fmla="*/ 2 w 50"/>
                <a:gd name="T45" fmla="*/ 50 h 50"/>
                <a:gd name="T46" fmla="*/ 2 w 50"/>
                <a:gd name="T47" fmla="*/ 44 h 50"/>
                <a:gd name="T48" fmla="*/ 0 w 50"/>
                <a:gd name="T49" fmla="*/ 36 h 50"/>
                <a:gd name="T50" fmla="*/ 2 w 50"/>
                <a:gd name="T51" fmla="*/ 31 h 50"/>
                <a:gd name="T52" fmla="*/ 2 w 50"/>
                <a:gd name="T53" fmla="*/ 22 h 50"/>
                <a:gd name="T54" fmla="*/ 6 w 50"/>
                <a:gd name="T55" fmla="*/ 17 h 50"/>
                <a:gd name="T56" fmla="*/ 8 w 50"/>
                <a:gd name="T57" fmla="*/ 10 h 50"/>
                <a:gd name="T58" fmla="*/ 12 w 50"/>
                <a:gd name="T59" fmla="*/ 8 h 50"/>
                <a:gd name="T60" fmla="*/ 18 w 50"/>
                <a:gd name="T61" fmla="*/ 2 h 50"/>
                <a:gd name="T62" fmla="*/ 24 w 50"/>
                <a:gd name="T63" fmla="*/ 2 h 50"/>
                <a:gd name="T64" fmla="*/ 28 w 50"/>
                <a:gd name="T65" fmla="*/ 0 h 5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2"/>
                  </a:lnTo>
                  <a:lnTo>
                    <a:pt x="35" y="2"/>
                  </a:lnTo>
                  <a:lnTo>
                    <a:pt x="40" y="5"/>
                  </a:lnTo>
                  <a:lnTo>
                    <a:pt x="44" y="7"/>
                  </a:lnTo>
                  <a:lnTo>
                    <a:pt x="46" y="11"/>
                  </a:lnTo>
                  <a:lnTo>
                    <a:pt x="48" y="15"/>
                  </a:lnTo>
                  <a:lnTo>
                    <a:pt x="50" y="21"/>
                  </a:lnTo>
                  <a:lnTo>
                    <a:pt x="50" y="25"/>
                  </a:lnTo>
                  <a:lnTo>
                    <a:pt x="50" y="30"/>
                  </a:lnTo>
                  <a:lnTo>
                    <a:pt x="48" y="34"/>
                  </a:lnTo>
                  <a:lnTo>
                    <a:pt x="46" y="40"/>
                  </a:lnTo>
                  <a:lnTo>
                    <a:pt x="44" y="44"/>
                  </a:lnTo>
                  <a:lnTo>
                    <a:pt x="40" y="46"/>
                  </a:lnTo>
                  <a:lnTo>
                    <a:pt x="35" y="48"/>
                  </a:lnTo>
                  <a:lnTo>
                    <a:pt x="31" y="50"/>
                  </a:lnTo>
                  <a:lnTo>
                    <a:pt x="25" y="50"/>
                  </a:lnTo>
                  <a:lnTo>
                    <a:pt x="21" y="50"/>
                  </a:lnTo>
                  <a:lnTo>
                    <a:pt x="15" y="48"/>
                  </a:lnTo>
                  <a:lnTo>
                    <a:pt x="12" y="46"/>
                  </a:lnTo>
                  <a:lnTo>
                    <a:pt x="8" y="44"/>
                  </a:lnTo>
                  <a:lnTo>
                    <a:pt x="6" y="40"/>
                  </a:lnTo>
                  <a:lnTo>
                    <a:pt x="2" y="34"/>
                  </a:lnTo>
                  <a:lnTo>
                    <a:pt x="2" y="30"/>
                  </a:lnTo>
                  <a:lnTo>
                    <a:pt x="0" y="25"/>
                  </a:lnTo>
                  <a:lnTo>
                    <a:pt x="2" y="21"/>
                  </a:lnTo>
                  <a:lnTo>
                    <a:pt x="2" y="15"/>
                  </a:lnTo>
                  <a:lnTo>
                    <a:pt x="6" y="11"/>
                  </a:lnTo>
                  <a:lnTo>
                    <a:pt x="8" y="7"/>
                  </a:lnTo>
                  <a:lnTo>
                    <a:pt x="12" y="5"/>
                  </a:lnTo>
                  <a:lnTo>
                    <a:pt x="15" y="2"/>
                  </a:lnTo>
                  <a:lnTo>
                    <a:pt x="21" y="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729" name="Freeform 198"/>
            <p:cNvSpPr>
              <a:spLocks/>
            </p:cNvSpPr>
            <p:nvPr/>
          </p:nvSpPr>
          <p:spPr bwMode="auto">
            <a:xfrm>
              <a:off x="672" y="1999"/>
              <a:ext cx="52" cy="57"/>
            </a:xfrm>
            <a:custGeom>
              <a:avLst/>
              <a:gdLst>
                <a:gd name="T0" fmla="*/ 28 w 50"/>
                <a:gd name="T1" fmla="*/ 0 h 50"/>
                <a:gd name="T2" fmla="*/ 34 w 50"/>
                <a:gd name="T3" fmla="*/ 2 h 50"/>
                <a:gd name="T4" fmla="*/ 38 w 50"/>
                <a:gd name="T5" fmla="*/ 2 h 50"/>
                <a:gd name="T6" fmla="*/ 46 w 50"/>
                <a:gd name="T7" fmla="*/ 8 h 50"/>
                <a:gd name="T8" fmla="*/ 50 w 50"/>
                <a:gd name="T9" fmla="*/ 10 h 50"/>
                <a:gd name="T10" fmla="*/ 52 w 50"/>
                <a:gd name="T11" fmla="*/ 17 h 50"/>
                <a:gd name="T12" fmla="*/ 54 w 50"/>
                <a:gd name="T13" fmla="*/ 22 h 50"/>
                <a:gd name="T14" fmla="*/ 56 w 50"/>
                <a:gd name="T15" fmla="*/ 31 h 50"/>
                <a:gd name="T16" fmla="*/ 56 w 50"/>
                <a:gd name="T17" fmla="*/ 36 h 50"/>
                <a:gd name="T18" fmla="*/ 56 w 50"/>
                <a:gd name="T19" fmla="*/ 44 h 50"/>
                <a:gd name="T20" fmla="*/ 54 w 50"/>
                <a:gd name="T21" fmla="*/ 50 h 50"/>
                <a:gd name="T22" fmla="*/ 52 w 50"/>
                <a:gd name="T23" fmla="*/ 59 h 50"/>
                <a:gd name="T24" fmla="*/ 50 w 50"/>
                <a:gd name="T25" fmla="*/ 65 h 50"/>
                <a:gd name="T26" fmla="*/ 46 w 50"/>
                <a:gd name="T27" fmla="*/ 67 h 50"/>
                <a:gd name="T28" fmla="*/ 38 w 50"/>
                <a:gd name="T29" fmla="*/ 72 h 50"/>
                <a:gd name="T30" fmla="*/ 34 w 50"/>
                <a:gd name="T31" fmla="*/ 74 h 50"/>
                <a:gd name="T32" fmla="*/ 28 w 50"/>
                <a:gd name="T33" fmla="*/ 74 h 50"/>
                <a:gd name="T34" fmla="*/ 24 w 50"/>
                <a:gd name="T35" fmla="*/ 74 h 50"/>
                <a:gd name="T36" fmla="*/ 18 w 50"/>
                <a:gd name="T37" fmla="*/ 72 h 50"/>
                <a:gd name="T38" fmla="*/ 12 w 50"/>
                <a:gd name="T39" fmla="*/ 67 h 50"/>
                <a:gd name="T40" fmla="*/ 8 w 50"/>
                <a:gd name="T41" fmla="*/ 65 h 50"/>
                <a:gd name="T42" fmla="*/ 6 w 50"/>
                <a:gd name="T43" fmla="*/ 59 h 50"/>
                <a:gd name="T44" fmla="*/ 2 w 50"/>
                <a:gd name="T45" fmla="*/ 50 h 50"/>
                <a:gd name="T46" fmla="*/ 2 w 50"/>
                <a:gd name="T47" fmla="*/ 44 h 50"/>
                <a:gd name="T48" fmla="*/ 0 w 50"/>
                <a:gd name="T49" fmla="*/ 36 h 50"/>
                <a:gd name="T50" fmla="*/ 2 w 50"/>
                <a:gd name="T51" fmla="*/ 31 h 50"/>
                <a:gd name="T52" fmla="*/ 2 w 50"/>
                <a:gd name="T53" fmla="*/ 22 h 50"/>
                <a:gd name="T54" fmla="*/ 6 w 50"/>
                <a:gd name="T55" fmla="*/ 17 h 50"/>
                <a:gd name="T56" fmla="*/ 8 w 50"/>
                <a:gd name="T57" fmla="*/ 10 h 50"/>
                <a:gd name="T58" fmla="*/ 12 w 50"/>
                <a:gd name="T59" fmla="*/ 8 h 50"/>
                <a:gd name="T60" fmla="*/ 18 w 50"/>
                <a:gd name="T61" fmla="*/ 2 h 50"/>
                <a:gd name="T62" fmla="*/ 24 w 50"/>
                <a:gd name="T63" fmla="*/ 2 h 50"/>
                <a:gd name="T64" fmla="*/ 28 w 50"/>
                <a:gd name="T65" fmla="*/ 0 h 5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2"/>
                  </a:lnTo>
                  <a:lnTo>
                    <a:pt x="35" y="2"/>
                  </a:lnTo>
                  <a:lnTo>
                    <a:pt x="40" y="5"/>
                  </a:lnTo>
                  <a:lnTo>
                    <a:pt x="44" y="7"/>
                  </a:lnTo>
                  <a:lnTo>
                    <a:pt x="46" y="11"/>
                  </a:lnTo>
                  <a:lnTo>
                    <a:pt x="48" y="15"/>
                  </a:lnTo>
                  <a:lnTo>
                    <a:pt x="50" y="21"/>
                  </a:lnTo>
                  <a:lnTo>
                    <a:pt x="50" y="25"/>
                  </a:lnTo>
                  <a:lnTo>
                    <a:pt x="50" y="30"/>
                  </a:lnTo>
                  <a:lnTo>
                    <a:pt x="48" y="34"/>
                  </a:lnTo>
                  <a:lnTo>
                    <a:pt x="46" y="40"/>
                  </a:lnTo>
                  <a:lnTo>
                    <a:pt x="44" y="44"/>
                  </a:lnTo>
                  <a:lnTo>
                    <a:pt x="40" y="46"/>
                  </a:lnTo>
                  <a:lnTo>
                    <a:pt x="35" y="48"/>
                  </a:lnTo>
                  <a:lnTo>
                    <a:pt x="31" y="50"/>
                  </a:lnTo>
                  <a:lnTo>
                    <a:pt x="25" y="50"/>
                  </a:lnTo>
                  <a:lnTo>
                    <a:pt x="21" y="50"/>
                  </a:lnTo>
                  <a:lnTo>
                    <a:pt x="15" y="48"/>
                  </a:lnTo>
                  <a:lnTo>
                    <a:pt x="12" y="46"/>
                  </a:lnTo>
                  <a:lnTo>
                    <a:pt x="8" y="44"/>
                  </a:lnTo>
                  <a:lnTo>
                    <a:pt x="6" y="40"/>
                  </a:lnTo>
                  <a:lnTo>
                    <a:pt x="2" y="34"/>
                  </a:lnTo>
                  <a:lnTo>
                    <a:pt x="2" y="30"/>
                  </a:lnTo>
                  <a:lnTo>
                    <a:pt x="0" y="25"/>
                  </a:lnTo>
                  <a:lnTo>
                    <a:pt x="2" y="21"/>
                  </a:lnTo>
                  <a:lnTo>
                    <a:pt x="2" y="15"/>
                  </a:lnTo>
                  <a:lnTo>
                    <a:pt x="6" y="11"/>
                  </a:lnTo>
                  <a:lnTo>
                    <a:pt x="8" y="7"/>
                  </a:lnTo>
                  <a:lnTo>
                    <a:pt x="12" y="5"/>
                  </a:lnTo>
                  <a:lnTo>
                    <a:pt x="15" y="2"/>
                  </a:lnTo>
                  <a:lnTo>
                    <a:pt x="21" y="2"/>
                  </a:lnTo>
                  <a:lnTo>
                    <a:pt x="25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730" name="Freeform 199"/>
            <p:cNvSpPr>
              <a:spLocks/>
            </p:cNvSpPr>
            <p:nvPr/>
          </p:nvSpPr>
          <p:spPr bwMode="auto">
            <a:xfrm>
              <a:off x="839" y="2095"/>
              <a:ext cx="52" cy="56"/>
            </a:xfrm>
            <a:custGeom>
              <a:avLst/>
              <a:gdLst>
                <a:gd name="T0" fmla="*/ 28 w 50"/>
                <a:gd name="T1" fmla="*/ 0 h 50"/>
                <a:gd name="T2" fmla="*/ 32 w 50"/>
                <a:gd name="T3" fmla="*/ 0 h 50"/>
                <a:gd name="T4" fmla="*/ 38 w 50"/>
                <a:gd name="T5" fmla="*/ 2 h 50"/>
                <a:gd name="T6" fmla="*/ 45 w 50"/>
                <a:gd name="T7" fmla="*/ 4 h 50"/>
                <a:gd name="T8" fmla="*/ 49 w 50"/>
                <a:gd name="T9" fmla="*/ 11 h 50"/>
                <a:gd name="T10" fmla="*/ 50 w 50"/>
                <a:gd name="T11" fmla="*/ 17 h 50"/>
                <a:gd name="T12" fmla="*/ 54 w 50"/>
                <a:gd name="T13" fmla="*/ 21 h 50"/>
                <a:gd name="T14" fmla="*/ 54 w 50"/>
                <a:gd name="T15" fmla="*/ 27 h 50"/>
                <a:gd name="T16" fmla="*/ 56 w 50"/>
                <a:gd name="T17" fmla="*/ 35 h 50"/>
                <a:gd name="T18" fmla="*/ 54 w 50"/>
                <a:gd name="T19" fmla="*/ 44 h 50"/>
                <a:gd name="T20" fmla="*/ 54 w 50"/>
                <a:gd name="T21" fmla="*/ 49 h 50"/>
                <a:gd name="T22" fmla="*/ 50 w 50"/>
                <a:gd name="T23" fmla="*/ 55 h 50"/>
                <a:gd name="T24" fmla="*/ 49 w 50"/>
                <a:gd name="T25" fmla="*/ 59 h 50"/>
                <a:gd name="T26" fmla="*/ 45 w 50"/>
                <a:gd name="T27" fmla="*/ 65 h 50"/>
                <a:gd name="T28" fmla="*/ 38 w 50"/>
                <a:gd name="T29" fmla="*/ 67 h 50"/>
                <a:gd name="T30" fmla="*/ 32 w 50"/>
                <a:gd name="T31" fmla="*/ 71 h 50"/>
                <a:gd name="T32" fmla="*/ 28 w 50"/>
                <a:gd name="T33" fmla="*/ 71 h 50"/>
                <a:gd name="T34" fmla="*/ 23 w 50"/>
                <a:gd name="T35" fmla="*/ 71 h 50"/>
                <a:gd name="T36" fmla="*/ 19 w 50"/>
                <a:gd name="T37" fmla="*/ 67 h 50"/>
                <a:gd name="T38" fmla="*/ 10 w 50"/>
                <a:gd name="T39" fmla="*/ 65 h 50"/>
                <a:gd name="T40" fmla="*/ 6 w 50"/>
                <a:gd name="T41" fmla="*/ 59 h 50"/>
                <a:gd name="T42" fmla="*/ 4 w 50"/>
                <a:gd name="T43" fmla="*/ 55 h 50"/>
                <a:gd name="T44" fmla="*/ 2 w 50"/>
                <a:gd name="T45" fmla="*/ 49 h 50"/>
                <a:gd name="T46" fmla="*/ 0 w 50"/>
                <a:gd name="T47" fmla="*/ 44 h 50"/>
                <a:gd name="T48" fmla="*/ 0 w 50"/>
                <a:gd name="T49" fmla="*/ 35 h 50"/>
                <a:gd name="T50" fmla="*/ 0 w 50"/>
                <a:gd name="T51" fmla="*/ 27 h 50"/>
                <a:gd name="T52" fmla="*/ 2 w 50"/>
                <a:gd name="T53" fmla="*/ 21 h 50"/>
                <a:gd name="T54" fmla="*/ 4 w 50"/>
                <a:gd name="T55" fmla="*/ 17 h 50"/>
                <a:gd name="T56" fmla="*/ 6 w 50"/>
                <a:gd name="T57" fmla="*/ 11 h 50"/>
                <a:gd name="T58" fmla="*/ 10 w 50"/>
                <a:gd name="T59" fmla="*/ 4 h 50"/>
                <a:gd name="T60" fmla="*/ 19 w 50"/>
                <a:gd name="T61" fmla="*/ 2 h 50"/>
                <a:gd name="T62" fmla="*/ 23 w 50"/>
                <a:gd name="T63" fmla="*/ 0 h 50"/>
                <a:gd name="T64" fmla="*/ 28 w 50"/>
                <a:gd name="T65" fmla="*/ 0 h 5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29" y="0"/>
                  </a:lnTo>
                  <a:lnTo>
                    <a:pt x="35" y="2"/>
                  </a:lnTo>
                  <a:lnTo>
                    <a:pt x="39" y="4"/>
                  </a:lnTo>
                  <a:lnTo>
                    <a:pt x="43" y="8"/>
                  </a:lnTo>
                  <a:lnTo>
                    <a:pt x="44" y="12"/>
                  </a:lnTo>
                  <a:lnTo>
                    <a:pt x="48" y="15"/>
                  </a:lnTo>
                  <a:lnTo>
                    <a:pt x="48" y="19"/>
                  </a:lnTo>
                  <a:lnTo>
                    <a:pt x="50" y="25"/>
                  </a:lnTo>
                  <a:lnTo>
                    <a:pt x="48" y="31"/>
                  </a:lnTo>
                  <a:lnTo>
                    <a:pt x="48" y="35"/>
                  </a:lnTo>
                  <a:lnTo>
                    <a:pt x="44" y="39"/>
                  </a:lnTo>
                  <a:lnTo>
                    <a:pt x="43" y="42"/>
                  </a:lnTo>
                  <a:lnTo>
                    <a:pt x="39" y="46"/>
                  </a:lnTo>
                  <a:lnTo>
                    <a:pt x="35" y="48"/>
                  </a:lnTo>
                  <a:lnTo>
                    <a:pt x="29" y="50"/>
                  </a:lnTo>
                  <a:lnTo>
                    <a:pt x="25" y="50"/>
                  </a:lnTo>
                  <a:lnTo>
                    <a:pt x="20" y="50"/>
                  </a:lnTo>
                  <a:lnTo>
                    <a:pt x="16" y="48"/>
                  </a:lnTo>
                  <a:lnTo>
                    <a:pt x="10" y="46"/>
                  </a:lnTo>
                  <a:lnTo>
                    <a:pt x="6" y="42"/>
                  </a:lnTo>
                  <a:lnTo>
                    <a:pt x="4" y="39"/>
                  </a:lnTo>
                  <a:lnTo>
                    <a:pt x="2" y="35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0" y="19"/>
                  </a:lnTo>
                  <a:lnTo>
                    <a:pt x="2" y="15"/>
                  </a:lnTo>
                  <a:lnTo>
                    <a:pt x="4" y="12"/>
                  </a:lnTo>
                  <a:lnTo>
                    <a:pt x="6" y="8"/>
                  </a:lnTo>
                  <a:lnTo>
                    <a:pt x="10" y="4"/>
                  </a:lnTo>
                  <a:lnTo>
                    <a:pt x="16" y="2"/>
                  </a:lnTo>
                  <a:lnTo>
                    <a:pt x="20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731" name="Freeform 200"/>
            <p:cNvSpPr>
              <a:spLocks/>
            </p:cNvSpPr>
            <p:nvPr/>
          </p:nvSpPr>
          <p:spPr bwMode="auto">
            <a:xfrm>
              <a:off x="839" y="2095"/>
              <a:ext cx="52" cy="56"/>
            </a:xfrm>
            <a:custGeom>
              <a:avLst/>
              <a:gdLst>
                <a:gd name="T0" fmla="*/ 28 w 50"/>
                <a:gd name="T1" fmla="*/ 0 h 50"/>
                <a:gd name="T2" fmla="*/ 32 w 50"/>
                <a:gd name="T3" fmla="*/ 0 h 50"/>
                <a:gd name="T4" fmla="*/ 38 w 50"/>
                <a:gd name="T5" fmla="*/ 2 h 50"/>
                <a:gd name="T6" fmla="*/ 45 w 50"/>
                <a:gd name="T7" fmla="*/ 4 h 50"/>
                <a:gd name="T8" fmla="*/ 49 w 50"/>
                <a:gd name="T9" fmla="*/ 11 h 50"/>
                <a:gd name="T10" fmla="*/ 50 w 50"/>
                <a:gd name="T11" fmla="*/ 17 h 50"/>
                <a:gd name="T12" fmla="*/ 54 w 50"/>
                <a:gd name="T13" fmla="*/ 21 h 50"/>
                <a:gd name="T14" fmla="*/ 54 w 50"/>
                <a:gd name="T15" fmla="*/ 27 h 50"/>
                <a:gd name="T16" fmla="*/ 56 w 50"/>
                <a:gd name="T17" fmla="*/ 35 h 50"/>
                <a:gd name="T18" fmla="*/ 54 w 50"/>
                <a:gd name="T19" fmla="*/ 44 h 50"/>
                <a:gd name="T20" fmla="*/ 54 w 50"/>
                <a:gd name="T21" fmla="*/ 49 h 50"/>
                <a:gd name="T22" fmla="*/ 50 w 50"/>
                <a:gd name="T23" fmla="*/ 55 h 50"/>
                <a:gd name="T24" fmla="*/ 49 w 50"/>
                <a:gd name="T25" fmla="*/ 59 h 50"/>
                <a:gd name="T26" fmla="*/ 45 w 50"/>
                <a:gd name="T27" fmla="*/ 65 h 50"/>
                <a:gd name="T28" fmla="*/ 38 w 50"/>
                <a:gd name="T29" fmla="*/ 67 h 50"/>
                <a:gd name="T30" fmla="*/ 32 w 50"/>
                <a:gd name="T31" fmla="*/ 71 h 50"/>
                <a:gd name="T32" fmla="*/ 28 w 50"/>
                <a:gd name="T33" fmla="*/ 71 h 50"/>
                <a:gd name="T34" fmla="*/ 23 w 50"/>
                <a:gd name="T35" fmla="*/ 71 h 50"/>
                <a:gd name="T36" fmla="*/ 19 w 50"/>
                <a:gd name="T37" fmla="*/ 67 h 50"/>
                <a:gd name="T38" fmla="*/ 10 w 50"/>
                <a:gd name="T39" fmla="*/ 65 h 50"/>
                <a:gd name="T40" fmla="*/ 6 w 50"/>
                <a:gd name="T41" fmla="*/ 59 h 50"/>
                <a:gd name="T42" fmla="*/ 4 w 50"/>
                <a:gd name="T43" fmla="*/ 55 h 50"/>
                <a:gd name="T44" fmla="*/ 2 w 50"/>
                <a:gd name="T45" fmla="*/ 49 h 50"/>
                <a:gd name="T46" fmla="*/ 0 w 50"/>
                <a:gd name="T47" fmla="*/ 44 h 50"/>
                <a:gd name="T48" fmla="*/ 0 w 50"/>
                <a:gd name="T49" fmla="*/ 35 h 50"/>
                <a:gd name="T50" fmla="*/ 0 w 50"/>
                <a:gd name="T51" fmla="*/ 27 h 50"/>
                <a:gd name="T52" fmla="*/ 2 w 50"/>
                <a:gd name="T53" fmla="*/ 21 h 50"/>
                <a:gd name="T54" fmla="*/ 4 w 50"/>
                <a:gd name="T55" fmla="*/ 17 h 50"/>
                <a:gd name="T56" fmla="*/ 6 w 50"/>
                <a:gd name="T57" fmla="*/ 11 h 50"/>
                <a:gd name="T58" fmla="*/ 10 w 50"/>
                <a:gd name="T59" fmla="*/ 4 h 50"/>
                <a:gd name="T60" fmla="*/ 19 w 50"/>
                <a:gd name="T61" fmla="*/ 2 h 50"/>
                <a:gd name="T62" fmla="*/ 23 w 50"/>
                <a:gd name="T63" fmla="*/ 0 h 50"/>
                <a:gd name="T64" fmla="*/ 28 w 50"/>
                <a:gd name="T65" fmla="*/ 0 h 5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29" y="0"/>
                  </a:lnTo>
                  <a:lnTo>
                    <a:pt x="35" y="2"/>
                  </a:lnTo>
                  <a:lnTo>
                    <a:pt x="39" y="4"/>
                  </a:lnTo>
                  <a:lnTo>
                    <a:pt x="43" y="8"/>
                  </a:lnTo>
                  <a:lnTo>
                    <a:pt x="44" y="12"/>
                  </a:lnTo>
                  <a:lnTo>
                    <a:pt x="48" y="15"/>
                  </a:lnTo>
                  <a:lnTo>
                    <a:pt x="48" y="19"/>
                  </a:lnTo>
                  <a:lnTo>
                    <a:pt x="50" y="25"/>
                  </a:lnTo>
                  <a:lnTo>
                    <a:pt x="48" y="31"/>
                  </a:lnTo>
                  <a:lnTo>
                    <a:pt x="48" y="35"/>
                  </a:lnTo>
                  <a:lnTo>
                    <a:pt x="44" y="39"/>
                  </a:lnTo>
                  <a:lnTo>
                    <a:pt x="43" y="42"/>
                  </a:lnTo>
                  <a:lnTo>
                    <a:pt x="39" y="46"/>
                  </a:lnTo>
                  <a:lnTo>
                    <a:pt x="35" y="48"/>
                  </a:lnTo>
                  <a:lnTo>
                    <a:pt x="29" y="50"/>
                  </a:lnTo>
                  <a:lnTo>
                    <a:pt x="25" y="50"/>
                  </a:lnTo>
                  <a:lnTo>
                    <a:pt x="20" y="50"/>
                  </a:lnTo>
                  <a:lnTo>
                    <a:pt x="16" y="48"/>
                  </a:lnTo>
                  <a:lnTo>
                    <a:pt x="10" y="46"/>
                  </a:lnTo>
                  <a:lnTo>
                    <a:pt x="6" y="42"/>
                  </a:lnTo>
                  <a:lnTo>
                    <a:pt x="4" y="39"/>
                  </a:lnTo>
                  <a:lnTo>
                    <a:pt x="2" y="35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0" y="19"/>
                  </a:lnTo>
                  <a:lnTo>
                    <a:pt x="2" y="15"/>
                  </a:lnTo>
                  <a:lnTo>
                    <a:pt x="4" y="12"/>
                  </a:lnTo>
                  <a:lnTo>
                    <a:pt x="6" y="8"/>
                  </a:lnTo>
                  <a:lnTo>
                    <a:pt x="10" y="4"/>
                  </a:lnTo>
                  <a:lnTo>
                    <a:pt x="16" y="2"/>
                  </a:lnTo>
                  <a:lnTo>
                    <a:pt x="20" y="0"/>
                  </a:lnTo>
                  <a:lnTo>
                    <a:pt x="25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732" name="Freeform 201"/>
            <p:cNvSpPr>
              <a:spLocks/>
            </p:cNvSpPr>
            <p:nvPr/>
          </p:nvSpPr>
          <p:spPr bwMode="auto">
            <a:xfrm>
              <a:off x="855" y="2147"/>
              <a:ext cx="53" cy="57"/>
            </a:xfrm>
            <a:custGeom>
              <a:avLst/>
              <a:gdLst>
                <a:gd name="T0" fmla="*/ 31 w 50"/>
                <a:gd name="T1" fmla="*/ 0 h 50"/>
                <a:gd name="T2" fmla="*/ 36 w 50"/>
                <a:gd name="T3" fmla="*/ 0 h 50"/>
                <a:gd name="T4" fmla="*/ 40 w 50"/>
                <a:gd name="T5" fmla="*/ 2 h 50"/>
                <a:gd name="T6" fmla="*/ 45 w 50"/>
                <a:gd name="T7" fmla="*/ 7 h 50"/>
                <a:gd name="T8" fmla="*/ 51 w 50"/>
                <a:gd name="T9" fmla="*/ 11 h 50"/>
                <a:gd name="T10" fmla="*/ 55 w 50"/>
                <a:gd name="T11" fmla="*/ 18 h 50"/>
                <a:gd name="T12" fmla="*/ 57 w 50"/>
                <a:gd name="T13" fmla="*/ 24 h 50"/>
                <a:gd name="T14" fmla="*/ 59 w 50"/>
                <a:gd name="T15" fmla="*/ 31 h 50"/>
                <a:gd name="T16" fmla="*/ 59 w 50"/>
                <a:gd name="T17" fmla="*/ 36 h 50"/>
                <a:gd name="T18" fmla="*/ 59 w 50"/>
                <a:gd name="T19" fmla="*/ 46 h 50"/>
                <a:gd name="T20" fmla="*/ 57 w 50"/>
                <a:gd name="T21" fmla="*/ 52 h 50"/>
                <a:gd name="T22" fmla="*/ 55 w 50"/>
                <a:gd name="T23" fmla="*/ 57 h 50"/>
                <a:gd name="T24" fmla="*/ 51 w 50"/>
                <a:gd name="T25" fmla="*/ 63 h 50"/>
                <a:gd name="T26" fmla="*/ 45 w 50"/>
                <a:gd name="T27" fmla="*/ 67 h 50"/>
                <a:gd name="T28" fmla="*/ 40 w 50"/>
                <a:gd name="T29" fmla="*/ 72 h 50"/>
                <a:gd name="T30" fmla="*/ 36 w 50"/>
                <a:gd name="T31" fmla="*/ 74 h 50"/>
                <a:gd name="T32" fmla="*/ 31 w 50"/>
                <a:gd name="T33" fmla="*/ 74 h 50"/>
                <a:gd name="T34" fmla="*/ 24 w 50"/>
                <a:gd name="T35" fmla="*/ 74 h 50"/>
                <a:gd name="T36" fmla="*/ 18 w 50"/>
                <a:gd name="T37" fmla="*/ 72 h 50"/>
                <a:gd name="T38" fmla="*/ 14 w 50"/>
                <a:gd name="T39" fmla="*/ 67 h 50"/>
                <a:gd name="T40" fmla="*/ 7 w 50"/>
                <a:gd name="T41" fmla="*/ 63 h 50"/>
                <a:gd name="T42" fmla="*/ 4 w 50"/>
                <a:gd name="T43" fmla="*/ 57 h 50"/>
                <a:gd name="T44" fmla="*/ 2 w 50"/>
                <a:gd name="T45" fmla="*/ 52 h 50"/>
                <a:gd name="T46" fmla="*/ 0 w 50"/>
                <a:gd name="T47" fmla="*/ 46 h 50"/>
                <a:gd name="T48" fmla="*/ 0 w 50"/>
                <a:gd name="T49" fmla="*/ 36 h 50"/>
                <a:gd name="T50" fmla="*/ 0 w 50"/>
                <a:gd name="T51" fmla="*/ 31 h 50"/>
                <a:gd name="T52" fmla="*/ 2 w 50"/>
                <a:gd name="T53" fmla="*/ 24 h 50"/>
                <a:gd name="T54" fmla="*/ 4 w 50"/>
                <a:gd name="T55" fmla="*/ 18 h 50"/>
                <a:gd name="T56" fmla="*/ 7 w 50"/>
                <a:gd name="T57" fmla="*/ 11 h 50"/>
                <a:gd name="T58" fmla="*/ 14 w 50"/>
                <a:gd name="T59" fmla="*/ 7 h 50"/>
                <a:gd name="T60" fmla="*/ 18 w 50"/>
                <a:gd name="T61" fmla="*/ 2 h 50"/>
                <a:gd name="T62" fmla="*/ 24 w 50"/>
                <a:gd name="T63" fmla="*/ 0 h 50"/>
                <a:gd name="T64" fmla="*/ 31 w 50"/>
                <a:gd name="T65" fmla="*/ 0 h 5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0"/>
                  </a:lnTo>
                  <a:lnTo>
                    <a:pt x="34" y="2"/>
                  </a:lnTo>
                  <a:lnTo>
                    <a:pt x="38" y="4"/>
                  </a:lnTo>
                  <a:lnTo>
                    <a:pt x="42" y="8"/>
                  </a:lnTo>
                  <a:lnTo>
                    <a:pt x="46" y="12"/>
                  </a:lnTo>
                  <a:lnTo>
                    <a:pt x="48" y="16"/>
                  </a:lnTo>
                  <a:lnTo>
                    <a:pt x="50" y="21"/>
                  </a:lnTo>
                  <a:lnTo>
                    <a:pt x="50" y="25"/>
                  </a:lnTo>
                  <a:lnTo>
                    <a:pt x="50" y="31"/>
                  </a:lnTo>
                  <a:lnTo>
                    <a:pt x="48" y="35"/>
                  </a:lnTo>
                  <a:lnTo>
                    <a:pt x="46" y="39"/>
                  </a:lnTo>
                  <a:lnTo>
                    <a:pt x="42" y="42"/>
                  </a:lnTo>
                  <a:lnTo>
                    <a:pt x="38" y="46"/>
                  </a:lnTo>
                  <a:lnTo>
                    <a:pt x="34" y="48"/>
                  </a:lnTo>
                  <a:lnTo>
                    <a:pt x="30" y="50"/>
                  </a:lnTo>
                  <a:lnTo>
                    <a:pt x="25" y="50"/>
                  </a:lnTo>
                  <a:lnTo>
                    <a:pt x="21" y="50"/>
                  </a:lnTo>
                  <a:lnTo>
                    <a:pt x="15" y="48"/>
                  </a:lnTo>
                  <a:lnTo>
                    <a:pt x="11" y="46"/>
                  </a:lnTo>
                  <a:lnTo>
                    <a:pt x="7" y="42"/>
                  </a:lnTo>
                  <a:lnTo>
                    <a:pt x="4" y="39"/>
                  </a:lnTo>
                  <a:lnTo>
                    <a:pt x="2" y="35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0" y="21"/>
                  </a:lnTo>
                  <a:lnTo>
                    <a:pt x="2" y="16"/>
                  </a:lnTo>
                  <a:lnTo>
                    <a:pt x="4" y="12"/>
                  </a:lnTo>
                  <a:lnTo>
                    <a:pt x="7" y="8"/>
                  </a:lnTo>
                  <a:lnTo>
                    <a:pt x="11" y="4"/>
                  </a:lnTo>
                  <a:lnTo>
                    <a:pt x="15" y="2"/>
                  </a:lnTo>
                  <a:lnTo>
                    <a:pt x="21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733" name="Freeform 202"/>
            <p:cNvSpPr>
              <a:spLocks/>
            </p:cNvSpPr>
            <p:nvPr/>
          </p:nvSpPr>
          <p:spPr bwMode="auto">
            <a:xfrm>
              <a:off x="855" y="2147"/>
              <a:ext cx="53" cy="57"/>
            </a:xfrm>
            <a:custGeom>
              <a:avLst/>
              <a:gdLst>
                <a:gd name="T0" fmla="*/ 31 w 50"/>
                <a:gd name="T1" fmla="*/ 0 h 50"/>
                <a:gd name="T2" fmla="*/ 36 w 50"/>
                <a:gd name="T3" fmla="*/ 0 h 50"/>
                <a:gd name="T4" fmla="*/ 40 w 50"/>
                <a:gd name="T5" fmla="*/ 2 h 50"/>
                <a:gd name="T6" fmla="*/ 45 w 50"/>
                <a:gd name="T7" fmla="*/ 7 h 50"/>
                <a:gd name="T8" fmla="*/ 51 w 50"/>
                <a:gd name="T9" fmla="*/ 11 h 50"/>
                <a:gd name="T10" fmla="*/ 55 w 50"/>
                <a:gd name="T11" fmla="*/ 18 h 50"/>
                <a:gd name="T12" fmla="*/ 57 w 50"/>
                <a:gd name="T13" fmla="*/ 24 h 50"/>
                <a:gd name="T14" fmla="*/ 59 w 50"/>
                <a:gd name="T15" fmla="*/ 31 h 50"/>
                <a:gd name="T16" fmla="*/ 59 w 50"/>
                <a:gd name="T17" fmla="*/ 36 h 50"/>
                <a:gd name="T18" fmla="*/ 59 w 50"/>
                <a:gd name="T19" fmla="*/ 46 h 50"/>
                <a:gd name="T20" fmla="*/ 57 w 50"/>
                <a:gd name="T21" fmla="*/ 52 h 50"/>
                <a:gd name="T22" fmla="*/ 55 w 50"/>
                <a:gd name="T23" fmla="*/ 57 h 50"/>
                <a:gd name="T24" fmla="*/ 51 w 50"/>
                <a:gd name="T25" fmla="*/ 63 h 50"/>
                <a:gd name="T26" fmla="*/ 45 w 50"/>
                <a:gd name="T27" fmla="*/ 67 h 50"/>
                <a:gd name="T28" fmla="*/ 40 w 50"/>
                <a:gd name="T29" fmla="*/ 72 h 50"/>
                <a:gd name="T30" fmla="*/ 36 w 50"/>
                <a:gd name="T31" fmla="*/ 74 h 50"/>
                <a:gd name="T32" fmla="*/ 31 w 50"/>
                <a:gd name="T33" fmla="*/ 74 h 50"/>
                <a:gd name="T34" fmla="*/ 24 w 50"/>
                <a:gd name="T35" fmla="*/ 74 h 50"/>
                <a:gd name="T36" fmla="*/ 18 w 50"/>
                <a:gd name="T37" fmla="*/ 72 h 50"/>
                <a:gd name="T38" fmla="*/ 14 w 50"/>
                <a:gd name="T39" fmla="*/ 67 h 50"/>
                <a:gd name="T40" fmla="*/ 7 w 50"/>
                <a:gd name="T41" fmla="*/ 63 h 50"/>
                <a:gd name="T42" fmla="*/ 4 w 50"/>
                <a:gd name="T43" fmla="*/ 57 h 50"/>
                <a:gd name="T44" fmla="*/ 2 w 50"/>
                <a:gd name="T45" fmla="*/ 52 h 50"/>
                <a:gd name="T46" fmla="*/ 0 w 50"/>
                <a:gd name="T47" fmla="*/ 46 h 50"/>
                <a:gd name="T48" fmla="*/ 0 w 50"/>
                <a:gd name="T49" fmla="*/ 36 h 50"/>
                <a:gd name="T50" fmla="*/ 0 w 50"/>
                <a:gd name="T51" fmla="*/ 31 h 50"/>
                <a:gd name="T52" fmla="*/ 2 w 50"/>
                <a:gd name="T53" fmla="*/ 24 h 50"/>
                <a:gd name="T54" fmla="*/ 4 w 50"/>
                <a:gd name="T55" fmla="*/ 18 h 50"/>
                <a:gd name="T56" fmla="*/ 7 w 50"/>
                <a:gd name="T57" fmla="*/ 11 h 50"/>
                <a:gd name="T58" fmla="*/ 14 w 50"/>
                <a:gd name="T59" fmla="*/ 7 h 50"/>
                <a:gd name="T60" fmla="*/ 18 w 50"/>
                <a:gd name="T61" fmla="*/ 2 h 50"/>
                <a:gd name="T62" fmla="*/ 24 w 50"/>
                <a:gd name="T63" fmla="*/ 0 h 50"/>
                <a:gd name="T64" fmla="*/ 31 w 50"/>
                <a:gd name="T65" fmla="*/ 0 h 5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0"/>
                  </a:lnTo>
                  <a:lnTo>
                    <a:pt x="34" y="2"/>
                  </a:lnTo>
                  <a:lnTo>
                    <a:pt x="38" y="4"/>
                  </a:lnTo>
                  <a:lnTo>
                    <a:pt x="42" y="8"/>
                  </a:lnTo>
                  <a:lnTo>
                    <a:pt x="46" y="12"/>
                  </a:lnTo>
                  <a:lnTo>
                    <a:pt x="48" y="16"/>
                  </a:lnTo>
                  <a:lnTo>
                    <a:pt x="50" y="21"/>
                  </a:lnTo>
                  <a:lnTo>
                    <a:pt x="50" y="25"/>
                  </a:lnTo>
                  <a:lnTo>
                    <a:pt x="50" y="31"/>
                  </a:lnTo>
                  <a:lnTo>
                    <a:pt x="48" y="35"/>
                  </a:lnTo>
                  <a:lnTo>
                    <a:pt x="46" y="39"/>
                  </a:lnTo>
                  <a:lnTo>
                    <a:pt x="42" y="42"/>
                  </a:lnTo>
                  <a:lnTo>
                    <a:pt x="38" y="46"/>
                  </a:lnTo>
                  <a:lnTo>
                    <a:pt x="34" y="48"/>
                  </a:lnTo>
                  <a:lnTo>
                    <a:pt x="30" y="50"/>
                  </a:lnTo>
                  <a:lnTo>
                    <a:pt x="25" y="50"/>
                  </a:lnTo>
                  <a:lnTo>
                    <a:pt x="21" y="50"/>
                  </a:lnTo>
                  <a:lnTo>
                    <a:pt x="15" y="48"/>
                  </a:lnTo>
                  <a:lnTo>
                    <a:pt x="11" y="46"/>
                  </a:lnTo>
                  <a:lnTo>
                    <a:pt x="7" y="42"/>
                  </a:lnTo>
                  <a:lnTo>
                    <a:pt x="4" y="39"/>
                  </a:lnTo>
                  <a:lnTo>
                    <a:pt x="2" y="35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0" y="21"/>
                  </a:lnTo>
                  <a:lnTo>
                    <a:pt x="2" y="16"/>
                  </a:lnTo>
                  <a:lnTo>
                    <a:pt x="4" y="12"/>
                  </a:lnTo>
                  <a:lnTo>
                    <a:pt x="7" y="8"/>
                  </a:lnTo>
                  <a:lnTo>
                    <a:pt x="11" y="4"/>
                  </a:lnTo>
                  <a:lnTo>
                    <a:pt x="15" y="2"/>
                  </a:lnTo>
                  <a:lnTo>
                    <a:pt x="21" y="0"/>
                  </a:lnTo>
                  <a:lnTo>
                    <a:pt x="25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734" name="Freeform 203"/>
            <p:cNvSpPr>
              <a:spLocks/>
            </p:cNvSpPr>
            <p:nvPr/>
          </p:nvSpPr>
          <p:spPr bwMode="auto">
            <a:xfrm>
              <a:off x="994" y="2241"/>
              <a:ext cx="52" cy="57"/>
            </a:xfrm>
            <a:custGeom>
              <a:avLst/>
              <a:gdLst>
                <a:gd name="T0" fmla="*/ 28 w 50"/>
                <a:gd name="T1" fmla="*/ 0 h 50"/>
                <a:gd name="T2" fmla="*/ 34 w 50"/>
                <a:gd name="T3" fmla="*/ 0 h 50"/>
                <a:gd name="T4" fmla="*/ 38 w 50"/>
                <a:gd name="T5" fmla="*/ 2 h 50"/>
                <a:gd name="T6" fmla="*/ 46 w 50"/>
                <a:gd name="T7" fmla="*/ 7 h 50"/>
                <a:gd name="T8" fmla="*/ 48 w 50"/>
                <a:gd name="T9" fmla="*/ 10 h 50"/>
                <a:gd name="T10" fmla="*/ 52 w 50"/>
                <a:gd name="T11" fmla="*/ 17 h 50"/>
                <a:gd name="T12" fmla="*/ 54 w 50"/>
                <a:gd name="T13" fmla="*/ 22 h 50"/>
                <a:gd name="T14" fmla="*/ 56 w 50"/>
                <a:gd name="T15" fmla="*/ 28 h 50"/>
                <a:gd name="T16" fmla="*/ 56 w 50"/>
                <a:gd name="T17" fmla="*/ 36 h 50"/>
                <a:gd name="T18" fmla="*/ 56 w 50"/>
                <a:gd name="T19" fmla="*/ 44 h 50"/>
                <a:gd name="T20" fmla="*/ 54 w 50"/>
                <a:gd name="T21" fmla="*/ 50 h 50"/>
                <a:gd name="T22" fmla="*/ 52 w 50"/>
                <a:gd name="T23" fmla="*/ 56 h 50"/>
                <a:gd name="T24" fmla="*/ 48 w 50"/>
                <a:gd name="T25" fmla="*/ 63 h 50"/>
                <a:gd name="T26" fmla="*/ 46 w 50"/>
                <a:gd name="T27" fmla="*/ 67 h 50"/>
                <a:gd name="T28" fmla="*/ 38 w 50"/>
                <a:gd name="T29" fmla="*/ 72 h 50"/>
                <a:gd name="T30" fmla="*/ 34 w 50"/>
                <a:gd name="T31" fmla="*/ 74 h 50"/>
                <a:gd name="T32" fmla="*/ 28 w 50"/>
                <a:gd name="T33" fmla="*/ 74 h 50"/>
                <a:gd name="T34" fmla="*/ 24 w 50"/>
                <a:gd name="T35" fmla="*/ 74 h 50"/>
                <a:gd name="T36" fmla="*/ 18 w 50"/>
                <a:gd name="T37" fmla="*/ 72 h 50"/>
                <a:gd name="T38" fmla="*/ 12 w 50"/>
                <a:gd name="T39" fmla="*/ 67 h 50"/>
                <a:gd name="T40" fmla="*/ 8 w 50"/>
                <a:gd name="T41" fmla="*/ 63 h 50"/>
                <a:gd name="T42" fmla="*/ 4 w 50"/>
                <a:gd name="T43" fmla="*/ 56 h 50"/>
                <a:gd name="T44" fmla="*/ 2 w 50"/>
                <a:gd name="T45" fmla="*/ 50 h 50"/>
                <a:gd name="T46" fmla="*/ 2 w 50"/>
                <a:gd name="T47" fmla="*/ 44 h 50"/>
                <a:gd name="T48" fmla="*/ 0 w 50"/>
                <a:gd name="T49" fmla="*/ 36 h 50"/>
                <a:gd name="T50" fmla="*/ 2 w 50"/>
                <a:gd name="T51" fmla="*/ 28 h 50"/>
                <a:gd name="T52" fmla="*/ 2 w 50"/>
                <a:gd name="T53" fmla="*/ 22 h 50"/>
                <a:gd name="T54" fmla="*/ 4 w 50"/>
                <a:gd name="T55" fmla="*/ 17 h 50"/>
                <a:gd name="T56" fmla="*/ 8 w 50"/>
                <a:gd name="T57" fmla="*/ 10 h 50"/>
                <a:gd name="T58" fmla="*/ 12 w 50"/>
                <a:gd name="T59" fmla="*/ 7 h 50"/>
                <a:gd name="T60" fmla="*/ 18 w 50"/>
                <a:gd name="T61" fmla="*/ 2 h 50"/>
                <a:gd name="T62" fmla="*/ 24 w 50"/>
                <a:gd name="T63" fmla="*/ 0 h 50"/>
                <a:gd name="T64" fmla="*/ 28 w 50"/>
                <a:gd name="T65" fmla="*/ 0 h 5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0"/>
                  </a:lnTo>
                  <a:lnTo>
                    <a:pt x="35" y="2"/>
                  </a:lnTo>
                  <a:lnTo>
                    <a:pt x="40" y="4"/>
                  </a:lnTo>
                  <a:lnTo>
                    <a:pt x="42" y="7"/>
                  </a:lnTo>
                  <a:lnTo>
                    <a:pt x="46" y="11"/>
                  </a:lnTo>
                  <a:lnTo>
                    <a:pt x="48" y="15"/>
                  </a:lnTo>
                  <a:lnTo>
                    <a:pt x="50" y="19"/>
                  </a:lnTo>
                  <a:lnTo>
                    <a:pt x="50" y="25"/>
                  </a:lnTo>
                  <a:lnTo>
                    <a:pt x="50" y="30"/>
                  </a:lnTo>
                  <a:lnTo>
                    <a:pt x="48" y="34"/>
                  </a:lnTo>
                  <a:lnTo>
                    <a:pt x="46" y="38"/>
                  </a:lnTo>
                  <a:lnTo>
                    <a:pt x="42" y="42"/>
                  </a:lnTo>
                  <a:lnTo>
                    <a:pt x="40" y="46"/>
                  </a:lnTo>
                  <a:lnTo>
                    <a:pt x="35" y="48"/>
                  </a:lnTo>
                  <a:lnTo>
                    <a:pt x="31" y="50"/>
                  </a:lnTo>
                  <a:lnTo>
                    <a:pt x="25" y="50"/>
                  </a:lnTo>
                  <a:lnTo>
                    <a:pt x="21" y="50"/>
                  </a:lnTo>
                  <a:lnTo>
                    <a:pt x="15" y="48"/>
                  </a:lnTo>
                  <a:lnTo>
                    <a:pt x="12" y="46"/>
                  </a:lnTo>
                  <a:lnTo>
                    <a:pt x="8" y="42"/>
                  </a:lnTo>
                  <a:lnTo>
                    <a:pt x="4" y="38"/>
                  </a:lnTo>
                  <a:lnTo>
                    <a:pt x="2" y="34"/>
                  </a:lnTo>
                  <a:lnTo>
                    <a:pt x="2" y="30"/>
                  </a:lnTo>
                  <a:lnTo>
                    <a:pt x="0" y="25"/>
                  </a:lnTo>
                  <a:lnTo>
                    <a:pt x="2" y="19"/>
                  </a:lnTo>
                  <a:lnTo>
                    <a:pt x="2" y="15"/>
                  </a:lnTo>
                  <a:lnTo>
                    <a:pt x="4" y="11"/>
                  </a:lnTo>
                  <a:lnTo>
                    <a:pt x="8" y="7"/>
                  </a:lnTo>
                  <a:lnTo>
                    <a:pt x="12" y="4"/>
                  </a:lnTo>
                  <a:lnTo>
                    <a:pt x="15" y="2"/>
                  </a:lnTo>
                  <a:lnTo>
                    <a:pt x="21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735" name="Freeform 204"/>
            <p:cNvSpPr>
              <a:spLocks/>
            </p:cNvSpPr>
            <p:nvPr/>
          </p:nvSpPr>
          <p:spPr bwMode="auto">
            <a:xfrm>
              <a:off x="994" y="2241"/>
              <a:ext cx="52" cy="57"/>
            </a:xfrm>
            <a:custGeom>
              <a:avLst/>
              <a:gdLst>
                <a:gd name="T0" fmla="*/ 28 w 50"/>
                <a:gd name="T1" fmla="*/ 0 h 50"/>
                <a:gd name="T2" fmla="*/ 34 w 50"/>
                <a:gd name="T3" fmla="*/ 0 h 50"/>
                <a:gd name="T4" fmla="*/ 38 w 50"/>
                <a:gd name="T5" fmla="*/ 2 h 50"/>
                <a:gd name="T6" fmla="*/ 46 w 50"/>
                <a:gd name="T7" fmla="*/ 7 h 50"/>
                <a:gd name="T8" fmla="*/ 48 w 50"/>
                <a:gd name="T9" fmla="*/ 10 h 50"/>
                <a:gd name="T10" fmla="*/ 52 w 50"/>
                <a:gd name="T11" fmla="*/ 17 h 50"/>
                <a:gd name="T12" fmla="*/ 54 w 50"/>
                <a:gd name="T13" fmla="*/ 22 h 50"/>
                <a:gd name="T14" fmla="*/ 56 w 50"/>
                <a:gd name="T15" fmla="*/ 28 h 50"/>
                <a:gd name="T16" fmla="*/ 56 w 50"/>
                <a:gd name="T17" fmla="*/ 36 h 50"/>
                <a:gd name="T18" fmla="*/ 56 w 50"/>
                <a:gd name="T19" fmla="*/ 44 h 50"/>
                <a:gd name="T20" fmla="*/ 54 w 50"/>
                <a:gd name="T21" fmla="*/ 50 h 50"/>
                <a:gd name="T22" fmla="*/ 52 w 50"/>
                <a:gd name="T23" fmla="*/ 56 h 50"/>
                <a:gd name="T24" fmla="*/ 48 w 50"/>
                <a:gd name="T25" fmla="*/ 63 h 50"/>
                <a:gd name="T26" fmla="*/ 46 w 50"/>
                <a:gd name="T27" fmla="*/ 67 h 50"/>
                <a:gd name="T28" fmla="*/ 38 w 50"/>
                <a:gd name="T29" fmla="*/ 72 h 50"/>
                <a:gd name="T30" fmla="*/ 34 w 50"/>
                <a:gd name="T31" fmla="*/ 74 h 50"/>
                <a:gd name="T32" fmla="*/ 28 w 50"/>
                <a:gd name="T33" fmla="*/ 74 h 50"/>
                <a:gd name="T34" fmla="*/ 24 w 50"/>
                <a:gd name="T35" fmla="*/ 74 h 50"/>
                <a:gd name="T36" fmla="*/ 18 w 50"/>
                <a:gd name="T37" fmla="*/ 72 h 50"/>
                <a:gd name="T38" fmla="*/ 12 w 50"/>
                <a:gd name="T39" fmla="*/ 67 h 50"/>
                <a:gd name="T40" fmla="*/ 8 w 50"/>
                <a:gd name="T41" fmla="*/ 63 h 50"/>
                <a:gd name="T42" fmla="*/ 4 w 50"/>
                <a:gd name="T43" fmla="*/ 56 h 50"/>
                <a:gd name="T44" fmla="*/ 2 w 50"/>
                <a:gd name="T45" fmla="*/ 50 h 50"/>
                <a:gd name="T46" fmla="*/ 2 w 50"/>
                <a:gd name="T47" fmla="*/ 44 h 50"/>
                <a:gd name="T48" fmla="*/ 0 w 50"/>
                <a:gd name="T49" fmla="*/ 36 h 50"/>
                <a:gd name="T50" fmla="*/ 2 w 50"/>
                <a:gd name="T51" fmla="*/ 28 h 50"/>
                <a:gd name="T52" fmla="*/ 2 w 50"/>
                <a:gd name="T53" fmla="*/ 22 h 50"/>
                <a:gd name="T54" fmla="*/ 4 w 50"/>
                <a:gd name="T55" fmla="*/ 17 h 50"/>
                <a:gd name="T56" fmla="*/ 8 w 50"/>
                <a:gd name="T57" fmla="*/ 10 h 50"/>
                <a:gd name="T58" fmla="*/ 12 w 50"/>
                <a:gd name="T59" fmla="*/ 7 h 50"/>
                <a:gd name="T60" fmla="*/ 18 w 50"/>
                <a:gd name="T61" fmla="*/ 2 h 50"/>
                <a:gd name="T62" fmla="*/ 24 w 50"/>
                <a:gd name="T63" fmla="*/ 0 h 50"/>
                <a:gd name="T64" fmla="*/ 28 w 50"/>
                <a:gd name="T65" fmla="*/ 0 h 5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0"/>
                  </a:lnTo>
                  <a:lnTo>
                    <a:pt x="35" y="2"/>
                  </a:lnTo>
                  <a:lnTo>
                    <a:pt x="40" y="4"/>
                  </a:lnTo>
                  <a:lnTo>
                    <a:pt x="42" y="7"/>
                  </a:lnTo>
                  <a:lnTo>
                    <a:pt x="46" y="11"/>
                  </a:lnTo>
                  <a:lnTo>
                    <a:pt x="48" y="15"/>
                  </a:lnTo>
                  <a:lnTo>
                    <a:pt x="50" y="19"/>
                  </a:lnTo>
                  <a:lnTo>
                    <a:pt x="50" y="25"/>
                  </a:lnTo>
                  <a:lnTo>
                    <a:pt x="50" y="30"/>
                  </a:lnTo>
                  <a:lnTo>
                    <a:pt x="48" y="34"/>
                  </a:lnTo>
                  <a:lnTo>
                    <a:pt x="46" y="38"/>
                  </a:lnTo>
                  <a:lnTo>
                    <a:pt x="42" y="42"/>
                  </a:lnTo>
                  <a:lnTo>
                    <a:pt x="40" y="46"/>
                  </a:lnTo>
                  <a:lnTo>
                    <a:pt x="35" y="48"/>
                  </a:lnTo>
                  <a:lnTo>
                    <a:pt x="31" y="50"/>
                  </a:lnTo>
                  <a:lnTo>
                    <a:pt x="25" y="50"/>
                  </a:lnTo>
                  <a:lnTo>
                    <a:pt x="21" y="50"/>
                  </a:lnTo>
                  <a:lnTo>
                    <a:pt x="15" y="48"/>
                  </a:lnTo>
                  <a:lnTo>
                    <a:pt x="12" y="46"/>
                  </a:lnTo>
                  <a:lnTo>
                    <a:pt x="8" y="42"/>
                  </a:lnTo>
                  <a:lnTo>
                    <a:pt x="4" y="38"/>
                  </a:lnTo>
                  <a:lnTo>
                    <a:pt x="2" y="34"/>
                  </a:lnTo>
                  <a:lnTo>
                    <a:pt x="2" y="30"/>
                  </a:lnTo>
                  <a:lnTo>
                    <a:pt x="0" y="25"/>
                  </a:lnTo>
                  <a:lnTo>
                    <a:pt x="2" y="19"/>
                  </a:lnTo>
                  <a:lnTo>
                    <a:pt x="2" y="15"/>
                  </a:lnTo>
                  <a:lnTo>
                    <a:pt x="4" y="11"/>
                  </a:lnTo>
                  <a:lnTo>
                    <a:pt x="8" y="7"/>
                  </a:lnTo>
                  <a:lnTo>
                    <a:pt x="12" y="4"/>
                  </a:lnTo>
                  <a:lnTo>
                    <a:pt x="15" y="2"/>
                  </a:lnTo>
                  <a:lnTo>
                    <a:pt x="21" y="0"/>
                  </a:lnTo>
                  <a:lnTo>
                    <a:pt x="25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2534" name="Footer Placeholder 2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nl-NL" altLang="en-US" dirty="0" smtClean="0">
                <a:latin typeface="Garamond" panose="02020404030301010803" pitchFamily="18" charset="0"/>
              </a:rPr>
              <a:t>Ruslan Ramanau, Open University, UK</a:t>
            </a:r>
            <a:endParaRPr lang="en-GB" altLang="en-US" dirty="0" smtClean="0">
              <a:latin typeface="Garamond" panose="02020404030301010803" pitchFamily="18" charset="0"/>
            </a:endParaRPr>
          </a:p>
        </p:txBody>
      </p:sp>
      <p:sp>
        <p:nvSpPr>
          <p:cNvPr id="2253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CEEF38C-5469-4873-98CD-37ED71C5F3B6}" type="slidenum">
              <a:rPr lang="en-GB" altLang="en-US" smtClean="0">
                <a:latin typeface="Garamond" panose="02020404030301010803" pitchFamily="18" charset="0"/>
              </a:rPr>
              <a:pPr/>
              <a:t>5</a:t>
            </a:fld>
            <a:endParaRPr lang="en-GB" altLang="en-US" smtClean="0">
              <a:latin typeface="Garamond" panose="02020404030301010803" pitchFamily="18" charset="0"/>
            </a:endParaRPr>
          </a:p>
        </p:txBody>
      </p:sp>
      <p:pic>
        <p:nvPicPr>
          <p:cNvPr id="208" name="Picture 20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063" y="118811"/>
            <a:ext cx="1787937" cy="1703067"/>
          </a:xfrm>
          <a:prstGeom prst="rect">
            <a:avLst/>
          </a:prstGeom>
        </p:spPr>
      </p:pic>
      <p:sp>
        <p:nvSpPr>
          <p:cNvPr id="209" name="Date Placeholder 3"/>
          <p:cNvSpPr txBox="1">
            <a:spLocks/>
          </p:cNvSpPr>
          <p:nvPr/>
        </p:nvSpPr>
        <p:spPr>
          <a:xfrm>
            <a:off x="7886758" y="6135809"/>
            <a:ext cx="738711" cy="220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altLang="en-US" dirty="0" smtClean="0">
                <a:latin typeface="Garamond" panose="02020404030301010803" pitchFamily="18" charset="0"/>
              </a:rPr>
              <a:t>14/02/2019</a:t>
            </a:r>
            <a:endParaRPr lang="en-GB" altLang="en-US" dirty="0" smtClean="0">
              <a:latin typeface="Garamond" panose="02020404030301010803" pitchFamily="18" charset="0"/>
            </a:endParaRPr>
          </a:p>
        </p:txBody>
      </p:sp>
      <p:pic>
        <p:nvPicPr>
          <p:cNvPr id="210" name="Picture 20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238" y="119651"/>
            <a:ext cx="3171825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408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8991" y="1152908"/>
            <a:ext cx="7285410" cy="752092"/>
          </a:xfrm>
        </p:spPr>
        <p:txBody>
          <a:bodyPr/>
          <a:lstStyle/>
          <a:p>
            <a:r>
              <a:rPr lang="ru-RU" dirty="0"/>
              <a:t>Учебные материалы ОУ</a:t>
            </a:r>
            <a:endParaRPr lang="en-GB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59" y="2141517"/>
            <a:ext cx="2649071" cy="3814662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86EED-49CA-473F-8DA1-FF2606851174}" type="slidenum">
              <a:rPr lang="en-GB" smtClean="0"/>
              <a:t>6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238" y="119651"/>
            <a:ext cx="3171825" cy="10477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063" y="118811"/>
            <a:ext cx="1787937" cy="17030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991" y="2084630"/>
            <a:ext cx="3069717" cy="3837146"/>
          </a:xfrm>
          <a:prstGeom prst="rect">
            <a:avLst/>
          </a:prstGeom>
        </p:spPr>
      </p:pic>
      <p:sp>
        <p:nvSpPr>
          <p:cNvPr id="11" name="Date Placeholder 3"/>
          <p:cNvSpPr txBox="1">
            <a:spLocks/>
          </p:cNvSpPr>
          <p:nvPr/>
        </p:nvSpPr>
        <p:spPr>
          <a:xfrm>
            <a:off x="7978588" y="6130763"/>
            <a:ext cx="766380" cy="370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altLang="en-US" smtClean="0">
                <a:latin typeface="Garamond" panose="02020404030301010803" pitchFamily="18" charset="0"/>
              </a:rPr>
              <a:t>14/02/2019</a:t>
            </a:r>
            <a:endParaRPr lang="en-GB" altLang="en-US" dirty="0" smtClean="0">
              <a:latin typeface="Garamond" panose="02020404030301010803" pitchFamily="18" charset="0"/>
            </a:endParaRPr>
          </a:p>
        </p:txBody>
      </p:sp>
      <p:sp>
        <p:nvSpPr>
          <p:cNvPr id="13" name="Footer Placeholder 2"/>
          <p:cNvSpPr txBox="1">
            <a:spLocks/>
          </p:cNvSpPr>
          <p:nvPr/>
        </p:nvSpPr>
        <p:spPr>
          <a:xfrm>
            <a:off x="1749615" y="6192696"/>
            <a:ext cx="5700115" cy="33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nl-NL" altLang="en-US" dirty="0" smtClean="0">
                <a:latin typeface="Garamond" panose="02020404030301010803" pitchFamily="18" charset="0"/>
              </a:rPr>
              <a:t>Ruslan Ramanau, Open University, UK</a:t>
            </a:r>
            <a:endParaRPr lang="en-GB" altLang="en-US" dirty="0" smtClean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355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Что </a:t>
            </a:r>
            <a:r>
              <a:rPr lang="ru-RU" dirty="0"/>
              <a:t>такое практико-ориентированность</a:t>
            </a:r>
            <a:r>
              <a:rPr lang="ru-RU" dirty="0" smtClean="0"/>
              <a:t>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/>
          </a:p>
          <a:p>
            <a:r>
              <a:rPr lang="ru-RU" dirty="0" smtClean="0"/>
              <a:t>Нацеленность </a:t>
            </a:r>
            <a:r>
              <a:rPr lang="ru-RU" dirty="0"/>
              <a:t>программ и курсов обучения на развитие навыков и компетенций обучающихся, которые востребованы на рынке труда </a:t>
            </a:r>
          </a:p>
          <a:p>
            <a:r>
              <a:rPr lang="ru-RU" dirty="0" smtClean="0"/>
              <a:t>Ориентация</a:t>
            </a:r>
            <a:r>
              <a:rPr lang="ru-RU" dirty="0"/>
              <a:t>, как содержания программ обучения, так и их методологического обеспечения на практические примеры, "живые" кейсы, решение реальных проблем</a:t>
            </a:r>
          </a:p>
          <a:p>
            <a:r>
              <a:rPr lang="ru-RU" dirty="0" smtClean="0"/>
              <a:t>Развитие </a:t>
            </a:r>
            <a:r>
              <a:rPr lang="ru-RU" dirty="0"/>
              <a:t>навыков рефлексии и умения учиться для стимулирования обучающихся в их дальнейшем профессиональном развитии и личностном росте 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86EED-49CA-473F-8DA1-FF2606851174}" type="slidenum">
              <a:rPr lang="en-GB" smtClean="0"/>
              <a:t>7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063" y="118811"/>
            <a:ext cx="1787937" cy="1703067"/>
          </a:xfrm>
          <a:prstGeom prst="rect">
            <a:avLst/>
          </a:prstGeom>
        </p:spPr>
      </p:pic>
      <p:sp>
        <p:nvSpPr>
          <p:cNvPr id="8" name="Date Placeholder 3"/>
          <p:cNvSpPr txBox="1">
            <a:spLocks/>
          </p:cNvSpPr>
          <p:nvPr/>
        </p:nvSpPr>
        <p:spPr>
          <a:xfrm>
            <a:off x="7866841" y="6265249"/>
            <a:ext cx="766380" cy="370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altLang="en-US" dirty="0" smtClean="0">
                <a:latin typeface="Garamond" panose="02020404030301010803" pitchFamily="18" charset="0"/>
              </a:rPr>
              <a:t>14/02/2019</a:t>
            </a:r>
            <a:endParaRPr lang="en-GB" altLang="en-US" dirty="0" smtClean="0">
              <a:latin typeface="Garamond" panose="02020404030301010803" pitchFamily="18" charset="0"/>
            </a:endParaRPr>
          </a:p>
        </p:txBody>
      </p:sp>
      <p:sp>
        <p:nvSpPr>
          <p:cNvPr id="9" name="Footer Placeholder 2"/>
          <p:cNvSpPr txBox="1">
            <a:spLocks/>
          </p:cNvSpPr>
          <p:nvPr/>
        </p:nvSpPr>
        <p:spPr>
          <a:xfrm>
            <a:off x="1942415" y="6135809"/>
            <a:ext cx="5924426" cy="629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nl-NL" altLang="en-US" dirty="0" smtClean="0">
                <a:latin typeface="Garamond" panose="02020404030301010803" pitchFamily="18" charset="0"/>
              </a:rPr>
              <a:t>Ruslan Ramanau, Open University, UK</a:t>
            </a:r>
            <a:endParaRPr lang="en-GB" altLang="en-US" dirty="0" smtClean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709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707" y="1152908"/>
            <a:ext cx="7189694" cy="752092"/>
          </a:xfrm>
        </p:spPr>
        <p:txBody>
          <a:bodyPr>
            <a:normAutofit fontScale="90000"/>
          </a:bodyPr>
          <a:lstStyle/>
          <a:p>
            <a:r>
              <a:rPr lang="ru-RU" dirty="0"/>
              <a:t>Два аспекта реализации практико-ориентированности</a:t>
            </a:r>
            <a:br>
              <a:rPr lang="ru-RU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4707" y="2274345"/>
            <a:ext cx="6591985" cy="3777622"/>
          </a:xfrm>
        </p:spPr>
        <p:txBody>
          <a:bodyPr/>
          <a:lstStyle/>
          <a:p>
            <a:endParaRPr lang="ru-RU" dirty="0"/>
          </a:p>
          <a:p>
            <a:r>
              <a:rPr lang="ru-RU" dirty="0" smtClean="0"/>
              <a:t>Выстраивание </a:t>
            </a:r>
            <a:r>
              <a:rPr lang="ru-RU" dirty="0"/>
              <a:t>линейки практико-ориентированных программ, курсов и платформ обучения </a:t>
            </a:r>
          </a:p>
          <a:p>
            <a:endParaRPr lang="ru-RU" dirty="0"/>
          </a:p>
          <a:p>
            <a:r>
              <a:rPr lang="ru-RU" dirty="0" smtClean="0"/>
              <a:t>Встраивание </a:t>
            </a:r>
            <a:r>
              <a:rPr lang="ru-RU" dirty="0"/>
              <a:t>практико-ориентированности в сам учебно-методический комплекс и учебный процесс</a:t>
            </a:r>
          </a:p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86EED-49CA-473F-8DA1-FF2606851174}" type="slidenum">
              <a:rPr lang="en-GB" smtClean="0"/>
              <a:t>8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063" y="118811"/>
            <a:ext cx="1787937" cy="1703067"/>
          </a:xfrm>
          <a:prstGeom prst="rect">
            <a:avLst/>
          </a:prstGeom>
        </p:spPr>
      </p:pic>
      <p:sp>
        <p:nvSpPr>
          <p:cNvPr id="9" name="Footer Placeholder 7"/>
          <p:cNvSpPr txBox="1">
            <a:spLocks/>
          </p:cNvSpPr>
          <p:nvPr/>
        </p:nvSpPr>
        <p:spPr>
          <a:xfrm>
            <a:off x="1782455" y="6135809"/>
            <a:ext cx="571648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nl-NL" altLang="en-US" smtClean="0">
                <a:latin typeface="Garamond" panose="02020404030301010803" pitchFamily="18" charset="0"/>
              </a:rPr>
              <a:t>Ruslan Ramanau, Open University, UK</a:t>
            </a:r>
            <a:endParaRPr lang="en-GB" altLang="en-US" dirty="0" smtClean="0">
              <a:latin typeface="Garamond" panose="02020404030301010803" pitchFamily="18" charset="0"/>
            </a:endParaRPr>
          </a:p>
        </p:txBody>
      </p:sp>
      <p:sp>
        <p:nvSpPr>
          <p:cNvPr id="10" name="Date Placeholder 3"/>
          <p:cNvSpPr txBox="1">
            <a:spLocks/>
          </p:cNvSpPr>
          <p:nvPr/>
        </p:nvSpPr>
        <p:spPr>
          <a:xfrm>
            <a:off x="7866841" y="6130763"/>
            <a:ext cx="766380" cy="370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altLang="en-US" dirty="0" smtClean="0">
                <a:latin typeface="Garamond" panose="02020404030301010803" pitchFamily="18" charset="0"/>
              </a:rPr>
              <a:t>14/02/2019</a:t>
            </a:r>
            <a:endParaRPr lang="en-GB" altLang="en-US" dirty="0" smtClean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266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 bwMode="auto">
          <a:xfrm>
            <a:off x="1425389" y="610663"/>
            <a:ext cx="7109012" cy="128089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ru-RU" altLang="en-US" sz="2000" dirty="0"/>
              <a:t>Драйверы изменений на </a:t>
            </a:r>
            <a:r>
              <a:rPr lang="ru-RU" altLang="en-US" sz="2000" dirty="0" smtClean="0"/>
              <a:t>макро-уровне</a:t>
            </a:r>
            <a:r>
              <a:rPr lang="en-GB" altLang="en-US" sz="2000" dirty="0" smtClean="0"/>
              <a:t>: </a:t>
            </a:r>
            <a:r>
              <a:rPr lang="ru-RU" altLang="en-US" sz="2000" dirty="0" smtClean="0"/>
              <a:t>виртуализация</a:t>
            </a:r>
            <a:endParaRPr lang="en-GB" altLang="en-US" sz="2000" dirty="0" smtClean="0"/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1226795" y="2089672"/>
            <a:ext cx="6591985" cy="3777622"/>
          </a:xfrm>
        </p:spPr>
        <p:txBody>
          <a:bodyPr>
            <a:normAutofit/>
          </a:bodyPr>
          <a:lstStyle/>
          <a:p>
            <a:r>
              <a:rPr lang="ru-RU" altLang="en-US" sz="1500" dirty="0"/>
              <a:t>Виртуализация - количество возможностей проходить обучение в онлайн среде продолжает расти, зачастую за счет сокращения очных курсов или доли очных компонентов</a:t>
            </a:r>
          </a:p>
          <a:p>
            <a:endParaRPr lang="ru-RU" altLang="en-US" sz="1500" dirty="0"/>
          </a:p>
          <a:p>
            <a:r>
              <a:rPr lang="ru-RU" altLang="en-US" sz="1500" dirty="0"/>
              <a:t>Увеличивается количество занятий и "событий" онлайн, скажем, в виде вебинаров, встреч онлайн сообществ и групп самопомощи </a:t>
            </a:r>
          </a:p>
          <a:p>
            <a:endParaRPr lang="ru-RU" altLang="en-US" sz="1500" dirty="0"/>
          </a:p>
          <a:p>
            <a:r>
              <a:rPr lang="ru-RU" altLang="en-US" sz="1500" dirty="0"/>
              <a:t>Студенты менее активно посещают очные занятия, но более активны в организации собственных групп самопомощи, как в онлайне, так и </a:t>
            </a:r>
            <a:r>
              <a:rPr lang="ru-RU" altLang="en-US" sz="1500" dirty="0" smtClean="0"/>
              <a:t>оффлайн</a:t>
            </a:r>
          </a:p>
        </p:txBody>
      </p:sp>
      <p:sp>
        <p:nvSpPr>
          <p:cNvPr id="43013" name="Footer Placeholder 7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nl-NL" altLang="en-US" dirty="0" smtClean="0">
                <a:latin typeface="Garamond" panose="02020404030301010803" pitchFamily="18" charset="0"/>
              </a:rPr>
              <a:t>Ruslan Ramanau, Open University, UK</a:t>
            </a:r>
            <a:endParaRPr lang="en-GB" altLang="en-US" dirty="0" smtClean="0">
              <a:latin typeface="Garamond" panose="02020404030301010803" pitchFamily="18" charset="0"/>
            </a:endParaRPr>
          </a:p>
        </p:txBody>
      </p:sp>
      <p:sp>
        <p:nvSpPr>
          <p:cNvPr id="43014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ABBDDA0-A342-4621-8AC5-7BA1723DB927}" type="slidenum">
              <a:rPr lang="en-GB" altLang="en-US" smtClean="0">
                <a:latin typeface="Garamond" panose="02020404030301010803" pitchFamily="18" charset="0"/>
              </a:rPr>
              <a:pPr/>
              <a:t>9</a:t>
            </a:fld>
            <a:endParaRPr lang="en-GB" altLang="en-US" smtClean="0">
              <a:latin typeface="Garamond" panose="02020404030301010803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063" y="118811"/>
            <a:ext cx="1787937" cy="1703067"/>
          </a:xfrm>
          <a:prstGeom prst="rect">
            <a:avLst/>
          </a:prstGeom>
        </p:spPr>
      </p:pic>
      <p:sp>
        <p:nvSpPr>
          <p:cNvPr id="8" name="Date Placeholder 3"/>
          <p:cNvSpPr txBox="1">
            <a:spLocks/>
          </p:cNvSpPr>
          <p:nvPr/>
        </p:nvSpPr>
        <p:spPr>
          <a:xfrm>
            <a:off x="7866841" y="6130763"/>
            <a:ext cx="766380" cy="370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altLang="en-US" dirty="0" smtClean="0">
                <a:latin typeface="Garamond" panose="02020404030301010803" pitchFamily="18" charset="0"/>
              </a:rPr>
              <a:t>14/02/2019</a:t>
            </a:r>
            <a:endParaRPr lang="en-GB" altLang="en-US" dirty="0" smtClean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0221555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1624</TotalTime>
  <Words>1572</Words>
  <Application>Microsoft Office PowerPoint</Application>
  <PresentationFormat>Экран (4:3)</PresentationFormat>
  <Paragraphs>206</Paragraphs>
  <Slides>27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5" baseType="lpstr">
      <vt:lpstr>Arial</vt:lpstr>
      <vt:lpstr>Book Antiqua</vt:lpstr>
      <vt:lpstr>Calibri</vt:lpstr>
      <vt:lpstr>Century Gothic</vt:lpstr>
      <vt:lpstr>Garamond</vt:lpstr>
      <vt:lpstr>Wingdings</vt:lpstr>
      <vt:lpstr>Wingdings 3</vt:lpstr>
      <vt:lpstr>Wisp</vt:lpstr>
      <vt:lpstr>    Современные тенденции развития практико-ориентированного онлайн образования на примере Открытого Университета Великобритании    </vt:lpstr>
      <vt:lpstr>Немного фактов об Открытом Университете</vt:lpstr>
      <vt:lpstr>Роль ОУ в развитии дистанционного образования </vt:lpstr>
      <vt:lpstr>Роль Тьютора</vt:lpstr>
      <vt:lpstr>Партнерские связи в странах бывшего СССР</vt:lpstr>
      <vt:lpstr>Учебные материалы ОУ</vt:lpstr>
      <vt:lpstr>Что такое практико-ориентированность?</vt:lpstr>
      <vt:lpstr>Два аспекта реализации практико-ориентированности </vt:lpstr>
      <vt:lpstr>Драйверы изменений на макро-уровне: виртуализация</vt:lpstr>
      <vt:lpstr>Виртуализация</vt:lpstr>
      <vt:lpstr>Интернационализация и диверсификация</vt:lpstr>
      <vt:lpstr>Драйверы изменений на макро-уровне: диверсификация и интернационализация</vt:lpstr>
      <vt:lpstr>Практико-ориентированность и модели  онлайн образования</vt:lpstr>
      <vt:lpstr>Пример курса Open Learn - Project Management: the start of the project journey </vt:lpstr>
      <vt:lpstr>Пример курса Open Learn - Project Management: the start of the project journey-2</vt:lpstr>
      <vt:lpstr>Пример курса FutureLearn – Business Fundamentals: Effective Networking  </vt:lpstr>
      <vt:lpstr>Пример курса FutureLearn – Business Fundamentals: Effective Networking-2 </vt:lpstr>
      <vt:lpstr>Онлайн образование без отрыва  от работы (Apprenticeships)</vt:lpstr>
      <vt:lpstr>Онлайн образование без отрыва  от работы (Apprenticeships)-2 </vt:lpstr>
      <vt:lpstr>Встраивание практико-ориентированности в сам учебно-методический комплекс и  учебный процесс</vt:lpstr>
      <vt:lpstr>National occupational standards and  learning outcomes</vt:lpstr>
      <vt:lpstr>Пример практико-ориентированного курса: B628</vt:lpstr>
      <vt:lpstr>Заглавная страница В628: Управление и управление персоналом</vt:lpstr>
      <vt:lpstr>Педагогическая составляющая: G.Conole’s framework </vt:lpstr>
      <vt:lpstr>Модель педагогического дизайна Community of Inquiry framework (COI)</vt:lpstr>
      <vt:lpstr>Ресурсы, использованные в презентации</vt:lpstr>
      <vt:lpstr>Вопросы? Комментарии?</vt:lpstr>
    </vt:vector>
  </TitlesOfParts>
  <Company>The Open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the Russian for critical? Exploring transferability of critical management education practices outside UK and USA</dc:title>
  <dc:creator>Ruslan.Ramanau</dc:creator>
  <cp:lastModifiedBy>RePack by Diakov</cp:lastModifiedBy>
  <cp:revision>85</cp:revision>
  <cp:lastPrinted>2017-02-01T11:19:31Z</cp:lastPrinted>
  <dcterms:created xsi:type="dcterms:W3CDTF">2017-01-31T14:43:13Z</dcterms:created>
  <dcterms:modified xsi:type="dcterms:W3CDTF">2019-02-20T04:29:20Z</dcterms:modified>
</cp:coreProperties>
</file>